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76" r:id="rId6"/>
    <p:sldId id="261" r:id="rId7"/>
    <p:sldId id="262" r:id="rId8"/>
    <p:sldId id="263" r:id="rId9"/>
    <p:sldId id="264" r:id="rId10"/>
    <p:sldId id="265" r:id="rId11"/>
    <p:sldId id="266" r:id="rId12"/>
    <p:sldId id="277" r:id="rId13"/>
    <p:sldId id="27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8D4C4"/>
    <a:srgbClr val="FFCCCC"/>
    <a:srgbClr val="F6C6B0"/>
    <a:srgbClr val="F2D39C"/>
    <a:srgbClr val="F6C8B4"/>
    <a:srgbClr val="FFCC99"/>
  </p:clrMru>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8" cy="465136"/>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p:cNvSpPr txBox="1">
            <a:spLocks noGrp="1"/>
          </p:cNvSpPr>
          <p:nvPr>
            <p:ph type="dt" idx="1"/>
          </p:nvPr>
        </p:nvSpPr>
        <p:spPr>
          <a:xfrm>
            <a:off x="3970333" y="0"/>
            <a:ext cx="3038478" cy="465136"/>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7450D0EE-BD6D-4D7C-B4AD-643738D00E92}" type="datetime1">
              <a:rPr lang="en-US"/>
              <a:pPr lvl="0"/>
              <a:t>1/10/2014</a:t>
            </a:fld>
            <a:endParaRPr lang="en-US"/>
          </a:p>
        </p:txBody>
      </p:sp>
      <p:sp>
        <p:nvSpPr>
          <p:cNvPr id="4" name="Slide Image Placeholder 3"/>
          <p:cNvSpPr>
            <a:spLocks noGrp="1" noRot="1" noChangeAspect="1"/>
          </p:cNvSpPr>
          <p:nvPr>
            <p:ph type="sldImg" idx="2"/>
          </p:nvPr>
        </p:nvSpPr>
        <p:spPr>
          <a:xfrm>
            <a:off x="1181103" y="696909"/>
            <a:ext cx="4648196" cy="348614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701673" y="4416423"/>
            <a:ext cx="5607045" cy="4183059"/>
          </a:xfrm>
          <a:prstGeom prst="rect">
            <a:avLst/>
          </a:prstGeom>
          <a:noFill/>
          <a:ln>
            <a:noFill/>
          </a:ln>
        </p:spPr>
        <p:txBody>
          <a:bodyPr vert="horz" wrap="square" lIns="91430" tIns="45710" rIns="91430" bIns="4571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829675"/>
            <a:ext cx="3038478" cy="465136"/>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p:cNvSpPr txBox="1">
            <a:spLocks noGrp="1"/>
          </p:cNvSpPr>
          <p:nvPr>
            <p:ph type="sldNum" sz="quarter" idx="5"/>
          </p:nvPr>
        </p:nvSpPr>
        <p:spPr>
          <a:xfrm>
            <a:off x="3970333" y="8829675"/>
            <a:ext cx="3038478" cy="465136"/>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D8E96B22-311C-4B64-B914-908F33449A74}" type="slidenum">
              <a:rPr/>
              <a:pPr lvl="0"/>
              <a:t>‹#›</a:t>
            </a:fld>
            <a:endParaRPr lang="en-US"/>
          </a:p>
        </p:txBody>
      </p:sp>
    </p:spTree>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40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2E3EB9E-4AD6-4952-AB79-2DF62CCB5C72}"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6DD4213-46EE-4E7F-A5F1-3A15A9A575B6}"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10</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3D89566-78F7-45B2-B448-2C1A2F7B53E5}"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11</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CEEB31E-E2D4-45DE-A813-22FD5A3D2AA0}"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12</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71EA491-B3AF-4046-996E-E0668EACEAB6}"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2</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15A631A-93A4-4F64-AEA3-FF6A6D87447D}"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3</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0BF33DD-6EAD-4617-A9CD-982DB3BCBE18}"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4</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lvl="0"/>
            <a:fld id="{D8E96B22-311C-4B64-B914-908F33449A74}" type="slidenum">
              <a:rPr lang="en-US" smtClean="0"/>
              <a:pPr lvl="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56E6EDD-5369-48FA-A5F4-AE91B87D3878}"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6</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AE638B9-26FE-47EB-A075-AA7225992B3A}"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7</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20A2A0E-3526-47B8-ABDC-B4F0A684C476}"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8</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a:ln w="12701">
            <a:solidFill>
              <a:srgbClr val="000000"/>
            </a:solidFill>
            <a:prstDash val="solid"/>
            <a:miter/>
          </a:ln>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p:nvPr/>
        </p:nvSpPr>
        <p:spPr>
          <a:xfrm>
            <a:off x="3970333" y="8829675"/>
            <a:ext cx="3038478" cy="465136"/>
          </a:xfrm>
          <a:prstGeom prst="rect">
            <a:avLst/>
          </a:prstGeom>
          <a:noFill/>
          <a:ln>
            <a:noFill/>
          </a:ln>
        </p:spPr>
        <p:txBody>
          <a:bodyPr vert="horz" wrap="square" lIns="91430" tIns="45710" rIns="91430" bIns="45710" anchor="b" anchorCtr="0" compatLnSpc="1"/>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A1DB180-5A55-4F13-90C5-C1BB7C074004}" type="slidenum">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9</a:t>
            </a:fld>
            <a:endParaRPr lang="en-US" sz="1200" b="0" i="0" u="none" strike="noStrike" kern="1200" cap="none" spc="0" baseline="0">
              <a:solidFill>
                <a:srgbClr val="000000"/>
              </a:solidFill>
              <a:uFillTx/>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17F47464-9067-4458-8445-D653D8114460}" type="datetime1">
              <a:rPr lang="en-US"/>
              <a:pPr lvl="0"/>
              <a:t>1/10/2014</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B1DE08AE-9CB6-4FA4-9CC1-F78A8CB19D21}" type="slidenum">
              <a:rPr/>
              <a:pPr lvl="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05FF25EE-05A4-4B84-89AE-97A3A9C8E549}" type="datetime1">
              <a:rPr lang="en-US"/>
              <a:pPr lvl="0"/>
              <a:t>1/10/2014</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9E800E9B-5F3F-4162-BE15-4343F5944727}" type="slidenum">
              <a:rPr/>
              <a:pPr lvl="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86094351-5969-4081-B254-282E5ED2BF0F}" type="datetime1">
              <a:rPr lang="en-US"/>
              <a:pPr lvl="0"/>
              <a:t>1/10/2014</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F4080795-B24C-4B36-A9CB-E39713FCF8CC}" type="slidenum">
              <a:rPr/>
              <a:pPr lvl="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4E47DC7-F811-473F-BB66-0B58F3E30EF2}" type="datetime1">
              <a:rPr lang="en-US"/>
              <a:pPr lvl="0"/>
              <a:t>1/10/2014</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F5046ADA-C43F-45C7-A265-04EB74C52B3D}" type="slidenum">
              <a:rPr/>
              <a:pPr lvl="0"/>
              <a:t>‹#›</a:t>
            </a:fld>
            <a:endParaRPr lang="en-US"/>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fld id="{367389A1-8704-4F11-A0F9-4B354CB0D06E}" type="datetime1">
              <a:rPr lang="en-US"/>
              <a:pPr lvl="0"/>
              <a:t>1/10/2014</a:t>
            </a:fld>
            <a:endParaRPr lang="en-US"/>
          </a:p>
        </p:txBody>
      </p:sp>
      <p:sp>
        <p:nvSpPr>
          <p:cNvPr id="5"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6" name="Slide Number Placeholder 5"/>
          <p:cNvSpPr txBox="1">
            <a:spLocks noGrp="1"/>
          </p:cNvSpPr>
          <p:nvPr>
            <p:ph type="sldNum" sz="quarter" idx="8"/>
          </p:nvPr>
        </p:nvSpPr>
        <p:spPr/>
        <p:txBody>
          <a:bodyPr/>
          <a:lstStyle>
            <a:lvl1pPr>
              <a:defRPr/>
            </a:lvl1pPr>
          </a:lstStyle>
          <a:p>
            <a:pPr lvl="0"/>
            <a:fld id="{7D539AE5-1FC5-4028-8A03-A3B0CA7022F5}" type="slidenum">
              <a:rPr/>
              <a:pPr lvl="0"/>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7"/>
          </p:nvPr>
        </p:nvSpPr>
        <p:spPr/>
        <p:txBody>
          <a:bodyPr/>
          <a:lstStyle>
            <a:lvl1pPr>
              <a:defRPr/>
            </a:lvl1pPr>
          </a:lstStyle>
          <a:p>
            <a:pPr lvl="0"/>
            <a:fld id="{00BEC793-8D64-4862-81F0-24E8EEFB3047}" type="datetime1">
              <a:rPr lang="en-US"/>
              <a:pPr lvl="0"/>
              <a:t>1/10/2014</a:t>
            </a:fld>
            <a:endParaRPr lang="en-US"/>
          </a:p>
        </p:txBody>
      </p:sp>
      <p:sp>
        <p:nvSpPr>
          <p:cNvPr id="6"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7" name="Slide Number Placeholder 5"/>
          <p:cNvSpPr txBox="1">
            <a:spLocks noGrp="1"/>
          </p:cNvSpPr>
          <p:nvPr>
            <p:ph type="sldNum" sz="quarter" idx="8"/>
          </p:nvPr>
        </p:nvSpPr>
        <p:spPr/>
        <p:txBody>
          <a:bodyPr/>
          <a:lstStyle>
            <a:lvl1pPr>
              <a:defRPr/>
            </a:lvl1pPr>
          </a:lstStyle>
          <a:p>
            <a:pPr lvl="0"/>
            <a:fld id="{B7550450-D8C1-4456-B6AA-766981F8E689}" type="slidenum">
              <a:rPr/>
              <a:pPr lvl="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7"/>
          </p:nvPr>
        </p:nvSpPr>
        <p:spPr/>
        <p:txBody>
          <a:bodyPr/>
          <a:lstStyle>
            <a:lvl1pPr>
              <a:defRPr/>
            </a:lvl1pPr>
          </a:lstStyle>
          <a:p>
            <a:pPr lvl="0"/>
            <a:fld id="{FBCFD648-5808-4543-A74A-48E2A6D97DA8}" type="datetime1">
              <a:rPr lang="en-US"/>
              <a:pPr lvl="0"/>
              <a:t>1/10/2014</a:t>
            </a:fld>
            <a:endParaRPr lang="en-US"/>
          </a:p>
        </p:txBody>
      </p:sp>
      <p:sp>
        <p:nvSpPr>
          <p:cNvPr id="8"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9" name="Slide Number Placeholder 5"/>
          <p:cNvSpPr txBox="1">
            <a:spLocks noGrp="1"/>
          </p:cNvSpPr>
          <p:nvPr>
            <p:ph type="sldNum" sz="quarter" idx="8"/>
          </p:nvPr>
        </p:nvSpPr>
        <p:spPr/>
        <p:txBody>
          <a:bodyPr/>
          <a:lstStyle>
            <a:lvl1pPr>
              <a:defRPr/>
            </a:lvl1pPr>
          </a:lstStyle>
          <a:p>
            <a:pPr lvl="0"/>
            <a:fld id="{599B827F-C666-4793-97E8-EAA4BE1DC667}" type="slidenum">
              <a:rPr/>
              <a:pPr lvl="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7"/>
          </p:nvPr>
        </p:nvSpPr>
        <p:spPr/>
        <p:txBody>
          <a:bodyPr/>
          <a:lstStyle>
            <a:lvl1pPr>
              <a:defRPr/>
            </a:lvl1pPr>
          </a:lstStyle>
          <a:p>
            <a:pPr lvl="0"/>
            <a:fld id="{17E6A345-A001-4CD4-851F-CF274F1EE386}" type="datetime1">
              <a:rPr lang="en-US"/>
              <a:pPr lvl="0"/>
              <a:t>1/10/2014</a:t>
            </a:fld>
            <a:endParaRPr lang="en-US"/>
          </a:p>
        </p:txBody>
      </p:sp>
      <p:sp>
        <p:nvSpPr>
          <p:cNvPr id="4"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5" name="Slide Number Placeholder 5"/>
          <p:cNvSpPr txBox="1">
            <a:spLocks noGrp="1"/>
          </p:cNvSpPr>
          <p:nvPr>
            <p:ph type="sldNum" sz="quarter" idx="8"/>
          </p:nvPr>
        </p:nvSpPr>
        <p:spPr/>
        <p:txBody>
          <a:bodyPr/>
          <a:lstStyle>
            <a:lvl1pPr>
              <a:defRPr/>
            </a:lvl1pPr>
          </a:lstStyle>
          <a:p>
            <a:pPr lvl="0"/>
            <a:fld id="{EEF26D43-4EE1-41C9-B434-B8CDD1A8F3EA}" type="slidenum">
              <a:rPr/>
              <a:pPr lvl="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7"/>
          </p:nvPr>
        </p:nvSpPr>
        <p:spPr/>
        <p:txBody>
          <a:bodyPr/>
          <a:lstStyle>
            <a:lvl1pPr>
              <a:defRPr/>
            </a:lvl1pPr>
          </a:lstStyle>
          <a:p>
            <a:pPr lvl="0"/>
            <a:fld id="{B195F8C4-427C-465A-8BDC-873D946CB612}" type="datetime1">
              <a:rPr lang="en-US"/>
              <a:pPr lvl="0"/>
              <a:t>1/10/2014</a:t>
            </a:fld>
            <a:endParaRPr lang="en-US"/>
          </a:p>
        </p:txBody>
      </p:sp>
      <p:sp>
        <p:nvSpPr>
          <p:cNvPr id="3"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4" name="Slide Number Placeholder 5"/>
          <p:cNvSpPr txBox="1">
            <a:spLocks noGrp="1"/>
          </p:cNvSpPr>
          <p:nvPr>
            <p:ph type="sldNum" sz="quarter" idx="8"/>
          </p:nvPr>
        </p:nvSpPr>
        <p:spPr/>
        <p:txBody>
          <a:bodyPr/>
          <a:lstStyle>
            <a:lvl1pPr>
              <a:defRPr/>
            </a:lvl1pPr>
          </a:lstStyle>
          <a:p>
            <a:pPr lvl="0"/>
            <a:fld id="{608DE51A-BD5F-4633-A193-601AEE55D4B3}" type="slidenum">
              <a:rPr/>
              <a:pPr lvl="0"/>
              <a:t>‹#›</a:t>
            </a:fld>
            <a:endParaRPr lang="en-US"/>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7"/>
          </p:nvPr>
        </p:nvSpPr>
        <p:spPr/>
        <p:txBody>
          <a:bodyPr/>
          <a:lstStyle>
            <a:lvl1pPr>
              <a:defRPr/>
            </a:lvl1pPr>
          </a:lstStyle>
          <a:p>
            <a:pPr lvl="0"/>
            <a:fld id="{76E08B75-4043-443A-BB23-CEC4A283EEAC}" type="datetime1">
              <a:rPr lang="en-US"/>
              <a:pPr lvl="0"/>
              <a:t>1/10/2014</a:t>
            </a:fld>
            <a:endParaRPr lang="en-US"/>
          </a:p>
        </p:txBody>
      </p:sp>
      <p:sp>
        <p:nvSpPr>
          <p:cNvPr id="6"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7" name="Slide Number Placeholder 5"/>
          <p:cNvSpPr txBox="1">
            <a:spLocks noGrp="1"/>
          </p:cNvSpPr>
          <p:nvPr>
            <p:ph type="sldNum" sz="quarter" idx="8"/>
          </p:nvPr>
        </p:nvSpPr>
        <p:spPr/>
        <p:txBody>
          <a:bodyPr/>
          <a:lstStyle>
            <a:lvl1pPr>
              <a:defRPr/>
            </a:lvl1pPr>
          </a:lstStyle>
          <a:p>
            <a:pPr lvl="0"/>
            <a:fld id="{11FE9FF1-A85A-41A5-A301-20B23FAF4DB6}" type="slidenum">
              <a:rPr/>
              <a:pPr lvl="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7"/>
          </p:nvPr>
        </p:nvSpPr>
        <p:spPr/>
        <p:txBody>
          <a:bodyPr/>
          <a:lstStyle>
            <a:lvl1pPr>
              <a:defRPr/>
            </a:lvl1pPr>
          </a:lstStyle>
          <a:p>
            <a:pPr lvl="0"/>
            <a:fld id="{27AE9A3F-8EAE-42E6-9377-F3A3E67790C8}" type="datetime1">
              <a:rPr lang="en-US"/>
              <a:pPr lvl="0"/>
              <a:t>1/10/2014</a:t>
            </a:fld>
            <a:endParaRPr lang="en-US"/>
          </a:p>
        </p:txBody>
      </p:sp>
      <p:sp>
        <p:nvSpPr>
          <p:cNvPr id="6" name="Footer Placeholder 4"/>
          <p:cNvSpPr txBox="1">
            <a:spLocks noGrp="1"/>
          </p:cNvSpPr>
          <p:nvPr>
            <p:ph type="ftr" sz="quarter" idx="9"/>
          </p:nvPr>
        </p:nvSpPr>
        <p:spPr/>
        <p:txBody>
          <a:bodyPr/>
          <a:lstStyle>
            <a:lvl1pPr>
              <a:defRPr/>
            </a:lvl1pPr>
          </a:lstStyle>
          <a:p>
            <a:pPr lvl="0"/>
            <a:r>
              <a:rPr lang="en-US"/>
              <a:t>Research Update November 2010</a:t>
            </a:r>
          </a:p>
        </p:txBody>
      </p:sp>
      <p:sp>
        <p:nvSpPr>
          <p:cNvPr id="7" name="Slide Number Placeholder 5"/>
          <p:cNvSpPr txBox="1">
            <a:spLocks noGrp="1"/>
          </p:cNvSpPr>
          <p:nvPr>
            <p:ph type="sldNum" sz="quarter" idx="8"/>
          </p:nvPr>
        </p:nvSpPr>
        <p:spPr/>
        <p:txBody>
          <a:bodyPr/>
          <a:lstStyle>
            <a:lvl1pPr>
              <a:defRPr/>
            </a:lvl1pPr>
          </a:lstStyle>
          <a:p>
            <a:pPr lvl="0"/>
            <a:fld id="{874425A6-3441-46C2-B091-49037021DBCC}" type="slidenum">
              <a:rPr/>
              <a:pPr lvl="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en-US"/>
              <a:t>Click to edit Master title style</a:t>
            </a:r>
          </a:p>
        </p:txBody>
      </p:sp>
      <p:sp>
        <p:nvSpPr>
          <p:cNvPr id="3" name="Text Placeholder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694263DC-E0CA-424C-8BFF-4E25564D4327}" type="datetime1">
              <a:rPr lang="en-US"/>
              <a:pPr lvl="0"/>
              <a:t>1/10/2014</a:t>
            </a:fld>
            <a:endParaRPr lang="en-US"/>
          </a:p>
        </p:txBody>
      </p:sp>
      <p:sp>
        <p:nvSpPr>
          <p:cNvPr id="5" name="Footer Placeholder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r>
              <a:rPr lang="en-US" dirty="0"/>
              <a:t>Research Update November 2010</a:t>
            </a:r>
          </a:p>
        </p:txBody>
      </p:sp>
      <p:sp>
        <p:nvSpPr>
          <p:cNvPr id="6" name="Slide Number Placeholder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BFADA7A5-5DB4-4AAF-B977-1B683EA2E8FB}" type="slidenum">
              <a:rPr/>
              <a:pPr lvl="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0" marR="0" lvl="0" indent="0" algn="ctr" defTabSz="914400" rtl="0" fontAlgn="auto" hangingPunct="1">
        <a:lnSpc>
          <a:spcPct val="100000"/>
        </a:lnSpc>
        <a:spcBef>
          <a:spcPts val="0"/>
        </a:spcBef>
        <a:spcAft>
          <a:spcPts val="0"/>
        </a:spcAft>
        <a:buNone/>
        <a:tabLst/>
        <a:defRPr lang="en-US" sz="4400" b="0" i="0" u="none" strike="noStrike" kern="1200" cap="none" spc="0" baseline="0">
          <a:solidFill>
            <a:srgbClr val="00000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a:buChar char="•"/>
        <a:tabLst/>
        <a:defRPr lang="en-US" sz="3200" b="0" i="0" u="none" strike="noStrike" kern="1200" cap="none" spc="0" baseline="0">
          <a:solidFill>
            <a:srgbClr val="00000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a:buChar char="–"/>
        <a:tabLst/>
        <a:defRPr lang="en-US" sz="2800" b="0" i="0" u="none" strike="noStrike" kern="1200" cap="none" spc="0" baseline="0">
          <a:solidFill>
            <a:srgbClr val="00000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a:buChar char="•"/>
        <a:tabLst/>
        <a:defRPr lang="en-US" sz="2400" b="0" i="0" u="none" strike="noStrike" kern="1200" cap="none" spc="0" baseline="0">
          <a:solidFill>
            <a:srgbClr val="00000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a:buChar char="–"/>
        <a:tabLst/>
        <a:defRPr lang="en-US" sz="2000" b="0" i="0" u="none" strike="noStrike" kern="1200" cap="none" spc="0" baseline="0">
          <a:solidFill>
            <a:srgbClr val="00000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a:buChar char="»"/>
        <a:tabLst/>
        <a:defRPr lang="en-US" sz="2000" b="0" i="0" u="none" strike="noStrike" kern="1200" cap="none" spc="0" baseline="0">
          <a:solidFill>
            <a:srgbClr val="000000"/>
          </a:solidFill>
          <a:uFillTx/>
          <a:latin typeface="Calibri"/>
        </a:defRPr>
      </a:lvl5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diana.worthington-white@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barbara.kilbourne@cho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pedsresearch.org/about-us" TargetMode="External"/><Relationship Id="rId5" Type="http://schemas.openxmlformats.org/officeDocument/2006/relationships/hyperlink" Target="http://pedsresearch.org/_files/HSRB_FloorPlans.pdf" TargetMode="External"/><Relationship Id="rId4" Type="http://schemas.openxmlformats.org/officeDocument/2006/relationships/hyperlink" Target="http://www.pedsresearch.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pedsresearch.org/centers/detail/clinical-outcomes-research-public-health" TargetMode="External"/><Relationship Id="rId13" Type="http://schemas.openxmlformats.org/officeDocument/2006/relationships/hyperlink" Target="http://www.pedsresearch.org/centers/detail/drug_discovery" TargetMode="External"/><Relationship Id="rId3" Type="http://schemas.openxmlformats.org/officeDocument/2006/relationships/hyperlink" Target="http://www.pedsresearch.org/centers/detail/autism_research" TargetMode="External"/><Relationship Id="rId7" Type="http://schemas.openxmlformats.org/officeDocument/2006/relationships/hyperlink" Target="http://www.pedsresearch.org/centers/detail/pediatric-cardiac-research" TargetMode="External"/><Relationship Id="rId12" Type="http://schemas.openxmlformats.org/officeDocument/2006/relationships/hyperlink" Target="http://www.pedsresearch.org/centers/detail/developmental-lung-biology"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www.pedsresearch.org/centers/detail/CF" TargetMode="External"/><Relationship Id="rId11" Type="http://schemas.openxmlformats.org/officeDocument/2006/relationships/hyperlink" Target="http://www.pedsresearch.org/centers/detail/transplantation-and-immune-mediated-disorders" TargetMode="External"/><Relationship Id="rId5" Type="http://schemas.openxmlformats.org/officeDocument/2006/relationships/hyperlink" Target="http://www.pedsresearch.org/centers/detail/immunology-vaccines" TargetMode="External"/><Relationship Id="rId10" Type="http://schemas.openxmlformats.org/officeDocument/2006/relationships/hyperlink" Target="http://www.pedsresearch.org/centers/detail/aflac-cancer-center" TargetMode="External"/><Relationship Id="rId4" Type="http://schemas.openxmlformats.org/officeDocument/2006/relationships/hyperlink" Target="http://www.pedsresearch.org/centers/detail/pediatric-healthcare-technology-innovation" TargetMode="External"/><Relationship Id="rId9" Type="http://schemas.openxmlformats.org/officeDocument/2006/relationships/hyperlink" Target="http://www.pedsresearch.org/centers/detail/pediatric-nanotechnolog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edsresearch.org/centers/detail/clinical-and-translational-resear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robert.guldberg@me.gatech.edu" TargetMode="External"/><Relationship Id="rId18" Type="http://schemas.openxmlformats.org/officeDocument/2006/relationships/hyperlink" Target="mailto:Erin.kirshtein@bme.gatech.edu" TargetMode="External"/><Relationship Id="rId26" Type="http://schemas.openxmlformats.org/officeDocument/2006/relationships/hyperlink" Target="mailto:kristine.rogers@choa.org" TargetMode="External"/><Relationship Id="rId3" Type="http://schemas.openxmlformats.org/officeDocument/2006/relationships/hyperlink" Target="mailto:william.woods@choa.org" TargetMode="External"/><Relationship Id="rId21" Type="http://schemas.openxmlformats.org/officeDocument/2006/relationships/hyperlink" Target="mailto:ami.klin@emory.edu" TargetMode="External"/><Relationship Id="rId7" Type="http://schemas.openxmlformats.org/officeDocument/2006/relationships/hyperlink" Target="mailto:Tonika.paul@choa.org" TargetMode="External"/><Relationship Id="rId12" Type="http://schemas.openxmlformats.org/officeDocument/2006/relationships/hyperlink" Target="mailto:jkenny@emory.edu" TargetMode="External"/><Relationship Id="rId17" Type="http://schemas.openxmlformats.org/officeDocument/2006/relationships/hyperlink" Target="mailto:amy.tang@bme.gatech.edu" TargetMode="External"/><Relationship Id="rId25" Type="http://schemas.openxmlformats.org/officeDocument/2006/relationships/hyperlink" Target="mailto:barbara_stoll@oz.ped.emory.edu" TargetMode="External"/><Relationship Id="rId2" Type="http://schemas.openxmlformats.org/officeDocument/2006/relationships/notesSlide" Target="../notesSlides/notesSlide5.xml"/><Relationship Id="rId16" Type="http://schemas.openxmlformats.org/officeDocument/2006/relationships/hyperlink" Target="mailto:gang.bao@bme.gatech.edu" TargetMode="External"/><Relationship Id="rId20" Type="http://schemas.openxmlformats.org/officeDocument/2006/relationships/hyperlink" Target="mailto:adkirk@emory.edu"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ton.degrauw@choa.org" TargetMode="External"/><Relationship Id="rId24" Type="http://schemas.openxmlformats.org/officeDocument/2006/relationships/hyperlink" Target="mailto:barbara.kilbourne@choa.org" TargetMode="External"/><Relationship Id="rId5" Type="http://schemas.openxmlformats.org/officeDocument/2006/relationships/hyperlink" Target="mailto:michael.davis@bme.gatech.edu" TargetMode="External"/><Relationship Id="rId15" Type="http://schemas.openxmlformats.org/officeDocument/2006/relationships/hyperlink" Target="mailto:hazel.stevens@me.gatech.edu" TargetMode="External"/><Relationship Id="rId23" Type="http://schemas.openxmlformats.org/officeDocument/2006/relationships/hyperlink" Target="mailto:warren.r.jones@choa.org" TargetMode="External"/><Relationship Id="rId28" Type="http://schemas.openxmlformats.org/officeDocument/2006/relationships/hyperlink" Target="mailto:stacy.heilman@emory.edu" TargetMode="External"/><Relationship Id="rId10" Type="http://schemas.openxmlformats.org/officeDocument/2006/relationships/hyperlink" Target="mailto:paul.spearman@emory.edu" TargetMode="External"/><Relationship Id="rId19" Type="http://schemas.openxmlformats.org/officeDocument/2006/relationships/hyperlink" Target="mailto:skugath@emory.edu" TargetMode="External"/><Relationship Id="rId4" Type="http://schemas.openxmlformats.org/officeDocument/2006/relationships/hyperlink" Target="mailto:linda.campbell@emory.edu" TargetMode="External"/><Relationship Id="rId9" Type="http://schemas.openxmlformats.org/officeDocument/2006/relationships/hyperlink" Target="mailto:Baek.kim@emory.edu" TargetMode="External"/><Relationship Id="rId14" Type="http://schemas.openxmlformats.org/officeDocument/2006/relationships/hyperlink" Target="mailto:maherk@kidsheart.com" TargetMode="External"/><Relationship Id="rId22" Type="http://schemas.openxmlformats.org/officeDocument/2006/relationships/hyperlink" Target="mailto:ami.klin@choa.org" TargetMode="External"/><Relationship Id="rId27" Type="http://schemas.openxmlformats.org/officeDocument/2006/relationships/hyperlink" Target="mailto:mmccar2@emory.edu"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Carey.lamphier@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mailto:larry.anderson@emory.edu" TargetMode="External"/><Relationship Id="rId13" Type="http://schemas.openxmlformats.org/officeDocument/2006/relationships/hyperlink" Target="mailto:melinda.dobbs@choa.org"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http://www.pedsresearch.org/cores/detail/immunology" TargetMode="External"/><Relationship Id="rId12" Type="http://schemas.openxmlformats.org/officeDocument/2006/relationships/hyperlink" Target="http://www.pedsresearch.org/cores/detail/radiology-core-other-staf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choa.org/Childrens-Hospital-Services/Radiology/Meet-the-Team"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mailto:sujin.lee@emory.edu"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5" Type="http://schemas.openxmlformats.org/officeDocument/2006/relationships/hyperlink" Target="mailto:mattheyses@emory.edu" TargetMode="External"/><Relationship Id="rId4" Type="http://schemas.openxmlformats.org/officeDocument/2006/relationships/hyperlink" Target="mailto:aimarcu@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extBox 71"/>
          <p:cNvSpPr txBox="1"/>
          <p:nvPr/>
        </p:nvSpPr>
        <p:spPr>
          <a:xfrm>
            <a:off x="190496" y="139702"/>
            <a:ext cx="5067303" cy="701673"/>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1" i="0" u="none" strike="noStrike" kern="1200" cap="none" spc="0" baseline="0" dirty="0">
                <a:solidFill>
                  <a:srgbClr val="000000"/>
                </a:solidFill>
                <a:uFillTx/>
                <a:latin typeface="Calibri" pitchFamily="34"/>
                <a:cs typeface="Arial"/>
              </a:rPr>
              <a:t>Emory+Children’s Pediatric Research Center Update </a:t>
            </a:r>
            <a:r>
              <a:rPr lang="en-US" sz="2000" b="1" i="0" u="none" strike="noStrike" kern="1200" cap="none" spc="0" baseline="0" dirty="0" smtClean="0">
                <a:solidFill>
                  <a:srgbClr val="000000"/>
                </a:solidFill>
                <a:uFillTx/>
                <a:latin typeface="Calibri" pitchFamily="34"/>
                <a:cs typeface="Arial"/>
              </a:rPr>
              <a:t>January 2014</a:t>
            </a:r>
            <a:endParaRPr lang="en-US" sz="2000" b="0" i="0" u="none" strike="noStrike" kern="1200" cap="none" spc="0" baseline="0" dirty="0">
              <a:solidFill>
                <a:srgbClr val="000000"/>
              </a:solidFill>
              <a:uFillTx/>
              <a:latin typeface="Calibri" pitchFamily="34"/>
              <a:cs typeface="Arial"/>
            </a:endParaRPr>
          </a:p>
        </p:txBody>
      </p:sp>
      <p:sp>
        <p:nvSpPr>
          <p:cNvPr id="3" name="Rectangle 31"/>
          <p:cNvSpPr/>
          <p:nvPr/>
        </p:nvSpPr>
        <p:spPr>
          <a:xfrm>
            <a:off x="5029200" y="523878"/>
            <a:ext cx="1904996" cy="2066928"/>
          </a:xfrm>
          <a:prstGeom prst="rect">
            <a:avLst/>
          </a:prstGeom>
          <a:solidFill>
            <a:srgbClr val="EFE0BE">
              <a:alpha val="72000"/>
            </a:srgbClr>
          </a:solidFill>
          <a:ln w="9528">
            <a:solidFill>
              <a:srgbClr val="000000"/>
            </a:solidFill>
            <a:prstDash val="solid"/>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Clinical studies/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coordinators</a:t>
            </a:r>
          </a:p>
          <a:p>
            <a:pPr marL="0" marR="0" lvl="0"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100" b="1" i="1" u="none" strike="noStrike" kern="1200" cap="none" spc="0" baseline="0" dirty="0">
                <a:solidFill>
                  <a:srgbClr val="000000"/>
                </a:solidFill>
                <a:uFillTx/>
                <a:latin typeface="Calibri"/>
              </a:rPr>
              <a:t>Kris </a:t>
            </a:r>
            <a:r>
              <a:rPr lang="en-US" sz="1100" b="1" i="1" u="none" strike="noStrike" kern="1200" cap="none" spc="0" baseline="0" dirty="0" smtClean="0">
                <a:solidFill>
                  <a:srgbClr val="000000"/>
                </a:solidFill>
                <a:uFillTx/>
                <a:latin typeface="Calibri"/>
              </a:rPr>
              <a:t>Rogers, RN, CRA </a:t>
            </a:r>
            <a:r>
              <a:rPr lang="en-US" sz="1100" b="1" i="1" u="none" strike="noStrike" kern="1200" cap="none" spc="0" baseline="0" dirty="0">
                <a:solidFill>
                  <a:srgbClr val="000000"/>
                </a:solidFill>
                <a:uFillTx/>
                <a:latin typeface="Calibri"/>
              </a:rPr>
              <a:t>Director, </a:t>
            </a:r>
            <a:r>
              <a:rPr lang="en-US" sz="1100" b="0" i="0" u="none" strike="noStrike" kern="1200" cap="none" spc="0" baseline="0" dirty="0">
                <a:solidFill>
                  <a:srgbClr val="000000"/>
                </a:solidFill>
                <a:uFillTx/>
                <a:latin typeface="Calibri"/>
              </a:rPr>
              <a:t>Clinical Research: (404-785-1215, </a:t>
            </a:r>
            <a:r>
              <a:rPr lang="en-US" sz="1100" b="0" i="0" u="none" strike="noStrike" kern="1200" cap="none" spc="0" baseline="0" dirty="0">
                <a:solidFill>
                  <a:srgbClr val="000000"/>
                </a:solidFill>
                <a:uFillTx/>
                <a:latin typeface="Calibri"/>
                <a:hlinkClick r:id="rId3"/>
              </a:rPr>
              <a:t>Kristine.rogers@choa.org</a:t>
            </a:r>
            <a:endParaRPr lang="en-US" sz="11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100" b="0" i="0" u="none" strike="noStrike" kern="1200" cap="none" spc="0" baseline="0" dirty="0">
              <a:solidFill>
                <a:srgbClr val="000000"/>
              </a:solidFill>
              <a:uFillTx/>
              <a:latin typeface="Calibri"/>
            </a:endParaRPr>
          </a:p>
          <a:p>
            <a:pPr marL="0" marR="0" lvl="1"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a:rPr>
              <a:t>Manager, Egleston campus: </a:t>
            </a:r>
            <a:r>
              <a:rPr lang="en-US" sz="1000" b="1" i="1" u="none" strike="noStrike" kern="1200" cap="none" spc="0" baseline="0" dirty="0">
                <a:solidFill>
                  <a:srgbClr val="000000"/>
                </a:solidFill>
                <a:uFillTx/>
                <a:latin typeface="Calibri"/>
              </a:rPr>
              <a:t>Allison Wellons </a:t>
            </a:r>
            <a:r>
              <a:rPr lang="en-US" sz="1000" b="0" i="0" u="none" strike="noStrike" kern="1200" cap="none" spc="0" baseline="0" dirty="0">
                <a:solidFill>
                  <a:srgbClr val="000000"/>
                </a:solidFill>
                <a:uFillTx/>
                <a:latin typeface="Calibri"/>
              </a:rPr>
              <a:t>(404-785-6459, </a:t>
            </a:r>
            <a:r>
              <a:rPr lang="en-US" sz="1000" b="0" i="0" u="sng" strike="noStrike" kern="1200" cap="none" spc="0" baseline="0" dirty="0">
                <a:solidFill>
                  <a:srgbClr val="000000"/>
                </a:solidFill>
                <a:uFillTx/>
                <a:latin typeface="Calibri"/>
                <a:hlinkClick r:id="rId4"/>
              </a:rPr>
              <a:t>Allison.wellons@choa.org</a:t>
            </a:r>
            <a:r>
              <a:rPr lang="en-US" sz="1100" b="0" i="0" u="none" strike="noStrike" kern="1200" cap="none" spc="0" baseline="0" dirty="0">
                <a:solidFill>
                  <a:srgbClr val="000000"/>
                </a:solidFill>
                <a:uFillTx/>
                <a:latin typeface="Calibri"/>
              </a:rPr>
              <a:t>)</a:t>
            </a:r>
          </a:p>
        </p:txBody>
      </p:sp>
      <p:sp>
        <p:nvSpPr>
          <p:cNvPr id="4" name="Rectangle 8"/>
          <p:cNvSpPr/>
          <p:nvPr/>
        </p:nvSpPr>
        <p:spPr>
          <a:xfrm>
            <a:off x="6934196" y="533396"/>
            <a:ext cx="1981203" cy="2057400"/>
          </a:xfrm>
          <a:prstGeom prst="rect">
            <a:avLst/>
          </a:prstGeom>
          <a:solidFill>
            <a:srgbClr val="EFE0BE">
              <a:alpha val="72000"/>
            </a:srgbClr>
          </a:solidFill>
          <a:ln w="9528">
            <a:solidFill>
              <a:srgbClr val="000000"/>
            </a:solidFill>
            <a:prstDash val="solid"/>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400" b="1" i="0" u="none" strike="noStrike" kern="1200" cap="none" spc="0" baseline="0" dirty="0">
              <a:solidFill>
                <a:srgbClr val="FFFFFF"/>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Common Equipment/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Specimen Processing Core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100" b="1"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0" b="1" i="0" u="none" strike="noStrike" kern="1200" cap="none" spc="0" baseline="0" dirty="0">
                <a:solidFill>
                  <a:srgbClr val="000000"/>
                </a:solidFill>
                <a:uFillTx/>
                <a:latin typeface="Calibri"/>
              </a:rPr>
              <a:t>2</a:t>
            </a:r>
            <a:r>
              <a:rPr lang="en-US" sz="1100" b="1" i="0" u="none" strike="noStrike" kern="1200" cap="none" spc="0" baseline="30000" dirty="0">
                <a:solidFill>
                  <a:srgbClr val="000000"/>
                </a:solidFill>
                <a:uFillTx/>
                <a:latin typeface="Calibri"/>
              </a:rPr>
              <a:t>nd</a:t>
            </a:r>
            <a:r>
              <a:rPr lang="en-US" sz="1100" b="1" i="0" u="none" strike="noStrike" kern="1200" cap="none" spc="0" baseline="0" dirty="0">
                <a:solidFill>
                  <a:srgbClr val="000000"/>
                </a:solidFill>
                <a:uFillTx/>
                <a:latin typeface="Calibri"/>
              </a:rPr>
              <a:t> floor ECC 260 lab: </a:t>
            </a:r>
            <a:endParaRPr lang="en-US" sz="11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0" b="1" i="0" u="none" strike="noStrike" kern="1200" cap="none" spc="0" baseline="0" dirty="0">
                <a:solidFill>
                  <a:srgbClr val="000000"/>
                </a:solidFill>
                <a:uFillTx/>
                <a:latin typeface="Calibri"/>
              </a:rPr>
              <a:t>Technical Director:</a:t>
            </a:r>
          </a:p>
          <a:p>
            <a:pPr lvl="0">
              <a:buSzPct val="100000"/>
              <a:buFont typeface="Wingdings" pitchFamily="2"/>
              <a:buChar char="Ø"/>
              <a:defRPr sz="1800" b="0" i="0" u="none" strike="noStrike" kern="0" cap="none" spc="0" baseline="0">
                <a:solidFill>
                  <a:srgbClr val="000000"/>
                </a:solidFill>
                <a:uFillTx/>
              </a:defRPr>
            </a:pPr>
            <a:r>
              <a:rPr lang="en-US" sz="1100" b="1" i="1" u="none" strike="noStrike" kern="1200" cap="none" spc="0" baseline="0" smtClean="0">
                <a:solidFill>
                  <a:srgbClr val="000000"/>
                </a:solidFill>
                <a:uFillTx/>
                <a:latin typeface="Calibri"/>
              </a:rPr>
              <a:t>Yelena Blinder</a:t>
            </a:r>
            <a:r>
              <a:rPr lang="en-US" sz="1100" b="1" i="1" u="none" strike="noStrike" kern="1200" cap="none" spc="0" smtClean="0">
                <a:solidFill>
                  <a:srgbClr val="000000"/>
                </a:solidFill>
                <a:uFillTx/>
                <a:latin typeface="Calibri"/>
              </a:rPr>
              <a:t> </a:t>
            </a:r>
            <a:r>
              <a:rPr lang="en-US" sz="1100" dirty="0" smtClean="0">
                <a:hlinkClick r:id="rId5"/>
              </a:rPr>
              <a:t>ybesnov@emory.edu</a:t>
            </a:r>
            <a:endParaRPr lang="en-US" sz="11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1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Calibri"/>
            </a:endParaRPr>
          </a:p>
        </p:txBody>
      </p:sp>
      <p:sp>
        <p:nvSpPr>
          <p:cNvPr id="5" name="Rectangle 10"/>
          <p:cNvSpPr/>
          <p:nvPr/>
        </p:nvSpPr>
        <p:spPr>
          <a:xfrm>
            <a:off x="3436936" y="2576514"/>
            <a:ext cx="1636711" cy="1866903"/>
          </a:xfrm>
          <a:prstGeom prst="rect">
            <a:avLst/>
          </a:prstGeom>
          <a:gradFill>
            <a:gsLst>
              <a:gs pos="0">
                <a:srgbClr val="595959"/>
              </a:gs>
              <a:gs pos="50000">
                <a:srgbClr val="D9D9D9"/>
              </a:gs>
              <a:gs pos="100000">
                <a:srgbClr val="595959"/>
              </a:gs>
            </a:gsLst>
            <a:lin ang="12900000"/>
          </a:gradFill>
          <a:ln w="9528">
            <a:solidFill>
              <a:srgbClr val="595959"/>
            </a:solid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ktangel 13"/>
          <p:cNvSpPr/>
          <p:nvPr/>
        </p:nvSpPr>
        <p:spPr>
          <a:xfrm>
            <a:off x="3200400" y="2576514"/>
            <a:ext cx="1873248" cy="1869746"/>
          </a:xfrm>
          <a:prstGeom prst="rect">
            <a:avLst/>
          </a:prstGeom>
          <a:solidFill>
            <a:srgbClr val="F7F0DE"/>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0" baseline="0">
                <a:solidFill>
                  <a:srgbClr val="000000"/>
                </a:solidFill>
                <a:uFillTx/>
                <a:latin typeface="Calibri"/>
              </a:rPr>
              <a:t>Grants &amp; Manuscript Editing</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050" b="0" i="0" u="none" strike="noStrike" kern="1200" cap="none" spc="0" baseline="0">
                <a:solidFill>
                  <a:srgbClr val="000000"/>
                </a:solidFill>
                <a:uFillTx/>
                <a:latin typeface="Calibri"/>
              </a:rPr>
              <a:t>Prioritized for extramural funding opportunities, program projects</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050" b="0" i="0" u="none" strike="noStrike" kern="1200" cap="none" spc="0" baseline="0">
                <a:solidFill>
                  <a:srgbClr val="000000"/>
                </a:solidFill>
                <a:uFillTx/>
                <a:latin typeface="Calibri"/>
              </a:rPr>
              <a:t>Experienced at program project management, grant and scientific paper editing</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050" b="0" i="0" u="none" strike="noStrike" kern="1200" cap="none" spc="0" baseline="0">
                <a:solidFill>
                  <a:srgbClr val="000000"/>
                </a:solidFill>
                <a:uFillTx/>
                <a:latin typeface="Calibri"/>
              </a:rPr>
              <a:t>Request form on pedsresearch.org; send to Stacy Heilman.</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US" sz="1050" b="0" i="0" u="none" strike="noStrike" kern="1200" cap="none" spc="0" baseline="0">
              <a:solidFill>
                <a:srgbClr val="000000"/>
              </a:solidFill>
              <a:uFillTx/>
              <a:latin typeface="Calibri"/>
            </a:endParaRPr>
          </a:p>
        </p:txBody>
      </p:sp>
      <p:sp>
        <p:nvSpPr>
          <p:cNvPr id="7" name="Rektangel 13"/>
          <p:cNvSpPr/>
          <p:nvPr/>
        </p:nvSpPr>
        <p:spPr>
          <a:xfrm>
            <a:off x="5029200" y="2590796"/>
            <a:ext cx="1904996" cy="1869743"/>
          </a:xfrm>
          <a:prstGeom prst="rect">
            <a:avLst/>
          </a:prstGeom>
          <a:solidFill>
            <a:srgbClr val="F7F0DE"/>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050" b="1" i="0" u="none" strike="noStrike" kern="1200" cap="none" spc="0" baseline="0" dirty="0">
                <a:solidFill>
                  <a:srgbClr val="000000"/>
                </a:solidFill>
                <a:uFillTx/>
                <a:latin typeface="Calibri"/>
              </a:rPr>
              <a:t>Manager, Hughes Spalding/Scottish Rite campuses:</a:t>
            </a:r>
            <a:r>
              <a:rPr lang="en-US" sz="1050" b="0" i="0" u="none" strike="noStrike" kern="1200" cap="none" spc="0" baseline="0" dirty="0">
                <a:solidFill>
                  <a:srgbClr val="000000"/>
                </a:solidFill>
                <a:uFillTx/>
                <a:latin typeface="Calibri"/>
              </a:rPr>
              <a:t> </a:t>
            </a:r>
            <a:r>
              <a:rPr lang="en-US" sz="1050" b="1" i="1" u="none" strike="noStrike" kern="1200" cap="none" spc="0" baseline="0" dirty="0">
                <a:solidFill>
                  <a:srgbClr val="000000"/>
                </a:solidFill>
                <a:uFillTx/>
                <a:latin typeface="Calibri"/>
              </a:rPr>
              <a:t>Beena Desai</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0" baseline="0" dirty="0">
                <a:solidFill>
                  <a:srgbClr val="000000"/>
                </a:solidFill>
                <a:uFillTx/>
                <a:latin typeface="Calibri"/>
              </a:rPr>
              <a:t>(404-785-2269, </a:t>
            </a:r>
            <a:r>
              <a:rPr lang="en-US" sz="1050" b="0" i="0" u="sng" strike="noStrike" kern="1200" cap="none" spc="0" baseline="0" dirty="0">
                <a:solidFill>
                  <a:srgbClr val="000000"/>
                </a:solidFill>
                <a:uFillTx/>
                <a:latin typeface="Calibri"/>
                <a:hlinkClick r:id="rId6"/>
              </a:rPr>
              <a:t>beena.desai@choa.org</a:t>
            </a:r>
            <a:r>
              <a:rPr lang="en-US" sz="1050" b="0" i="0" u="none" strike="noStrike" kern="1200" cap="none" spc="0" baseline="0" dirty="0">
                <a:solidFill>
                  <a:srgbClr val="000000"/>
                </a:solidFill>
                <a:uFillTx/>
                <a:latin typeface="Calibri"/>
              </a:rPr>
              <a: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50" b="0" i="0" u="none" strike="noStrike" kern="1200" cap="none" spc="0" baseline="0" dirty="0">
              <a:solidFill>
                <a:srgbClr val="000000"/>
              </a:solidFill>
              <a:uFillTx/>
              <a:latin typeface="Calibri"/>
            </a:endParaRPr>
          </a:p>
          <a:p>
            <a:pPr marL="0" lvl="1">
              <a:buSzPct val="100000"/>
              <a:buFont typeface="Wingdings" pitchFamily="2"/>
              <a:buChar char="Ø"/>
              <a:defRPr sz="1800" b="0" i="0" u="none" strike="noStrike" kern="0" cap="none" spc="0" baseline="0">
                <a:solidFill>
                  <a:srgbClr val="000000"/>
                </a:solidFill>
                <a:uFillTx/>
              </a:defRPr>
            </a:pPr>
            <a:r>
              <a:rPr lang="en-US" sz="1050" b="1" i="0" u="none" strike="noStrike" kern="1200" cap="none" spc="0" baseline="0" dirty="0">
                <a:solidFill>
                  <a:srgbClr val="000000"/>
                </a:solidFill>
                <a:uFillTx/>
                <a:latin typeface="Calibri"/>
              </a:rPr>
              <a:t>Nurse Manager, Pediatric Research Unit (Egleston):</a:t>
            </a:r>
            <a:r>
              <a:rPr lang="en-US" sz="1050" b="0" i="0" u="none" strike="noStrike" kern="1200" cap="none" spc="0" baseline="0" dirty="0">
                <a:solidFill>
                  <a:srgbClr val="000000"/>
                </a:solidFill>
                <a:uFillTx/>
                <a:latin typeface="Calibri"/>
              </a:rPr>
              <a:t> </a:t>
            </a:r>
            <a:r>
              <a:rPr lang="en-US" sz="1050" b="1" i="1" u="none" strike="noStrike" kern="1200" cap="none" spc="0" baseline="0" dirty="0" smtClean="0">
                <a:solidFill>
                  <a:srgbClr val="000000"/>
                </a:solidFill>
                <a:uFillTx/>
                <a:latin typeface="Calibri"/>
              </a:rPr>
              <a:t>Stephanie </a:t>
            </a:r>
            <a:r>
              <a:rPr lang="en-US" sz="1050" b="1" i="1" u="none" strike="noStrike" kern="1200" cap="none" spc="0" baseline="0" dirty="0" err="1" smtClean="0">
                <a:solidFill>
                  <a:srgbClr val="000000"/>
                </a:solidFill>
                <a:uFillTx/>
                <a:latin typeface="Calibri"/>
              </a:rPr>
              <a:t>Meisner</a:t>
            </a:r>
            <a:r>
              <a:rPr lang="en-US" sz="1050" b="1" i="1" u="none" strike="noStrike" kern="1200" cap="none" spc="0" baseline="0" dirty="0" smtClean="0">
                <a:solidFill>
                  <a:srgbClr val="000000"/>
                </a:solidFill>
                <a:uFillTx/>
                <a:latin typeface="Calibri"/>
              </a:rPr>
              <a:t>, RN</a:t>
            </a:r>
          </a:p>
          <a:p>
            <a:pPr marL="0" lvl="1">
              <a:buSzPct val="100000"/>
              <a:defRPr sz="1800" b="0" i="0" u="none" strike="noStrike" kern="0" cap="none" spc="0" baseline="0">
                <a:solidFill>
                  <a:srgbClr val="000000"/>
                </a:solidFill>
                <a:uFillTx/>
              </a:defRPr>
            </a:pPr>
            <a:r>
              <a:rPr lang="en-US" sz="1050" dirty="0" smtClean="0">
                <a:hlinkClick r:id="rId7"/>
              </a:rPr>
              <a:t>Stephanie.Meisner@choa.org</a:t>
            </a:r>
            <a:r>
              <a:rPr lang="en-US" sz="1050" dirty="0" smtClean="0"/>
              <a:t> </a:t>
            </a:r>
            <a:endParaRPr lang="en-US" sz="1050" b="1" i="1" u="none" strike="noStrike" kern="1200" cap="none" spc="0" baseline="0" dirty="0">
              <a:solidFill>
                <a:srgbClr val="000000"/>
              </a:solidFill>
              <a:uFillTx/>
              <a:latin typeface="Calibri"/>
            </a:endParaRPr>
          </a:p>
          <a:p>
            <a:pPr marL="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0" baseline="0" dirty="0">
                <a:solidFill>
                  <a:srgbClr val="000000"/>
                </a:solidFill>
                <a:uFillTx/>
                <a:latin typeface="Calibri"/>
              </a:rPr>
              <a:t>(404-785-0400-main number)</a:t>
            </a:r>
          </a:p>
        </p:txBody>
      </p:sp>
      <p:sp>
        <p:nvSpPr>
          <p:cNvPr id="8" name="Rektangel 13"/>
          <p:cNvSpPr/>
          <p:nvPr/>
        </p:nvSpPr>
        <p:spPr>
          <a:xfrm>
            <a:off x="3200400" y="533396"/>
            <a:ext cx="1828800" cy="2046710"/>
          </a:xfrm>
          <a:prstGeom prst="rect">
            <a:avLst/>
          </a:prstGeom>
          <a:solidFill>
            <a:srgbClr val="EFE0BE">
              <a:alpha val="72000"/>
            </a:srgbClr>
          </a:solidFill>
          <a:ln>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dirty="0">
                <a:solidFill>
                  <a:srgbClr val="000000"/>
                </a:solidFill>
                <a:uFillTx/>
                <a:latin typeface="Calibri"/>
              </a:rPr>
              <a:t>Grant and Manuscript Support</a:t>
            </a:r>
            <a:endParaRPr lang="en-US" sz="1400" b="0" i="0" u="none" strike="noStrike" kern="1200" cap="none" spc="0" baseline="0" dirty="0">
              <a:solidFill>
                <a:srgbClr val="000000"/>
              </a:solidFill>
              <a:uFillTx/>
              <a:latin typeface="Calibri"/>
              <a:ea typeface="ＭＳ Ｐゴシック"/>
              <a:cs typeface="ＭＳ Ｐゴシック"/>
            </a:endParaRPr>
          </a:p>
          <a:p>
            <a:pPr marL="0" marR="0" lvl="0"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100" b="1" i="1" u="none" strike="noStrike" kern="1200" cap="none" spc="0" baseline="0" dirty="0">
                <a:solidFill>
                  <a:srgbClr val="000000"/>
                </a:solidFill>
                <a:uFillTx/>
                <a:latin typeface="Calibri"/>
              </a:rPr>
              <a:t>Stacy Heilman, </a:t>
            </a:r>
            <a:r>
              <a:rPr lang="en-US" sz="1100" b="1" i="1" u="none" strike="noStrike" kern="1200" cap="none" spc="0" baseline="0" dirty="0" smtClean="0">
                <a:solidFill>
                  <a:srgbClr val="000000"/>
                </a:solidFill>
                <a:uFillTx/>
                <a:latin typeface="Calibri"/>
              </a:rPr>
              <a:t>PhD </a:t>
            </a:r>
            <a:r>
              <a:rPr lang="en-US" sz="1100" b="1" i="1" u="none" strike="noStrike" kern="1200" cap="none" spc="0" baseline="0" dirty="0">
                <a:solidFill>
                  <a:srgbClr val="000000"/>
                </a:solidFill>
                <a:uFillTx/>
                <a:latin typeface="Calibri"/>
              </a:rPr>
              <a:t>Grants Advocate </a:t>
            </a:r>
            <a:r>
              <a:rPr lang="en-US" sz="1100" b="0" i="0" u="none" strike="noStrike" kern="1200" cap="none" spc="0" baseline="0" dirty="0">
                <a:solidFill>
                  <a:srgbClr val="000000"/>
                </a:solidFill>
                <a:uFillTx/>
                <a:latin typeface="Calibri"/>
              </a:rPr>
              <a:t>(404-727-4819, </a:t>
            </a:r>
            <a:r>
              <a:rPr lang="en-US" sz="1100" b="0" i="0" u="none" strike="noStrike" kern="1200" cap="none" spc="0" baseline="0" dirty="0">
                <a:solidFill>
                  <a:srgbClr val="000000"/>
                </a:solidFill>
                <a:uFillTx/>
                <a:latin typeface="Calibri"/>
                <a:hlinkClick r:id="rId8"/>
              </a:rPr>
              <a:t>stacy.heilman@emory.edu</a:t>
            </a:r>
            <a:r>
              <a:rPr lang="en-US" sz="1100" b="0" i="0" u="none" strike="noStrike" kern="1200" cap="none" spc="0" baseline="0" dirty="0">
                <a:solidFill>
                  <a:srgbClr val="000000"/>
                </a:solidFill>
                <a:uFillTx/>
                <a:latin typeface="Calibri"/>
              </a:rPr>
              <a:t>)</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100" b="0" i="0" u="none" strike="noStrike" kern="1200" cap="none" spc="0" baseline="0" dirty="0">
                <a:solidFill>
                  <a:srgbClr val="000000"/>
                </a:solidFill>
                <a:uFillTx/>
                <a:latin typeface="Calibri"/>
              </a:rPr>
              <a:t>Assistance with finding grant opportunities and connecting to collaborators</a:t>
            </a:r>
          </a:p>
          <a:p>
            <a:pPr marL="0" marR="0" lvl="0" indent="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100" b="0" i="0" u="none" strike="noStrike" kern="1200" cap="none" spc="0" baseline="0" dirty="0">
                <a:solidFill>
                  <a:srgbClr val="000000"/>
                </a:solidFill>
                <a:uFillTx/>
                <a:latin typeface="Calibri"/>
              </a:rPr>
              <a:t>Core laboratory assistance, supervision</a:t>
            </a:r>
          </a:p>
        </p:txBody>
      </p:sp>
      <p:sp>
        <p:nvSpPr>
          <p:cNvPr id="9" name="Rektangel 13"/>
          <p:cNvSpPr/>
          <p:nvPr/>
        </p:nvSpPr>
        <p:spPr>
          <a:xfrm>
            <a:off x="6934196" y="2590796"/>
            <a:ext cx="1981203" cy="1938994"/>
          </a:xfrm>
          <a:prstGeom prst="rect">
            <a:avLst/>
          </a:prstGeom>
          <a:solidFill>
            <a:srgbClr val="F7F0DE"/>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a:rPr>
              <a:t>Equipment:</a:t>
            </a:r>
            <a:r>
              <a:rPr lang="en-US" sz="1000" b="0" i="0" u="none" strike="noStrike" kern="1200" cap="none" spc="0" baseline="0">
                <a:solidFill>
                  <a:srgbClr val="000000"/>
                </a:solidFill>
                <a:uFillTx/>
                <a:latin typeface="Calibri"/>
              </a:rPr>
              <a:t> Biosafety cabinet, incubators, clinical centrifuge, real-time PCR machine, standard PCR machine, multilabel plate reader, gel documentation system on order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a:rPr>
              <a:t>Services</a:t>
            </a:r>
            <a:r>
              <a:rPr lang="en-US" sz="1000" b="0" i="0" u="none" strike="noStrike" kern="1200" cap="none" spc="0" baseline="0">
                <a:solidFill>
                  <a:srgbClr val="000000"/>
                </a:solidFill>
                <a:uFillTx/>
                <a:latin typeface="Calibri"/>
              </a:rPr>
              <a:t>: this core provides common equipment for investigator’s use, including access to benchtop space and hood space, centrifuges for clinical specimen processing</a:t>
            </a:r>
            <a:endParaRPr lang="en-US" sz="1000" b="1" i="0" u="none" strike="noStrike" kern="1200" cap="none" spc="0" baseline="0">
              <a:solidFill>
                <a:srgbClr val="000000"/>
              </a:solidFill>
              <a:uFillTx/>
              <a:latin typeface="Calibri"/>
            </a:endParaRPr>
          </a:p>
        </p:txBody>
      </p:sp>
      <p:sp>
        <p:nvSpPr>
          <p:cNvPr id="10" name="Rektangel 13"/>
          <p:cNvSpPr/>
          <p:nvPr/>
        </p:nvSpPr>
        <p:spPr>
          <a:xfrm>
            <a:off x="3200400" y="4458859"/>
            <a:ext cx="1828800" cy="1762021"/>
          </a:xfrm>
          <a:prstGeom prst="rect">
            <a:avLst/>
          </a:prstGeom>
          <a:solidFill>
            <a:srgbClr val="E8D19D"/>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0" baseline="0" dirty="0">
                <a:solidFill>
                  <a:srgbClr val="000000"/>
                </a:solidFill>
                <a:uFillTx/>
                <a:latin typeface="Calibri"/>
              </a:rPr>
              <a:t>Biostatistics Core</a:t>
            </a:r>
          </a:p>
          <a:p>
            <a:pPr>
              <a:buFont typeface="Wingdings" pitchFamily="2" charset="2"/>
              <a:buChar char="Ø"/>
            </a:pPr>
            <a:r>
              <a:rPr lang="en-US" sz="1050" dirty="0" smtClean="0"/>
              <a:t>Traci Leong, PhD</a:t>
            </a:r>
          </a:p>
          <a:p>
            <a:pPr>
              <a:buFont typeface="Wingdings" pitchFamily="2" charset="2"/>
              <a:buChar char="Ø"/>
            </a:pPr>
            <a:r>
              <a:rPr lang="en-US" sz="1050" dirty="0" smtClean="0"/>
              <a:t>Courtney McCracken, PhD</a:t>
            </a:r>
          </a:p>
          <a:p>
            <a:pPr>
              <a:buFont typeface="Wingdings" pitchFamily="2" charset="2"/>
              <a:buChar char="Ø"/>
            </a:pPr>
            <a:r>
              <a:rPr lang="en-US" sz="1050" dirty="0" smtClean="0"/>
              <a:t>Scott Gillespie, MS</a:t>
            </a:r>
          </a:p>
          <a:p>
            <a:r>
              <a:rPr lang="en-US" sz="950" i="1" dirty="0" smtClean="0"/>
              <a:t>Procedure: </a:t>
            </a:r>
            <a:r>
              <a:rPr lang="en-US" sz="950" dirty="0" smtClean="0"/>
              <a:t>Request form located at </a:t>
            </a:r>
            <a:r>
              <a:rPr lang="en-US" sz="950" u="sng" dirty="0" smtClean="0">
                <a:hlinkClick r:id="rId9"/>
              </a:rPr>
              <a:t>http://www.pedsresearch.org/cores/detail/biostats</a:t>
            </a:r>
            <a:r>
              <a:rPr lang="en-US" sz="950" dirty="0" smtClean="0"/>
              <a:t> </a:t>
            </a:r>
          </a:p>
          <a:p>
            <a:r>
              <a:rPr lang="en-US" sz="950" i="1" dirty="0" smtClean="0"/>
              <a:t>Priorities</a:t>
            </a:r>
            <a:r>
              <a:rPr lang="en-US" sz="950" dirty="0" smtClean="0"/>
              <a:t>: analysis for grant</a:t>
            </a:r>
          </a:p>
          <a:p>
            <a:r>
              <a:rPr lang="en-US" sz="950" dirty="0" smtClean="0"/>
              <a:t>applications and</a:t>
            </a:r>
          </a:p>
          <a:p>
            <a:r>
              <a:rPr lang="en-US" sz="950" dirty="0" smtClean="0"/>
              <a:t>publications</a:t>
            </a:r>
            <a:endParaRPr lang="en-US" sz="950" dirty="0"/>
          </a:p>
        </p:txBody>
      </p:sp>
      <p:sp>
        <p:nvSpPr>
          <p:cNvPr id="11" name="Rektangel 13"/>
          <p:cNvSpPr/>
          <p:nvPr/>
        </p:nvSpPr>
        <p:spPr>
          <a:xfrm>
            <a:off x="5049984" y="4470404"/>
            <a:ext cx="1904996" cy="1785104"/>
          </a:xfrm>
          <a:prstGeom prst="rect">
            <a:avLst/>
          </a:prstGeom>
          <a:solidFill>
            <a:srgbClr val="E8D19D"/>
          </a:solidFill>
          <a:ln w="9528">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SzPct val="100000"/>
              <a:buFont typeface="Wingdings" pitchFamily="2"/>
              <a:buChar char="Ø"/>
              <a:tabLst/>
              <a:defRPr sz="1800" b="0" i="0" u="none" strike="noStrike" kern="0" cap="none" spc="0" baseline="0">
                <a:solidFill>
                  <a:srgbClr val="000000"/>
                </a:solidFill>
                <a:uFillTx/>
              </a:defRPr>
            </a:pPr>
            <a:r>
              <a:rPr lang="en-US" sz="1000" b="1" i="0" u="none" strike="noStrike" kern="1200" cap="none" spc="0" baseline="0" dirty="0" smtClean="0">
                <a:solidFill>
                  <a:srgbClr val="000000"/>
                </a:solidFill>
                <a:uFillTx/>
                <a:latin typeface="Calibri"/>
              </a:rPr>
              <a:t>Pediatric </a:t>
            </a:r>
            <a:r>
              <a:rPr lang="en-US" sz="1000" b="1" i="0" u="none" strike="noStrike" kern="1200" cap="none" spc="0" baseline="0" dirty="0">
                <a:solidFill>
                  <a:srgbClr val="000000"/>
                </a:solidFill>
                <a:uFillTx/>
                <a:latin typeface="Calibri"/>
              </a:rPr>
              <a:t>Research Unit (Egleston</a:t>
            </a:r>
            <a:r>
              <a:rPr lang="en-US" sz="1000" b="1" i="0" u="none" strike="noStrike" kern="1200" cap="none" spc="0" baseline="0" dirty="0" smtClean="0">
                <a:solidFill>
                  <a:srgbClr val="000000"/>
                </a:solidFill>
                <a:uFillTx/>
                <a:latin typeface="Calibri"/>
              </a:rPr>
              <a:t>):</a:t>
            </a:r>
            <a:endParaRPr lang="en-US" sz="1000" b="0" i="0" u="none" strike="noStrike" kern="1200" cap="none" spc="0" baseline="0" dirty="0">
              <a:solidFill>
                <a:srgbClr val="000000"/>
              </a:solidFill>
              <a:uFillTx/>
              <a:latin typeface="Calibri"/>
            </a:endParaRPr>
          </a:p>
          <a:p>
            <a:pPr marL="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00" b="1" i="1" u="none" strike="noStrike" kern="1200" cap="none" spc="0" baseline="0" dirty="0">
                <a:solidFill>
                  <a:srgbClr val="000000"/>
                </a:solidFill>
                <a:uFillTx/>
                <a:latin typeface="Calibri"/>
              </a:rPr>
              <a:t>Services:</a:t>
            </a:r>
            <a:r>
              <a:rPr lang="en-US" sz="900" b="0" i="1" u="none" strike="noStrike" kern="1200" cap="none" spc="0" baseline="0" dirty="0">
                <a:solidFill>
                  <a:srgbClr val="000000"/>
                </a:solidFill>
                <a:uFillTx/>
                <a:latin typeface="Calibri"/>
              </a:rPr>
              <a:t> The Research Department manages clinical coordinators and research nurses centrally, and provides training in research procedures and compliance. As needs grow or new grants are obtained, new personnel are hired who report to Kris Rogers and to the natural supervisor (grant PI, service line chief, division director</a:t>
            </a:r>
            <a:r>
              <a:rPr lang="en-US" sz="900" b="0" i="1" u="none" strike="noStrike" kern="1200" cap="none" spc="0" baseline="0" dirty="0" smtClean="0">
                <a:solidFill>
                  <a:srgbClr val="000000"/>
                </a:solidFill>
                <a:uFillTx/>
                <a:latin typeface="Calibri"/>
              </a:rPr>
              <a:t>).</a:t>
            </a:r>
            <a:endParaRPr lang="en-US" sz="900" b="0" i="1" u="none" strike="noStrike" kern="1200" cap="none" spc="0" baseline="0" dirty="0">
              <a:solidFill>
                <a:srgbClr val="000000"/>
              </a:solidFill>
              <a:uFillTx/>
              <a:latin typeface="Calibri"/>
            </a:endParaRPr>
          </a:p>
        </p:txBody>
      </p:sp>
      <p:sp>
        <p:nvSpPr>
          <p:cNvPr id="12" name="Right Arrow 22"/>
          <p:cNvSpPr/>
          <p:nvPr/>
        </p:nvSpPr>
        <p:spPr>
          <a:xfrm rot="5400013">
            <a:off x="361932" y="3295649"/>
            <a:ext cx="5257800" cy="495303"/>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TextBox 23"/>
          <p:cNvSpPr txBox="1"/>
          <p:nvPr/>
        </p:nvSpPr>
        <p:spPr>
          <a:xfrm rot="5400013">
            <a:off x="2090723" y="3167056"/>
            <a:ext cx="1765304" cy="307979"/>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Calibri" pitchFamily="34"/>
                <a:ea typeface="ＭＳ Ｐゴシック" pitchFamily="34"/>
                <a:cs typeface="Arial"/>
              </a:rPr>
              <a:t>Research Resources</a:t>
            </a:r>
          </a:p>
        </p:txBody>
      </p:sp>
      <p:sp>
        <p:nvSpPr>
          <p:cNvPr id="14" name="Text Box 52"/>
          <p:cNvSpPr txBox="1"/>
          <p:nvPr/>
        </p:nvSpPr>
        <p:spPr>
          <a:xfrm>
            <a:off x="228600" y="1371600"/>
            <a:ext cx="2366119" cy="4315026"/>
          </a:xfrm>
          <a:prstGeom prst="rect">
            <a:avLst/>
          </a:prstGeom>
          <a:solidFill>
            <a:srgbClr val="F7F0DE"/>
          </a:solid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sng" strike="noStrike" kern="1200" cap="none" spc="0" baseline="0" dirty="0">
                <a:solidFill>
                  <a:srgbClr val="000000"/>
                </a:solidFill>
                <a:uFillTx/>
                <a:latin typeface="Calibri" pitchFamily="34"/>
                <a:cs typeface="Arial"/>
              </a:rPr>
              <a:t>Research Resources</a:t>
            </a:r>
            <a:r>
              <a:rPr lang="en-US" sz="1000" b="0" i="0" u="none" strike="noStrike" kern="1200" cap="none" spc="0" baseline="0" dirty="0">
                <a:solidFill>
                  <a:srgbClr val="000000"/>
                </a:solidFill>
                <a:uFillTx/>
                <a:latin typeface="Calibri" pitchFamily="34"/>
                <a:cs typeface="Arial"/>
              </a:rPr>
              <a: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dirty="0">
                <a:solidFill>
                  <a:srgbClr val="000000"/>
                </a:solidFill>
                <a:uFillTx/>
                <a:latin typeface="Calibri" pitchFamily="34"/>
                <a:cs typeface="Arial"/>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b="0" i="0" u="none" strike="noStrike" kern="1200" cap="none" spc="0" baseline="0" dirty="0">
                <a:solidFill>
                  <a:srgbClr val="000000"/>
                </a:solidFill>
                <a:uFillTx/>
                <a:latin typeface="Calibri" pitchFamily="34"/>
                <a:cs typeface="Arial"/>
                <a:hlinkClick r:id="rId10"/>
              </a:rPr>
              <a:t>www.pedsresearch.org</a:t>
            </a:r>
            <a:r>
              <a:rPr lang="en-US" sz="1000" b="0" i="0" u="none" strike="noStrike" kern="1200" cap="none" spc="0" baseline="0" dirty="0">
                <a:solidFill>
                  <a:srgbClr val="000000"/>
                </a:solidFill>
                <a:uFillTx/>
                <a:latin typeface="Calibri" pitchFamily="34"/>
                <a:cs typeface="Arial"/>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b="0" i="0" u="sng" strike="noStrike" kern="1200" cap="none" spc="0" baseline="0" dirty="0">
                <a:solidFill>
                  <a:srgbClr val="000000"/>
                </a:solidFill>
                <a:uFillTx/>
                <a:latin typeface="Calibri" pitchFamily="34"/>
                <a:cs typeface="Arial"/>
                <a:hlinkClick r:id="rId11"/>
              </a:rPr>
              <a:t>paul.spearman@emory.edu</a:t>
            </a:r>
            <a:r>
              <a:rPr lang="en-US" sz="1000" b="0" i="0" u="none" strike="noStrike" kern="1200" cap="none" spc="0" baseline="0" dirty="0">
                <a:solidFill>
                  <a:srgbClr val="000000"/>
                </a:solidFill>
                <a:uFillTx/>
                <a:latin typeface="Calibri" pitchFamily="34"/>
                <a:cs typeface="Arial"/>
              </a:rPr>
              <a:t>).</a:t>
            </a:r>
          </a:p>
          <a:p>
            <a:pPr marL="0" marR="0" lvl="0" indent="0" algn="l" defTabSz="914400" rtl="0" fontAlgn="auto" hangingPunct="1">
              <a:lnSpc>
                <a:spcPct val="100000"/>
              </a:lnSpc>
              <a:spcBef>
                <a:spcPts val="300"/>
              </a:spcBef>
              <a:spcAft>
                <a:spcPts val="0"/>
              </a:spcAft>
              <a:buSzPct val="100000"/>
              <a:buFont typeface="Arial"/>
              <a:buChar char="•"/>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Calibri" pitchFamily="34"/>
              <a:cs typeface="Arial"/>
            </a:endParaRPr>
          </a:p>
        </p:txBody>
      </p:sp>
      <p:sp>
        <p:nvSpPr>
          <p:cNvPr id="15" name="Rectangle 24"/>
          <p:cNvSpPr/>
          <p:nvPr/>
        </p:nvSpPr>
        <p:spPr>
          <a:xfrm>
            <a:off x="6934196" y="4495803"/>
            <a:ext cx="1981203" cy="1752597"/>
          </a:xfrm>
          <a:prstGeom prst="rect">
            <a:avLst/>
          </a:prstGeom>
          <a:solidFill>
            <a:srgbClr val="E8D19D"/>
          </a:solidFill>
          <a:ln w="9528">
            <a:solidFill>
              <a:srgbClr val="000000"/>
            </a:solidFill>
            <a:prstDash val="solid"/>
          </a:ln>
        </p:spPr>
        <p:txBody>
          <a:bodyPr vert="horz" wrap="squar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a:ea typeface="Calibri" pitchFamily="34"/>
                <a:cs typeface="Times New Roman" pitchFamily="18"/>
              </a:rPr>
              <a:t>Laboratory Specimen Processing: Egleston</a:t>
            </a:r>
            <a:endParaRPr lang="en-US" sz="1000" b="0" i="0" u="none" strike="noStrike" kern="1200" cap="none" spc="0" baseline="0" dirty="0">
              <a:solidFill>
                <a:srgbClr val="000000"/>
              </a:solidFill>
              <a:uFillTx/>
              <a:latin typeface="Calibri"/>
              <a:ea typeface="Calibri" pitchFamily="34"/>
              <a:cs typeface="Times New Roman" pitchFamily="18"/>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a:ea typeface="Calibri" pitchFamily="34"/>
                <a:cs typeface="Times New Roman" pitchFamily="18"/>
              </a:rPr>
              <a:t>Manager: </a:t>
            </a:r>
            <a:r>
              <a:rPr lang="en-US" sz="1000" b="0" i="0" u="none" strike="noStrike" kern="1200" cap="none" spc="0" baseline="0" dirty="0">
                <a:solidFill>
                  <a:srgbClr val="000000"/>
                </a:solidFill>
                <a:uFillTx/>
                <a:latin typeface="Calibri"/>
                <a:ea typeface="Calibri" pitchFamily="34"/>
                <a:cs typeface="Times New Roman" pitchFamily="18"/>
              </a:rPr>
              <a:t>Diana Worthington-White (</a:t>
            </a:r>
            <a:r>
              <a:rPr lang="en-US" sz="1000" b="0" i="0" u="none" strike="noStrike" kern="1200" cap="none" spc="0" baseline="0" dirty="0" smtClean="0">
                <a:solidFill>
                  <a:srgbClr val="000000"/>
                </a:solidFill>
                <a:uFillTx/>
                <a:latin typeface="Calibri"/>
                <a:ea typeface="Calibri" pitchFamily="34"/>
                <a:cs typeface="Times New Roman" pitchFamily="18"/>
              </a:rPr>
              <a:t>404-785-1721</a:t>
            </a:r>
            <a:r>
              <a:rPr lang="en-US" sz="1000" b="0" i="0" u="none" strike="noStrike" kern="1200" cap="none" spc="0" dirty="0" smtClean="0">
                <a:solidFill>
                  <a:srgbClr val="000000"/>
                </a:solidFill>
                <a:uFillTx/>
                <a:latin typeface="Calibri"/>
                <a:ea typeface="Calibri" pitchFamily="34"/>
                <a:cs typeface="Times New Roman" pitchFamily="18"/>
              </a:rPr>
              <a:t> </a:t>
            </a:r>
            <a:r>
              <a:rPr lang="en-US" sz="1000" b="0" i="0" u="none" strike="noStrike" kern="1200" cap="none" spc="0" baseline="0" dirty="0" smtClean="0">
                <a:solidFill>
                  <a:srgbClr val="000000"/>
                </a:solidFill>
                <a:uFillTx/>
                <a:latin typeface="Calibri"/>
                <a:ea typeface="Calibri" pitchFamily="34"/>
                <a:cs typeface="Times New Roman" pitchFamily="18"/>
                <a:hlinkClick r:id="rId12"/>
              </a:rPr>
              <a:t>diana.worthington-white@choa.org</a:t>
            </a:r>
            <a:endParaRPr lang="en-US" sz="1000" b="0" i="0" u="none" strike="noStrike" kern="1200" cap="none" spc="0" baseline="0" dirty="0">
              <a:solidFill>
                <a:srgbClr val="000000"/>
              </a:solidFill>
              <a:uFillTx/>
              <a:latin typeface="Calibri"/>
              <a:cs typeface="Arial"/>
            </a:endParaRPr>
          </a:p>
          <a:p>
            <a:pPr marL="0" marR="0" lvl="0" indent="0" algn="l" defTabSz="914400" rtl="0" fontAlgn="auto" hangingPunct="0">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US" sz="900" b="0" i="0" u="none" strike="noStrike" kern="1200" cap="none" spc="0" baseline="0" dirty="0">
                <a:solidFill>
                  <a:srgbClr val="000000"/>
                </a:solidFill>
                <a:uFillTx/>
                <a:latin typeface="Calibri"/>
                <a:cs typeface="Arial"/>
              </a:rPr>
              <a:t>Clinical trials specimen processing, shipping, limited storage</a:t>
            </a:r>
          </a:p>
          <a:p>
            <a:pPr marL="0" marR="0" lvl="0" indent="0" algn="l" defTabSz="914400" rtl="0" fontAlgn="auto" hangingPunct="0">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US" sz="900" b="0" i="0" u="none" strike="noStrike" kern="1200" cap="none" spc="0" baseline="0" dirty="0">
                <a:solidFill>
                  <a:srgbClr val="000000"/>
                </a:solidFill>
                <a:uFillTx/>
                <a:latin typeface="Calibri"/>
                <a:cs typeface="Arial"/>
              </a:rPr>
              <a:t>ACTSI processing lab</a:t>
            </a:r>
          </a:p>
          <a:p>
            <a:pPr marL="0" marR="0" lvl="0" indent="0" algn="l" defTabSz="914400" rtl="0" fontAlgn="auto" hangingPunct="0">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US" sz="900" b="0" i="0" u="none" strike="noStrike" kern="1200" cap="none" spc="0" baseline="0" dirty="0">
                <a:solidFill>
                  <a:srgbClr val="000000"/>
                </a:solidFill>
                <a:uFillTx/>
                <a:latin typeface="Calibri"/>
                <a:cs typeface="Arial"/>
              </a:rPr>
              <a:t>Laboratory inventory management system (LIMS) available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Footer Placeholder 1"/>
          <p:cNvSpPr txBox="1"/>
          <p:nvPr/>
        </p:nvSpPr>
        <p:spPr>
          <a:xfrm>
            <a:off x="3124203" y="6356351"/>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pic>
        <p:nvPicPr>
          <p:cNvPr id="3" name="Picture 4"/>
          <p:cNvPicPr>
            <a:picLocks noChangeAspect="1"/>
          </p:cNvPicPr>
          <p:nvPr/>
        </p:nvPicPr>
        <p:blipFill>
          <a:blip r:embed="rId3" cstate="print"/>
          <a:stretch>
            <a:fillRect/>
          </a:stretch>
        </p:blipFill>
        <p:spPr>
          <a:xfrm>
            <a:off x="231644" y="768096"/>
            <a:ext cx="8759952" cy="4596387"/>
          </a:xfrm>
          <a:prstGeom prst="rect">
            <a:avLst/>
          </a:prstGeom>
          <a:noFill/>
          <a:ln>
            <a:noFill/>
          </a:ln>
        </p:spPr>
      </p:pic>
      <p:sp>
        <p:nvSpPr>
          <p:cNvPr id="4" name="Title 1"/>
          <p:cNvSpPr txBox="1"/>
          <p:nvPr/>
        </p:nvSpPr>
        <p:spPr>
          <a:xfrm>
            <a:off x="457200" y="152403"/>
            <a:ext cx="8229600" cy="563563"/>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sng" strike="noStrike" kern="1200" cap="none" spc="0" baseline="0">
                <a:solidFill>
                  <a:srgbClr val="000000"/>
                </a:solidFill>
                <a:uFillTx/>
                <a:latin typeface="Calibri"/>
              </a:rPr>
              <a:t>Funding Opportunities:</a:t>
            </a:r>
            <a:endParaRPr lang="en-US" sz="2800" b="0" i="0" u="none" strike="noStrike" kern="1200" cap="none" spc="0" baseline="0">
              <a:solidFill>
                <a:srgbClr val="000000"/>
              </a:solidFill>
              <a:uFillTx/>
              <a:latin typeface="Calibri"/>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 name="Footer Placeholder 3"/>
          <p:cNvSpPr txBox="1"/>
          <p:nvPr/>
        </p:nvSpPr>
        <p:spPr>
          <a:xfrm>
            <a:off x="3124203" y="6356351"/>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sp>
        <p:nvSpPr>
          <p:cNvPr id="4" name="Title 1"/>
          <p:cNvSpPr txBox="1">
            <a:spLocks noGrp="1"/>
          </p:cNvSpPr>
          <p:nvPr>
            <p:ph type="title"/>
          </p:nvPr>
        </p:nvSpPr>
        <p:spPr>
          <a:xfrm>
            <a:off x="457200" y="304796"/>
            <a:ext cx="8229600" cy="761996"/>
          </a:xfrm>
        </p:spPr>
        <p:txBody>
          <a:bodyPr/>
          <a:lstStyle/>
          <a:p>
            <a:pPr lvl="0"/>
            <a:r>
              <a:rPr lang="en-US" sz="2800" b="1" u="sng"/>
              <a:t>Additional Resources/Updates:</a:t>
            </a:r>
          </a:p>
        </p:txBody>
      </p:sp>
      <p:graphicFrame>
        <p:nvGraphicFramePr>
          <p:cNvPr id="5" name="Content Placeholder 4"/>
          <p:cNvGraphicFramePr>
            <a:graphicFrameLocks noGrp="1"/>
          </p:cNvGraphicFramePr>
          <p:nvPr>
            <p:ph idx="1"/>
          </p:nvPr>
        </p:nvGraphicFramePr>
        <p:xfrm>
          <a:off x="304800" y="1295400"/>
          <a:ext cx="8229600" cy="4998720"/>
        </p:xfrm>
        <a:graphic>
          <a:graphicData uri="http://schemas.openxmlformats.org/drawingml/2006/table">
            <a:tbl>
              <a:tblPr firstRow="1" bandRow="1">
                <a:tableStyleId>{EB344D84-9AFB-497E-A393-DC336BA19D2E}</a:tableStyleId>
              </a:tblPr>
              <a:tblGrid>
                <a:gridCol w="4267200"/>
                <a:gridCol w="3962400"/>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dirty="0" smtClean="0">
                          <a:solidFill>
                            <a:schemeClr val="tx1"/>
                          </a:solidFill>
                        </a:rPr>
                        <a:t>Contact </a:t>
                      </a:r>
                      <a:r>
                        <a:rPr lang="en-US" sz="1600" baseline="0" dirty="0" smtClean="0">
                          <a:solidFill>
                            <a:schemeClr val="tx1"/>
                          </a:solidFill>
                          <a:hlinkClick r:id="rId3"/>
                        </a:rPr>
                        <a:t>barbara.kilbourne@choa.org</a:t>
                      </a:r>
                      <a:r>
                        <a:rPr lang="en-US" sz="1600" baseline="0" dirty="0" smtClean="0">
                          <a:solidFill>
                            <a:schemeClr val="tx1"/>
                          </a:solidFill>
                        </a:rPr>
                        <a:t> </a:t>
                      </a:r>
                      <a:r>
                        <a:rPr lang="en-US" sz="1600" dirty="0" smtClean="0">
                          <a:solidFill>
                            <a:schemeClr val="tx1"/>
                          </a:solidFill>
                        </a:rPr>
                        <a:t>to be added to this listserv used to disseminate all pediatric research related announcements including seminars, funding opportunities, such as  </a:t>
                      </a:r>
                      <a:r>
                        <a:rPr lang="en-US" sz="1600" dirty="0" err="1" smtClean="0">
                          <a:solidFill>
                            <a:schemeClr val="tx1"/>
                          </a:solidFill>
                        </a:rPr>
                        <a:t>BiRD</a:t>
                      </a:r>
                      <a:r>
                        <a:rPr lang="en-US" sz="1600" dirty="0" smtClean="0">
                          <a:solidFill>
                            <a:schemeClr val="tx1"/>
                          </a:solidFill>
                        </a:rPr>
                        <a:t> (Bringing in the Research Dollars), and  the Weekly</a:t>
                      </a:r>
                      <a:r>
                        <a:rPr lang="en-US" sz="1600" baseline="0" dirty="0" smtClean="0">
                          <a:solidFill>
                            <a:schemeClr val="tx1"/>
                          </a:solidFill>
                        </a:rPr>
                        <a:t> PREP (Pediatric Research  Events and Programs)</a:t>
                      </a:r>
                      <a:endParaRPr lang="en-US" sz="1600"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dirty="0" smtClean="0">
                          <a:solidFill>
                            <a:schemeClr val="tx1"/>
                          </a:solidFill>
                        </a:rPr>
                        <a:t>This is the central resource for research seminar info, contacts, cores, calendars,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accent5">
                        <a:lumMod val="20000"/>
                        <a:lumOff val="80000"/>
                      </a:schemeClr>
                    </a:solidFill>
                  </a:tcPr>
                </a:tc>
              </a:tr>
              <a:tr h="2438400">
                <a:tc gridSpan="2">
                  <a:txBody>
                    <a:bodyPr/>
                    <a:lstStyle/>
                    <a:p>
                      <a:pPr lvl="0" algn="ctr"/>
                      <a:endParaRPr lang="en-US" sz="1600" u="sng" dirty="0" smtClean="0"/>
                    </a:p>
                    <a:p>
                      <a:pPr lvl="0" algn="ctr"/>
                      <a:r>
                        <a:rPr lang="en-US" sz="1600" b="1" u="sng" dirty="0" smtClean="0"/>
                        <a:t>Health Sciences Research Building:</a:t>
                      </a:r>
                    </a:p>
                    <a:p>
                      <a:pPr algn="ctr"/>
                      <a:r>
                        <a:rPr lang="en-US" sz="1600" kern="1200" dirty="0" smtClean="0">
                          <a:solidFill>
                            <a:schemeClr val="dk1"/>
                          </a:solidFill>
                          <a:latin typeface="+mn-lt"/>
                          <a:ea typeface="+mn-ea"/>
                          <a:cs typeface="+mn-cs"/>
                        </a:rPr>
                        <a:t>1760 </a:t>
                      </a:r>
                      <a:r>
                        <a:rPr lang="en-US" sz="1600" kern="1200" dirty="0" err="1" smtClean="0">
                          <a:solidFill>
                            <a:schemeClr val="dk1"/>
                          </a:solidFill>
                          <a:latin typeface="+mn-lt"/>
                          <a:ea typeface="+mn-ea"/>
                          <a:cs typeface="+mn-cs"/>
                        </a:rPr>
                        <a:t>Haygood</a:t>
                      </a:r>
                      <a:r>
                        <a:rPr lang="en-US" sz="1600" kern="1200" dirty="0" smtClean="0">
                          <a:solidFill>
                            <a:schemeClr val="dk1"/>
                          </a:solidFill>
                          <a:latin typeface="+mn-lt"/>
                          <a:ea typeface="+mn-ea"/>
                          <a:cs typeface="+mn-cs"/>
                        </a:rPr>
                        <a:t> Road</a:t>
                      </a:r>
                    </a:p>
                    <a:p>
                      <a:pPr algn="ctr"/>
                      <a:r>
                        <a:rPr lang="en-US" sz="1600" kern="1200" dirty="0" smtClean="0">
                          <a:solidFill>
                            <a:schemeClr val="dk1"/>
                          </a:solidFill>
                          <a:latin typeface="+mn-lt"/>
                          <a:ea typeface="+mn-ea"/>
                          <a:cs typeface="+mn-cs"/>
                        </a:rPr>
                        <a:t>Atlanta, GA 30322</a:t>
                      </a:r>
                      <a:endParaRPr lang="en-US" sz="1600" b="1" dirty="0" smtClean="0"/>
                    </a:p>
                    <a:p>
                      <a:pPr lvl="0" algn="ctr"/>
                      <a:r>
                        <a:rPr lang="en-US" sz="1600" b="1" dirty="0" smtClean="0"/>
                        <a:t>190,000 ft</a:t>
                      </a:r>
                      <a:r>
                        <a:rPr lang="en-US" sz="1600" b="1" baseline="30000" dirty="0" smtClean="0"/>
                        <a:t>2</a:t>
                      </a:r>
                      <a:r>
                        <a:rPr lang="en-US" sz="1600" b="1" dirty="0" smtClean="0"/>
                        <a:t>; 115,000 for pediatric research</a:t>
                      </a:r>
                    </a:p>
                    <a:p>
                      <a:pPr lvl="0" algn="ctr"/>
                      <a:r>
                        <a:rPr lang="en-US" sz="1600" b="1" dirty="0" smtClean="0"/>
                        <a:t>Dry and wet lab research</a:t>
                      </a:r>
                    </a:p>
                    <a:p>
                      <a:pPr lvl="0" algn="ctr"/>
                      <a:r>
                        <a:rPr lang="en-US" sz="1600" b="1" dirty="0" smtClean="0"/>
                        <a:t>For floor plans go to:  </a:t>
                      </a:r>
                      <a:r>
                        <a:rPr lang="en-US" sz="1600" b="1" dirty="0" smtClean="0">
                          <a:hlinkClick r:id="rId5"/>
                        </a:rPr>
                        <a:t>http://pedsresearch.org/_files/HSRB_FloorPlans.pdf</a:t>
                      </a:r>
                      <a:r>
                        <a:rPr lang="en-US" sz="1600" b="1" dirty="0" smtClean="0"/>
                        <a:t> </a:t>
                      </a:r>
                    </a:p>
                    <a:p>
                      <a:pPr lvl="0" algn="ctr"/>
                      <a:r>
                        <a:rPr lang="en-US" sz="1600" b="1" dirty="0" smtClean="0"/>
                        <a:t>Go</a:t>
                      </a:r>
                      <a:r>
                        <a:rPr lang="en-US" sz="1600" b="1" baseline="0" dirty="0" smtClean="0"/>
                        <a:t> to: </a:t>
                      </a:r>
                      <a:r>
                        <a:rPr lang="en-US" sz="1600" b="1" baseline="0" dirty="0" smtClean="0">
                          <a:hlinkClick r:id="rId6"/>
                        </a:rPr>
                        <a:t>http://www.pedsresearch.org/about-us</a:t>
                      </a:r>
                      <a:r>
                        <a:rPr lang="en-US" sz="1600" b="1" baseline="0" dirty="0" smtClean="0"/>
                        <a:t> for more info</a:t>
                      </a:r>
                      <a:endParaRPr lang="en-US" b="1" dirty="0" smtClean="0">
                        <a:solidFill>
                          <a:schemeClr val="bg1"/>
                        </a:solidFill>
                      </a:endParaRPr>
                    </a:p>
                  </a:txBody>
                  <a:tcPr/>
                </a:tc>
                <a:tc hMerge="1">
                  <a:txBody>
                    <a:bodyPr/>
                    <a:lstStyle/>
                    <a:p>
                      <a:endParaRPr lang="en-US"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txBox="1"/>
          <p:nvPr/>
        </p:nvSpPr>
        <p:spPr>
          <a:xfrm>
            <a:off x="3200400" y="6492870"/>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sp>
        <p:nvSpPr>
          <p:cNvPr id="4" name="Title 1"/>
          <p:cNvSpPr txBox="1"/>
          <p:nvPr/>
        </p:nvSpPr>
        <p:spPr>
          <a:xfrm>
            <a:off x="0" y="0"/>
            <a:ext cx="8610603" cy="533396"/>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sng" strike="noStrike" kern="1200" cap="none" spc="0" baseline="0">
                <a:solidFill>
                  <a:srgbClr val="000000"/>
                </a:solidFill>
                <a:uFillTx/>
                <a:latin typeface="Calibri"/>
              </a:rPr>
              <a:t>Research Recruitment Update:</a:t>
            </a:r>
            <a:r>
              <a:rPr lang="en-US" sz="2800" b="1" i="0"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
            </a:r>
            <a:br>
              <a:rPr lang="en-US" sz="2800" b="0" i="0" u="none" strike="noStrike" kern="1200" cap="none" spc="0" baseline="0">
                <a:solidFill>
                  <a:srgbClr val="000000"/>
                </a:solidFill>
                <a:uFillTx/>
                <a:latin typeface="Calibri"/>
              </a:rPr>
            </a:br>
            <a:endParaRPr lang="en-US" sz="2800" b="0" i="0" u="none" strike="noStrike" kern="1200" cap="none" spc="0" baseline="0">
              <a:solidFill>
                <a:srgbClr val="000000"/>
              </a:solidFill>
              <a:uFillTx/>
              <a:latin typeface="Calibri"/>
            </a:endParaRPr>
          </a:p>
        </p:txBody>
      </p:sp>
      <p:pic>
        <p:nvPicPr>
          <p:cNvPr id="6" name="Picture 7" descr="HKim.jpg"/>
          <p:cNvPicPr>
            <a:picLocks noChangeAspect="1"/>
          </p:cNvPicPr>
          <p:nvPr/>
        </p:nvPicPr>
        <p:blipFill>
          <a:blip r:embed="rId3" cstate="print"/>
          <a:srcRect r="10000" b="39474"/>
          <a:stretch>
            <a:fillRect/>
          </a:stretch>
        </p:blipFill>
        <p:spPr>
          <a:xfrm>
            <a:off x="1104896" y="4038603"/>
            <a:ext cx="540931" cy="600239"/>
          </a:xfrm>
          <a:prstGeom prst="rect">
            <a:avLst/>
          </a:prstGeom>
          <a:noFill/>
          <a:ln>
            <a:noFill/>
          </a:ln>
        </p:spPr>
      </p:pic>
      <p:pic>
        <p:nvPicPr>
          <p:cNvPr id="7" name="Picture 9" descr="Aylward.jpg"/>
          <p:cNvPicPr>
            <a:picLocks noChangeAspect="1"/>
          </p:cNvPicPr>
          <p:nvPr/>
        </p:nvPicPr>
        <p:blipFill>
          <a:blip r:embed="rId4" cstate="print"/>
          <a:stretch>
            <a:fillRect/>
          </a:stretch>
        </p:blipFill>
        <p:spPr>
          <a:xfrm>
            <a:off x="1114425" y="1390646"/>
            <a:ext cx="533396" cy="711202"/>
          </a:xfrm>
          <a:prstGeom prst="rect">
            <a:avLst/>
          </a:prstGeom>
          <a:noFill/>
          <a:ln>
            <a:noFill/>
          </a:ln>
        </p:spPr>
      </p:pic>
      <p:pic>
        <p:nvPicPr>
          <p:cNvPr id="8" name="Picture 10" descr="Baek-Kim.jpg"/>
          <p:cNvPicPr>
            <a:picLocks noChangeAspect="1"/>
          </p:cNvPicPr>
          <p:nvPr/>
        </p:nvPicPr>
        <p:blipFill>
          <a:blip r:embed="rId5" cstate="print"/>
          <a:stretch>
            <a:fillRect/>
          </a:stretch>
        </p:blipFill>
        <p:spPr>
          <a:xfrm>
            <a:off x="1066803" y="3047996"/>
            <a:ext cx="644039" cy="710187"/>
          </a:xfrm>
          <a:prstGeom prst="rect">
            <a:avLst/>
          </a:prstGeom>
          <a:noFill/>
          <a:ln>
            <a:noFill/>
          </a:ln>
        </p:spPr>
      </p:pic>
      <p:graphicFrame>
        <p:nvGraphicFramePr>
          <p:cNvPr id="9" name="Group 58"/>
          <p:cNvGraphicFramePr>
            <a:graphicFrameLocks noGrp="1"/>
          </p:cNvGraphicFramePr>
          <p:nvPr/>
        </p:nvGraphicFramePr>
        <p:xfrm>
          <a:off x="152400" y="685800"/>
          <a:ext cx="8762999" cy="5526640"/>
        </p:xfrm>
        <a:graphic>
          <a:graphicData uri="http://schemas.openxmlformats.org/drawingml/2006/table">
            <a:tbl>
              <a:tblPr>
                <a:tableStyleId>{35758FB7-9AC5-4552-8A53-C91805E547FA}</a:tableStyleId>
              </a:tblPr>
              <a:tblGrid>
                <a:gridCol w="878188"/>
                <a:gridCol w="708216"/>
                <a:gridCol w="982060"/>
                <a:gridCol w="936736"/>
                <a:gridCol w="666981"/>
                <a:gridCol w="1342464"/>
                <a:gridCol w="3248354"/>
              </a:tblGrid>
              <a:tr h="6755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r>
              <a:tr h="1488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Elizabeth “Beth” </a:t>
                      </a:r>
                      <a:r>
                        <a:rPr kumimoji="0" lang="en-US" sz="1100" b="0" i="0" u="none" strike="noStrike" cap="none" normalizeH="0" baseline="0" dirty="0" err="1" smtClean="0">
                          <a:ln>
                            <a:noFill/>
                          </a:ln>
                          <a:solidFill>
                            <a:srgbClr val="000000"/>
                          </a:solidFill>
                          <a:effectLst/>
                          <a:latin typeface="Calibri" pitchFamily="34" charset="0"/>
                          <a:cs typeface="Arial" charset="0"/>
                        </a:rPr>
                        <a:t>Stenger</a:t>
                      </a:r>
                      <a:r>
                        <a:rPr kumimoji="0" lang="en-US" sz="1100" b="0" i="0" u="none" strike="noStrike" cap="none" normalizeH="0" baseline="0" dirty="0" smtClean="0">
                          <a:ln>
                            <a:noFill/>
                          </a:ln>
                          <a:solidFill>
                            <a:srgbClr val="000000"/>
                          </a:solidFill>
                          <a:effectLst/>
                          <a:latin typeface="Calibri" pitchFamily="34" charset="0"/>
                          <a:cs typeface="Arial" charset="0"/>
                        </a:rPr>
                        <a:t>, MD</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Assistant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August 2013</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Children’s Hospital of Pittsburgh, University of Pittsburgh</a:t>
                      </a:r>
                    </a:p>
                  </a:txBody>
                  <a:tcPr marL="0" marR="0" marT="0" marB="0" horzOverflow="overflow"/>
                </a:tc>
                <a:tc>
                  <a:txBody>
                    <a:bodyPr/>
                    <a:lstStyle/>
                    <a:p>
                      <a:r>
                        <a:rPr lang="en-US" sz="900" dirty="0" smtClean="0"/>
                        <a:t>Enhanced IL-12 Production by </a:t>
                      </a:r>
                      <a:r>
                        <a:rPr lang="en-US" sz="900" dirty="0" err="1" smtClean="0"/>
                        <a:t>mTOR</a:t>
                      </a:r>
                      <a:r>
                        <a:rPr lang="en-US" sz="900" dirty="0" smtClean="0"/>
                        <a:t>-inhibited DC and Protection from GVHD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r h="1488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smtClean="0">
                          <a:ln>
                            <a:noFill/>
                          </a:ln>
                          <a:effectLst/>
                        </a:rPr>
                        <a:t>Brandon </a:t>
                      </a:r>
                      <a:r>
                        <a:rPr kumimoji="0" lang="en-US" sz="1100" u="none" strike="noStrike" cap="none" normalizeH="0" baseline="0" dirty="0" err="1" smtClean="0">
                          <a:ln>
                            <a:noFill/>
                          </a:ln>
                          <a:effectLst/>
                        </a:rPr>
                        <a:t>Aylward</a:t>
                      </a:r>
                      <a:r>
                        <a:rPr kumimoji="0" lang="en-US" sz="1100" u="none" strike="noStrike" cap="none" normalizeH="0" baseline="0" dirty="0" smtClean="0">
                          <a:ln>
                            <a:noFill/>
                          </a:ln>
                          <a:effectLst/>
                        </a:rPr>
                        <a:t>, PhD</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Children’s Center for Neurosciences/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Children’s Center for Cardiovascular Biology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Assistant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July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Cincinnati Children’s Hospital Medical Center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r>
                        <a:rPr lang="en-US" sz="900" dirty="0" smtClean="0"/>
                        <a:t>He received his doctoral degree in clinical child psychology with a minor in quantitative psychology from the University of Kansas and completed his </a:t>
                      </a:r>
                      <a:r>
                        <a:rPr lang="en-US" sz="900" dirty="0" err="1" smtClean="0"/>
                        <a:t>predoctoral</a:t>
                      </a:r>
                      <a:r>
                        <a:rPr lang="en-US" sz="900" dirty="0" smtClean="0"/>
                        <a:t> residency program at Cincinnati Children’s. His research interests encompass a broad range of health-related issues for children and adolescents within the context of pediatric psychology. To this end, his work has focused on three main areas: (1) predictors and correlates of children’s psychosocial, developmental and physical functioning in various chronic illness populations; (2) trends and correlates of adherence and self-management behaviors; and 3) use of advanced statistical methodology and innovative technology to examine predictors and outcomes for chronic health issues.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r h="1021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smtClean="0">
                          <a:ln>
                            <a:noFill/>
                          </a:ln>
                          <a:effectLst/>
                        </a:rPr>
                        <a:t>Baek Kim, PhD</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Center for Drug Discovery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Professor, Director, Children’s Center for Drug Discovery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May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University of Rochester Medical Center</a:t>
                      </a:r>
                      <a:br>
                        <a:rPr lang="en-US" sz="1000" dirty="0" smtClean="0"/>
                      </a:br>
                      <a:r>
                        <a:rPr lang="en-US" sz="1000" dirty="0" smtClean="0"/>
                        <a:t>School of Medicine and Dentistry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u="none" strike="noStrike" cap="none" normalizeH="0" baseline="0" dirty="0" smtClean="0">
                          <a:ln>
                            <a:noFill/>
                          </a:ln>
                          <a:effectLst/>
                        </a:rPr>
                        <a:t>His 20 years of experience in biochemical and </a:t>
                      </a:r>
                      <a:r>
                        <a:rPr kumimoji="0" lang="en-US" sz="900" u="none" strike="noStrike" cap="none" normalizeH="0" baseline="0" dirty="0" err="1" smtClean="0">
                          <a:ln>
                            <a:noFill/>
                          </a:ln>
                          <a:effectLst/>
                        </a:rPr>
                        <a:t>virological</a:t>
                      </a:r>
                      <a:r>
                        <a:rPr kumimoji="0" lang="en-US" sz="900" u="none" strike="noStrike" cap="none" normalizeH="0" baseline="0" dirty="0" smtClean="0">
                          <a:ln>
                            <a:noFill/>
                          </a:ln>
                          <a:effectLst/>
                        </a:rPr>
                        <a:t> research, which has been fully supported by NIH, has been focused on the replication process and cell tropism of HIV/AIDS and influenza virus, Recently, Dr. Kim has recently initiated </a:t>
                      </a:r>
                      <a:r>
                        <a:rPr kumimoji="0" lang="en-US" sz="900" u="none" strike="noStrike" cap="none" normalizeH="0" baseline="0" dirty="0" err="1" smtClean="0">
                          <a:ln>
                            <a:noFill/>
                          </a:ln>
                          <a:effectLst/>
                        </a:rPr>
                        <a:t>enzymological</a:t>
                      </a:r>
                      <a:r>
                        <a:rPr kumimoji="0" lang="en-US" sz="900" u="none" strike="noStrike" cap="none" normalizeH="0" baseline="0" dirty="0" smtClean="0">
                          <a:ln>
                            <a:noFill/>
                          </a:ln>
                          <a:effectLst/>
                        </a:rPr>
                        <a:t> and mechanistic research on WNV and Dengue RNA polymerases, which will be incorporated into the drug discovery programs of the center.</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r h="695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dirty="0" smtClean="0">
                          <a:ln>
                            <a:noFill/>
                          </a:ln>
                          <a:effectLst/>
                        </a:rPr>
                        <a:t>Hyunmi Kim, MD, PhD</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Children’s Center for Neurosciences</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Pediatric Neurologist, Head of Children’s  Epilepsy Program</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April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University of Alabama in Birmingham</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u="none" strike="noStrike" cap="none" normalizeH="0" baseline="0" dirty="0" smtClean="0">
                          <a:ln>
                            <a:noFill/>
                          </a:ln>
                          <a:effectLst/>
                        </a:rPr>
                        <a:t>Pediatric neurology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bl>
          </a:graphicData>
        </a:graphic>
      </p:graphicFrame>
      <p:pic>
        <p:nvPicPr>
          <p:cNvPr id="11" name="Picture 10" descr="HKim.jpg"/>
          <p:cNvPicPr>
            <a:picLocks noChangeAspect="1"/>
          </p:cNvPicPr>
          <p:nvPr/>
        </p:nvPicPr>
        <p:blipFill>
          <a:blip r:embed="rId3" cstate="print"/>
          <a:srcRect r="10000" b="39474"/>
          <a:stretch>
            <a:fillRect/>
          </a:stretch>
        </p:blipFill>
        <p:spPr>
          <a:xfrm>
            <a:off x="1102312" y="5562600"/>
            <a:ext cx="540930" cy="600242"/>
          </a:xfrm>
          <a:prstGeom prst="rect">
            <a:avLst/>
          </a:prstGeom>
        </p:spPr>
      </p:pic>
      <p:pic>
        <p:nvPicPr>
          <p:cNvPr id="12" name="Picture 11" descr="Aylward.jpg"/>
          <p:cNvPicPr>
            <a:picLocks noChangeAspect="1"/>
          </p:cNvPicPr>
          <p:nvPr/>
        </p:nvPicPr>
        <p:blipFill>
          <a:blip r:embed="rId4" cstate="print"/>
          <a:stretch>
            <a:fillRect/>
          </a:stretch>
        </p:blipFill>
        <p:spPr>
          <a:xfrm>
            <a:off x="1107488" y="2895600"/>
            <a:ext cx="533400" cy="711200"/>
          </a:xfrm>
          <a:prstGeom prst="rect">
            <a:avLst/>
          </a:prstGeom>
        </p:spPr>
      </p:pic>
      <p:pic>
        <p:nvPicPr>
          <p:cNvPr id="13" name="Picture 12" descr="Baek-Kim.jpg"/>
          <p:cNvPicPr>
            <a:picLocks noChangeAspect="1"/>
          </p:cNvPicPr>
          <p:nvPr/>
        </p:nvPicPr>
        <p:blipFill>
          <a:blip r:embed="rId6" cstate="print"/>
          <a:stretch>
            <a:fillRect/>
          </a:stretch>
        </p:blipFill>
        <p:spPr>
          <a:xfrm>
            <a:off x="1085584" y="4516584"/>
            <a:ext cx="607141" cy="669496"/>
          </a:xfrm>
          <a:prstGeom prst="rect">
            <a:avLst/>
          </a:prstGeom>
        </p:spPr>
      </p:pic>
      <p:pic>
        <p:nvPicPr>
          <p:cNvPr id="14" name="Picture 13" descr="Stenger_Elizabeth-152x152.jpg"/>
          <p:cNvPicPr>
            <a:picLocks noChangeAspect="1"/>
          </p:cNvPicPr>
          <p:nvPr/>
        </p:nvPicPr>
        <p:blipFill>
          <a:blip r:embed="rId7" cstate="print"/>
          <a:stretch>
            <a:fillRect/>
          </a:stretch>
        </p:blipFill>
        <p:spPr>
          <a:xfrm>
            <a:off x="1085272" y="1429328"/>
            <a:ext cx="571500" cy="571500"/>
          </a:xfrm>
          <a:prstGeom prst="rect">
            <a:avLst/>
          </a:prstGeo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58"/>
          <p:cNvGraphicFramePr>
            <a:graphicFrameLocks noGrp="1"/>
          </p:cNvGraphicFramePr>
          <p:nvPr/>
        </p:nvGraphicFramePr>
        <p:xfrm>
          <a:off x="152400" y="1371600"/>
          <a:ext cx="8762999" cy="3672305"/>
        </p:xfrm>
        <a:graphic>
          <a:graphicData uri="http://schemas.openxmlformats.org/drawingml/2006/table">
            <a:tbl>
              <a:tblPr>
                <a:tableStyleId>{35758FB7-9AC5-4552-8A53-C91805E547FA}</a:tableStyleId>
              </a:tblPr>
              <a:tblGrid>
                <a:gridCol w="878188"/>
                <a:gridCol w="708216"/>
                <a:gridCol w="982060"/>
                <a:gridCol w="936736"/>
                <a:gridCol w="666981"/>
                <a:gridCol w="1342464"/>
                <a:gridCol w="3248354"/>
              </a:tblGrid>
              <a:tr h="67550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tc>
              </a:tr>
              <a:tr h="1488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u="none" strike="noStrike" cap="none" normalizeH="0" baseline="0" smtClean="0">
                          <a:ln>
                            <a:noFill/>
                          </a:ln>
                          <a:effectLst/>
                        </a:rPr>
                        <a:t>Anna M. Kenney, PhD</a:t>
                      </a:r>
                      <a:endParaRPr kumimoji="0" lang="en-US" sz="1100" b="0" i="0" u="none" strike="noStrike" cap="none" normalizeH="0" baseline="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Aflac Cancer and Blood Disorders Center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January 2013</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u="none" strike="noStrike" cap="none" normalizeH="0" baseline="0" dirty="0" smtClean="0">
                          <a:ln>
                            <a:noFill/>
                          </a:ln>
                          <a:effectLst/>
                        </a:rPr>
                        <a:t>Vanderbilt University Medical Center, Department of Neurological Surgery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u="none" strike="noStrike" cap="none" normalizeH="0" baseline="0" dirty="0" smtClean="0">
                          <a:ln>
                            <a:noFill/>
                          </a:ln>
                          <a:effectLst/>
                        </a:rPr>
                        <a:t>Her research addresses how signal transduction pathways interact to regulate gene expression and post-translational protein modifications that impact the neural precursor proliferation, differentiation, and transformation into brain tumor cells.  This work focuses on the Sonic hedgehog signaling pathway due to its involvement in critical processes of brain development and </a:t>
                      </a:r>
                      <a:r>
                        <a:rPr kumimoji="0" lang="en-US" sz="900" u="none" strike="noStrike" cap="none" normalizeH="0" baseline="0" dirty="0" err="1" smtClean="0">
                          <a:ln>
                            <a:noFill/>
                          </a:ln>
                          <a:effectLst/>
                        </a:rPr>
                        <a:t>tumorigenesis</a:t>
                      </a:r>
                      <a:r>
                        <a:rPr kumimoji="0" lang="en-US" sz="900" u="none" strike="noStrike" cap="none" normalizeH="0" baseline="0" dirty="0" smtClean="0">
                          <a:ln>
                            <a:noFill/>
                          </a:ln>
                          <a:effectLst/>
                        </a:rPr>
                        <a:t>, especially pediatric and adult </a:t>
                      </a:r>
                      <a:r>
                        <a:rPr kumimoji="0" lang="en-US" sz="900" u="none" strike="noStrike" cap="none" normalizeH="0" baseline="0" dirty="0" err="1" smtClean="0">
                          <a:ln>
                            <a:noFill/>
                          </a:ln>
                          <a:effectLst/>
                        </a:rPr>
                        <a:t>medullablastoma</a:t>
                      </a:r>
                      <a:r>
                        <a:rPr kumimoji="0" lang="en-US" sz="900" u="none" strike="noStrike" cap="none" normalizeH="0" baseline="0" dirty="0" smtClean="0">
                          <a:ln>
                            <a:noFill/>
                          </a:ln>
                          <a:effectLst/>
                        </a:rPr>
                        <a:t>, and uses primary cell cultures, in vivo models, and biochemical/genetic approaches.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tc>
              </a:tr>
              <a:tr h="1488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Joanna B. Goldberg, PhD</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Cystic Fibrosis Research</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charset="0"/>
                        </a:rPr>
                        <a:t>January 2013</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University of Virginia</a:t>
                      </a:r>
                    </a:p>
                  </a:txBody>
                  <a:tcPr marL="0" marR="0" marT="0" marB="0"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The major focus of our laboratory is in the investigation of strategies used by bacteria to cause diseases in humans. We study various bacteria and their factors especially surface polysaccharides and other potential adhesions, and assess their effect on the virulence and physiology of the bacterium, as well as on host cells. Our general approach is to perform genomic analysis, construct, and characterize bacterial mutants, and monitor these for relevant phenotypic and genotypic characteristics and in in vivo and in vitro models of infection. The long-term goal of this work is to devise rational methods to the disrupt virulence and promote clearance of infecting bacteria.</a:t>
                      </a:r>
                    </a:p>
                  </a:txBody>
                  <a:tcPr marL="0" marR="0" marT="0" marB="0" horzOverflow="overflow"/>
                </a:tc>
              </a:tr>
            </a:tbl>
          </a:graphicData>
        </a:graphic>
      </p:graphicFrame>
      <p:sp>
        <p:nvSpPr>
          <p:cNvPr id="3" name="Title 1"/>
          <p:cNvSpPr txBox="1"/>
          <p:nvPr/>
        </p:nvSpPr>
        <p:spPr>
          <a:xfrm>
            <a:off x="0" y="0"/>
            <a:ext cx="8610603" cy="533396"/>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1" i="0" u="sng" strike="noStrike" kern="1200" cap="none" spc="0" baseline="0" dirty="0">
                <a:solidFill>
                  <a:srgbClr val="000000"/>
                </a:solidFill>
                <a:uFillTx/>
                <a:latin typeface="Arial"/>
                <a:cs typeface="Arial"/>
              </a:rPr>
              <a:t>Research Recruitment Update </a:t>
            </a:r>
            <a:r>
              <a:rPr lang="en-US" sz="1800" b="1" i="1" u="sng" strike="noStrike" kern="1200" cap="none" spc="0" baseline="0" dirty="0">
                <a:solidFill>
                  <a:srgbClr val="000000"/>
                </a:solidFill>
                <a:uFillTx/>
                <a:latin typeface="Arial"/>
                <a:cs typeface="Arial"/>
              </a:rPr>
              <a:t>(continued):</a:t>
            </a:r>
            <a:r>
              <a:rPr lang="en-US" sz="1800" b="0" i="0" u="none" strike="noStrike" kern="1200" cap="none" spc="0" baseline="0" dirty="0">
                <a:solidFill>
                  <a:srgbClr val="000000"/>
                </a:solidFill>
                <a:uFillTx/>
                <a:latin typeface="Arial"/>
                <a:cs typeface="Arial"/>
              </a:rPr>
              <a:t> </a:t>
            </a:r>
            <a:r>
              <a:rPr lang="en-US" sz="2800" b="0" i="0" u="none" strike="noStrike" kern="1200" cap="none" spc="0" baseline="0" dirty="0">
                <a:solidFill>
                  <a:srgbClr val="000000"/>
                </a:solidFill>
                <a:uFillTx/>
                <a:latin typeface="Calibri" pitchFamily="34"/>
                <a:cs typeface="Arial"/>
              </a:rPr>
              <a:t/>
            </a:r>
            <a:br>
              <a:rPr lang="en-US" sz="2800" b="0" i="0" u="none" strike="noStrike" kern="1200" cap="none" spc="0" baseline="0" dirty="0">
                <a:solidFill>
                  <a:srgbClr val="000000"/>
                </a:solidFill>
                <a:uFillTx/>
                <a:latin typeface="Calibri" pitchFamily="34"/>
                <a:cs typeface="Arial"/>
              </a:rPr>
            </a:br>
            <a:endParaRPr lang="en-US" sz="2800" b="0" i="0" u="none" strike="noStrike" kern="1200" cap="none" spc="0" baseline="0" dirty="0">
              <a:solidFill>
                <a:srgbClr val="000000"/>
              </a:solidFill>
              <a:uFillTx/>
              <a:latin typeface="Calibri" pitchFamily="34"/>
              <a:cs typeface="Arial"/>
            </a:endParaRPr>
          </a:p>
        </p:txBody>
      </p:sp>
      <p:pic>
        <p:nvPicPr>
          <p:cNvPr id="4" name="Picture 7" descr="Joanna_Goldberg_01_DA.jpg"/>
          <p:cNvPicPr>
            <a:picLocks noChangeAspect="1"/>
          </p:cNvPicPr>
          <p:nvPr/>
        </p:nvPicPr>
        <p:blipFill>
          <a:blip r:embed="rId2" cstate="print"/>
          <a:stretch>
            <a:fillRect/>
          </a:stretch>
        </p:blipFill>
        <p:spPr>
          <a:xfrm>
            <a:off x="1073724" y="3569852"/>
            <a:ext cx="595832" cy="736850"/>
          </a:xfrm>
          <a:prstGeom prst="rect">
            <a:avLst/>
          </a:prstGeom>
          <a:noFill/>
          <a:ln>
            <a:noFill/>
          </a:ln>
        </p:spPr>
      </p:pic>
      <p:sp>
        <p:nvSpPr>
          <p:cNvPr id="7" name="Footer Placeholder 3"/>
          <p:cNvSpPr txBox="1"/>
          <p:nvPr/>
        </p:nvSpPr>
        <p:spPr>
          <a:xfrm>
            <a:off x="3124203" y="6356351"/>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pic>
        <p:nvPicPr>
          <p:cNvPr id="8" name="Picture 57" descr="Anna Kenney"/>
          <p:cNvPicPr>
            <a:picLocks noChangeAspect="1" noChangeArrowheads="1"/>
          </p:cNvPicPr>
          <p:nvPr/>
        </p:nvPicPr>
        <p:blipFill>
          <a:blip r:embed="rId3" cstate="print"/>
          <a:srcRect b="18889"/>
          <a:stretch>
            <a:fillRect/>
          </a:stretch>
        </p:blipFill>
        <p:spPr bwMode="auto">
          <a:xfrm>
            <a:off x="1066800" y="2057400"/>
            <a:ext cx="595944" cy="647700"/>
          </a:xfrm>
          <a:prstGeom prst="rect">
            <a:avLst/>
          </a:prstGeom>
          <a:noFill/>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19200"/>
            <a:ext cx="7589840" cy="3384551"/>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400" b="0" i="0" u="none" strike="noStrike" kern="1200" cap="none" spc="0" baseline="0">
              <a:solidFill>
                <a:srgbClr val="000000"/>
              </a:solidFill>
              <a:uFillTx/>
              <a:latin typeface="Times New Roman" pitchFamily="18"/>
            </a:endParaRPr>
          </a:p>
        </p:txBody>
      </p:sp>
      <p:cxnSp>
        <p:nvCxnSpPr>
          <p:cNvPr id="3" name="Straight Connector 11"/>
          <p:cNvCxnSpPr/>
          <p:nvPr/>
        </p:nvCxnSpPr>
        <p:spPr>
          <a:xfrm rot="5400013">
            <a:off x="7373140" y="2382035"/>
            <a:ext cx="223836" cy="0"/>
          </a:xfrm>
          <a:prstGeom prst="straightConnector1">
            <a:avLst/>
          </a:prstGeom>
          <a:noFill/>
          <a:ln w="15873">
            <a:solidFill>
              <a:srgbClr val="000000"/>
            </a:solidFill>
            <a:prstDash val="solid"/>
            <a:round/>
          </a:ln>
        </p:spPr>
      </p:cxnSp>
      <p:sp>
        <p:nvSpPr>
          <p:cNvPr id="4" name="TextBox 12"/>
          <p:cNvSpPr txBox="1"/>
          <p:nvPr/>
        </p:nvSpPr>
        <p:spPr>
          <a:xfrm>
            <a:off x="6858000" y="1676400"/>
            <a:ext cx="1351204" cy="646331"/>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Patrick</a:t>
            </a:r>
            <a:r>
              <a:rPr lang="en-US" sz="1200" b="1" i="0" u="none" strike="noStrike" kern="1200" cap="none" spc="0" dirty="0" smtClean="0">
                <a:solidFill>
                  <a:srgbClr val="000000"/>
                </a:solidFill>
                <a:uFillTx/>
                <a:latin typeface="Times New Roman" pitchFamily="18"/>
                <a:cs typeface="Arial"/>
              </a:rPr>
              <a:t> </a:t>
            </a:r>
            <a:r>
              <a:rPr lang="en-US" sz="1200" b="1" i="0" u="none" strike="noStrike" kern="1200" cap="none" spc="0" baseline="0" dirty="0" smtClean="0">
                <a:solidFill>
                  <a:srgbClr val="000000"/>
                </a:solidFill>
                <a:uFillTx/>
                <a:latin typeface="Times New Roman" pitchFamily="18"/>
                <a:cs typeface="Arial"/>
              </a:rPr>
              <a:t>Frias</a:t>
            </a:r>
            <a:endParaRPr lang="en-US" sz="1200" b="1" i="0" u="none" strike="noStrike" kern="1200" cap="none" spc="0" baseline="0" dirty="0">
              <a:solidFill>
                <a:srgbClr val="000000"/>
              </a:solidFill>
              <a:uFillTx/>
              <a:latin typeface="Times New Roman" pitchFamily="18"/>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Chief,</a:t>
            </a:r>
            <a:r>
              <a:rPr lang="en-US" sz="1200" b="1" i="0" u="none" strike="noStrike" kern="1200" cap="none" spc="0" dirty="0" smtClean="0">
                <a:solidFill>
                  <a:srgbClr val="000000"/>
                </a:solidFill>
                <a:uFillTx/>
                <a:latin typeface="Times New Roman" pitchFamily="18"/>
                <a:cs typeface="Arial"/>
              </a:rPr>
              <a:t> Children’s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dirty="0" smtClean="0">
                <a:solidFill>
                  <a:srgbClr val="000000"/>
                </a:solidFill>
                <a:uFillTx/>
                <a:latin typeface="Times New Roman" pitchFamily="18"/>
                <a:cs typeface="Arial"/>
              </a:rPr>
              <a:t>Physician Group</a:t>
            </a:r>
            <a:endParaRPr lang="en-US" sz="1400" b="0" i="0" u="none" strike="noStrike" kern="1200" cap="none" spc="0" baseline="0" dirty="0">
              <a:solidFill>
                <a:srgbClr val="000000"/>
              </a:solidFill>
              <a:uFillTx/>
              <a:latin typeface="Times New Roman" pitchFamily="18"/>
              <a:cs typeface="Arial"/>
            </a:endParaRPr>
          </a:p>
        </p:txBody>
      </p:sp>
      <p:sp>
        <p:nvSpPr>
          <p:cNvPr id="5" name="TextBox 14"/>
          <p:cNvSpPr txBox="1"/>
          <p:nvPr/>
        </p:nvSpPr>
        <p:spPr>
          <a:xfrm>
            <a:off x="3749670" y="1816098"/>
            <a:ext cx="2319339"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Barbara Stoll</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Chief , Department of Pediatrics</a:t>
            </a:r>
          </a:p>
        </p:txBody>
      </p:sp>
      <p:sp>
        <p:nvSpPr>
          <p:cNvPr id="6" name="TextBox 33"/>
          <p:cNvSpPr txBox="1"/>
          <p:nvPr/>
        </p:nvSpPr>
        <p:spPr>
          <a:xfrm>
            <a:off x="6019796" y="3200400"/>
            <a:ext cx="2184401"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Barbara Kilbourne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Manager, Business Operations</a:t>
            </a:r>
            <a:endParaRPr lang="en-US" sz="1000" b="1" i="0" u="none" strike="noStrike" kern="1200" cap="none" spc="0" baseline="0">
              <a:solidFill>
                <a:srgbClr val="000000"/>
              </a:solidFill>
              <a:uFillTx/>
              <a:latin typeface="Times New Roman" pitchFamily="18"/>
              <a:cs typeface="Arial"/>
            </a:endParaRPr>
          </a:p>
        </p:txBody>
      </p:sp>
      <p:cxnSp>
        <p:nvCxnSpPr>
          <p:cNvPr id="7" name="Straight Connector 44"/>
          <p:cNvCxnSpPr/>
          <p:nvPr/>
        </p:nvCxnSpPr>
        <p:spPr>
          <a:xfrm flipV="1">
            <a:off x="2563813" y="2773366"/>
            <a:ext cx="1054102" cy="168267"/>
          </a:xfrm>
          <a:prstGeom prst="straightConnector1">
            <a:avLst/>
          </a:prstGeom>
          <a:noFill/>
          <a:ln w="12701">
            <a:solidFill>
              <a:srgbClr val="000000"/>
            </a:solidFill>
            <a:prstDash val="solid"/>
            <a:round/>
          </a:ln>
        </p:spPr>
      </p:cxnSp>
      <p:sp>
        <p:nvSpPr>
          <p:cNvPr id="8" name="TextBox 46"/>
          <p:cNvSpPr txBox="1"/>
          <p:nvPr/>
        </p:nvSpPr>
        <p:spPr>
          <a:xfrm>
            <a:off x="1311277" y="2870201"/>
            <a:ext cx="1749420"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Stacy Heilman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Grants Advocate, Cores</a:t>
            </a:r>
          </a:p>
        </p:txBody>
      </p:sp>
      <p:sp>
        <p:nvSpPr>
          <p:cNvPr id="9" name="TextBox 47"/>
          <p:cNvSpPr txBox="1"/>
          <p:nvPr/>
        </p:nvSpPr>
        <p:spPr>
          <a:xfrm>
            <a:off x="1309685" y="2451104"/>
            <a:ext cx="707245" cy="46166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TBN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Finance</a:t>
            </a:r>
            <a:endParaRPr lang="en-US" sz="1200" b="1" i="0" u="none" strike="noStrike" kern="1200" cap="none" spc="0" baseline="0" dirty="0">
              <a:solidFill>
                <a:srgbClr val="000000"/>
              </a:solidFill>
              <a:uFillTx/>
              <a:latin typeface="Times New Roman" pitchFamily="18"/>
              <a:cs typeface="Arial"/>
            </a:endParaRPr>
          </a:p>
        </p:txBody>
      </p:sp>
      <p:sp>
        <p:nvSpPr>
          <p:cNvPr id="10" name="TextBox 48"/>
          <p:cNvSpPr txBox="1"/>
          <p:nvPr/>
        </p:nvSpPr>
        <p:spPr>
          <a:xfrm>
            <a:off x="1300167" y="2024060"/>
            <a:ext cx="1716688" cy="461665"/>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Liz McCarty</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smtClean="0">
                <a:solidFill>
                  <a:srgbClr val="000000"/>
                </a:solidFill>
                <a:uFillTx/>
                <a:latin typeface="Times New Roman" pitchFamily="18"/>
                <a:cs typeface="Arial"/>
              </a:rPr>
              <a:t>Clinical  Administrator</a:t>
            </a:r>
            <a:endParaRPr lang="en-US" sz="1200" b="1" i="0" u="none" strike="noStrike" kern="1200" cap="none" spc="0" baseline="0" dirty="0">
              <a:solidFill>
                <a:srgbClr val="000000"/>
              </a:solidFill>
              <a:uFillTx/>
              <a:latin typeface="Times New Roman" pitchFamily="18"/>
              <a:cs typeface="Arial"/>
            </a:endParaRPr>
          </a:p>
        </p:txBody>
      </p:sp>
      <p:cxnSp>
        <p:nvCxnSpPr>
          <p:cNvPr id="11" name="Straight Connector 50"/>
          <p:cNvCxnSpPr/>
          <p:nvPr/>
        </p:nvCxnSpPr>
        <p:spPr>
          <a:xfrm>
            <a:off x="990596" y="2438403"/>
            <a:ext cx="339727" cy="146048"/>
          </a:xfrm>
          <a:prstGeom prst="straightConnector1">
            <a:avLst/>
          </a:prstGeom>
          <a:noFill/>
          <a:ln w="12701">
            <a:solidFill>
              <a:srgbClr val="000000"/>
            </a:solidFill>
            <a:prstDash val="solid"/>
            <a:round/>
          </a:ln>
        </p:spPr>
      </p:cxnSp>
      <p:sp>
        <p:nvSpPr>
          <p:cNvPr id="12" name="TextBox 52"/>
          <p:cNvSpPr txBox="1"/>
          <p:nvPr/>
        </p:nvSpPr>
        <p:spPr>
          <a:xfrm>
            <a:off x="0" y="2078038"/>
            <a:ext cx="1066803" cy="307979"/>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Times New Roman" pitchFamily="18"/>
                <a:cs typeface="Arial"/>
              </a:rPr>
              <a:t>Tom Brems</a:t>
            </a:r>
          </a:p>
        </p:txBody>
      </p:sp>
      <p:sp>
        <p:nvSpPr>
          <p:cNvPr id="13" name="TextBox 30"/>
          <p:cNvSpPr txBox="1"/>
          <p:nvPr/>
        </p:nvSpPr>
        <p:spPr>
          <a:xfrm>
            <a:off x="3762371" y="2462214"/>
            <a:ext cx="1692270"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Paul Spearman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Times New Roman" pitchFamily="18"/>
                <a:cs typeface="Arial"/>
              </a:rPr>
              <a:t>Chief Research Officer</a:t>
            </a:r>
          </a:p>
        </p:txBody>
      </p:sp>
      <p:sp>
        <p:nvSpPr>
          <p:cNvPr id="14" name="TextBox 41"/>
          <p:cNvSpPr txBox="1"/>
          <p:nvPr/>
        </p:nvSpPr>
        <p:spPr>
          <a:xfrm>
            <a:off x="6829425" y="2438403"/>
            <a:ext cx="1955801" cy="461964"/>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Kris Rogers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Times New Roman" pitchFamily="18"/>
                <a:cs typeface="Arial"/>
              </a:rPr>
              <a:t>Director, Clinical Research</a:t>
            </a:r>
          </a:p>
        </p:txBody>
      </p:sp>
      <p:cxnSp>
        <p:nvCxnSpPr>
          <p:cNvPr id="15" name="Straight Connector 61"/>
          <p:cNvCxnSpPr/>
          <p:nvPr/>
        </p:nvCxnSpPr>
        <p:spPr>
          <a:xfrm flipV="1">
            <a:off x="2743200" y="2049463"/>
            <a:ext cx="882652" cy="160340"/>
          </a:xfrm>
          <a:prstGeom prst="straightConnector1">
            <a:avLst/>
          </a:prstGeom>
          <a:noFill/>
          <a:ln w="12701">
            <a:solidFill>
              <a:srgbClr val="000000"/>
            </a:solidFill>
            <a:prstDash val="solid"/>
            <a:round/>
          </a:ln>
        </p:spPr>
      </p:cxnSp>
      <p:cxnSp>
        <p:nvCxnSpPr>
          <p:cNvPr id="16" name="Straight Connector 62"/>
          <p:cNvCxnSpPr/>
          <p:nvPr/>
        </p:nvCxnSpPr>
        <p:spPr>
          <a:xfrm rot="5400013">
            <a:off x="7269959" y="3833004"/>
            <a:ext cx="1774823" cy="7937"/>
          </a:xfrm>
          <a:prstGeom prst="straightConnector1">
            <a:avLst/>
          </a:prstGeom>
          <a:noFill/>
          <a:ln w="12701">
            <a:solidFill>
              <a:srgbClr val="000000"/>
            </a:solidFill>
            <a:prstDash val="solid"/>
            <a:round/>
          </a:ln>
        </p:spPr>
      </p:cxnSp>
      <p:cxnSp>
        <p:nvCxnSpPr>
          <p:cNvPr id="17" name="Straight Connector 69"/>
          <p:cNvCxnSpPr/>
          <p:nvPr/>
        </p:nvCxnSpPr>
        <p:spPr>
          <a:xfrm flipV="1">
            <a:off x="5219696" y="2209800"/>
            <a:ext cx="1562104" cy="420691"/>
          </a:xfrm>
          <a:prstGeom prst="straightConnector1">
            <a:avLst/>
          </a:prstGeom>
          <a:noFill/>
          <a:ln w="12701">
            <a:solidFill>
              <a:srgbClr val="000000"/>
            </a:solidFill>
            <a:prstDash val="solid"/>
            <a:round/>
          </a:ln>
        </p:spPr>
      </p:cxnSp>
      <p:sp>
        <p:nvSpPr>
          <p:cNvPr id="18" name="TextBox 73"/>
          <p:cNvSpPr txBox="1"/>
          <p:nvPr/>
        </p:nvSpPr>
        <p:spPr>
          <a:xfrm>
            <a:off x="7162796" y="4724403"/>
            <a:ext cx="1825627" cy="523878"/>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a:solidFill>
                  <a:srgbClr val="000000"/>
                </a:solidFill>
                <a:uFillTx/>
                <a:latin typeface="Times New Roman" pitchFamily="18"/>
                <a:cs typeface="Arial"/>
              </a:rPr>
              <a:t>Research Managers,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dirty="0">
                <a:solidFill>
                  <a:srgbClr val="000000"/>
                </a:solidFill>
                <a:uFillTx/>
                <a:latin typeface="Times New Roman" pitchFamily="18"/>
                <a:cs typeface="Arial"/>
              </a:rPr>
              <a:t>Research Coordinators</a:t>
            </a:r>
          </a:p>
        </p:txBody>
      </p:sp>
      <p:cxnSp>
        <p:nvCxnSpPr>
          <p:cNvPr id="19" name="Straight Connector 74"/>
          <p:cNvCxnSpPr/>
          <p:nvPr/>
        </p:nvCxnSpPr>
        <p:spPr>
          <a:xfrm rot="5400013">
            <a:off x="3987003" y="3232942"/>
            <a:ext cx="649288" cy="3173"/>
          </a:xfrm>
          <a:prstGeom prst="straightConnector1">
            <a:avLst/>
          </a:prstGeom>
          <a:noFill/>
          <a:ln w="19046">
            <a:solidFill>
              <a:srgbClr val="000000"/>
            </a:solidFill>
            <a:prstDash val="solid"/>
            <a:round/>
          </a:ln>
        </p:spPr>
      </p:cxnSp>
      <p:cxnSp>
        <p:nvCxnSpPr>
          <p:cNvPr id="21" name="Straight Connector 76"/>
          <p:cNvCxnSpPr/>
          <p:nvPr/>
        </p:nvCxnSpPr>
        <p:spPr>
          <a:xfrm>
            <a:off x="7054852" y="2959098"/>
            <a:ext cx="1100132" cy="6356"/>
          </a:xfrm>
          <a:prstGeom prst="straightConnector1">
            <a:avLst/>
          </a:prstGeom>
          <a:noFill/>
          <a:ln w="12701">
            <a:solidFill>
              <a:srgbClr val="000000"/>
            </a:solidFill>
            <a:prstDash val="solid"/>
            <a:round/>
          </a:ln>
        </p:spPr>
      </p:cxnSp>
      <p:cxnSp>
        <p:nvCxnSpPr>
          <p:cNvPr id="22" name="Straight Connector 80"/>
          <p:cNvCxnSpPr/>
          <p:nvPr/>
        </p:nvCxnSpPr>
        <p:spPr>
          <a:xfrm rot="5400013">
            <a:off x="6933405" y="3069426"/>
            <a:ext cx="239710" cy="0"/>
          </a:xfrm>
          <a:prstGeom prst="straightConnector1">
            <a:avLst/>
          </a:prstGeom>
          <a:noFill/>
          <a:ln w="12701">
            <a:solidFill>
              <a:srgbClr val="000000"/>
            </a:solidFill>
            <a:prstDash val="solid"/>
            <a:round/>
          </a:ln>
        </p:spPr>
      </p:cxnSp>
      <p:cxnSp>
        <p:nvCxnSpPr>
          <p:cNvPr id="23" name="Straight Connector 85"/>
          <p:cNvCxnSpPr/>
          <p:nvPr/>
        </p:nvCxnSpPr>
        <p:spPr>
          <a:xfrm rot="5400013">
            <a:off x="7442991" y="2921787"/>
            <a:ext cx="109536" cy="9528"/>
          </a:xfrm>
          <a:prstGeom prst="straightConnector1">
            <a:avLst/>
          </a:prstGeom>
          <a:noFill/>
          <a:ln w="12701">
            <a:solidFill>
              <a:srgbClr val="000000"/>
            </a:solidFill>
            <a:prstDash val="solid"/>
            <a:round/>
          </a:ln>
        </p:spPr>
      </p:cxnSp>
      <p:sp>
        <p:nvSpPr>
          <p:cNvPr id="24" name="TextBox 89"/>
          <p:cNvSpPr txBox="1"/>
          <p:nvPr/>
        </p:nvSpPr>
        <p:spPr>
          <a:xfrm>
            <a:off x="228600" y="4724403"/>
            <a:ext cx="1066800" cy="461665"/>
          </a:xfrm>
          <a:prstGeom prst="rect">
            <a:avLst/>
          </a:prstGeom>
          <a:noFill/>
          <a:ln>
            <a:noFill/>
          </a:ln>
        </p:spPr>
        <p:txBody>
          <a:bodyPr vert="horz" wrap="square" lIns="91440" tIns="45720" rIns="91440" bIns="45720" anchor="t" anchorCtr="0" compatLnSpc="1">
            <a:spAutoFit/>
          </a:bodyPr>
          <a:lstStyle/>
          <a:p>
            <a:r>
              <a:rPr lang="en-US" sz="1200" dirty="0" smtClean="0">
                <a:latin typeface="Times New Roman" pitchFamily="18" charset="0"/>
                <a:cs typeface="Times New Roman" pitchFamily="18" charset="0"/>
              </a:rPr>
              <a:t>Biostats Core</a:t>
            </a:r>
          </a:p>
          <a:p>
            <a:r>
              <a:rPr lang="en-US" sz="1200" dirty="0" smtClean="0">
                <a:latin typeface="Times New Roman" pitchFamily="18" charset="0"/>
                <a:cs typeface="Times New Roman" pitchFamily="18" charset="0"/>
              </a:rPr>
              <a:t>GEMS Core</a:t>
            </a:r>
          </a:p>
        </p:txBody>
      </p:sp>
      <p:cxnSp>
        <p:nvCxnSpPr>
          <p:cNvPr id="25" name="Straight Connector 90"/>
          <p:cNvCxnSpPr/>
          <p:nvPr/>
        </p:nvCxnSpPr>
        <p:spPr>
          <a:xfrm rot="16199987" flipH="1">
            <a:off x="373066" y="3878254"/>
            <a:ext cx="1671623" cy="20638"/>
          </a:xfrm>
          <a:prstGeom prst="straightConnector1">
            <a:avLst/>
          </a:prstGeom>
          <a:noFill/>
          <a:ln w="12701">
            <a:solidFill>
              <a:srgbClr val="000000"/>
            </a:solidFill>
            <a:prstDash val="solid"/>
            <a:round/>
          </a:ln>
        </p:spPr>
      </p:cxnSp>
      <p:sp>
        <p:nvSpPr>
          <p:cNvPr id="26" name="Rectangle 113"/>
          <p:cNvSpPr/>
          <p:nvPr/>
        </p:nvSpPr>
        <p:spPr>
          <a:xfrm>
            <a:off x="2667003" y="3716341"/>
            <a:ext cx="3505196" cy="2074865"/>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Times New Roman" pitchFamily="18"/>
              </a:rPr>
              <a:t>Research Advisory Council</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Times New Roman" pitchFamily="18"/>
              </a:rPr>
              <a:t>(RAC)</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2000" b="0" i="0" u="none" strike="noStrike" kern="1200" cap="none" spc="0" baseline="0">
              <a:solidFill>
                <a:srgbClr val="000000"/>
              </a:solidFill>
              <a:uFillTx/>
              <a:latin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rPr>
              <a:t>Research Center Directors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rPr>
              <a:t>Nursing Research</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rPr>
              <a:t>Other Pediatric Research Leaders from</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rPr>
              <a:t>Emory, Ga Tech, Morehouse</a:t>
            </a:r>
          </a:p>
        </p:txBody>
      </p:sp>
      <p:sp>
        <p:nvSpPr>
          <p:cNvPr id="27" name="TextBox 120"/>
          <p:cNvSpPr txBox="1"/>
          <p:nvPr/>
        </p:nvSpPr>
        <p:spPr>
          <a:xfrm>
            <a:off x="2362196" y="1371600"/>
            <a:ext cx="3949695" cy="400050"/>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000" b="0" i="0" u="none" strike="noStrike" kern="1200" cap="none" spc="0" baseline="0">
                <a:solidFill>
                  <a:srgbClr val="000000"/>
                </a:solidFill>
                <a:uFillTx/>
                <a:latin typeface="Times New Roman" pitchFamily="18"/>
                <a:cs typeface="Arial"/>
              </a:rPr>
              <a:t>Research Operations Council (ROC)</a:t>
            </a:r>
          </a:p>
        </p:txBody>
      </p:sp>
      <p:cxnSp>
        <p:nvCxnSpPr>
          <p:cNvPr id="28" name="Straight Connector 126"/>
          <p:cNvCxnSpPr/>
          <p:nvPr/>
        </p:nvCxnSpPr>
        <p:spPr>
          <a:xfrm rot="16199987" flipV="1">
            <a:off x="4202110" y="2390767"/>
            <a:ext cx="223836" cy="1591"/>
          </a:xfrm>
          <a:prstGeom prst="straightConnector1">
            <a:avLst/>
          </a:prstGeom>
          <a:noFill/>
          <a:ln w="15873">
            <a:solidFill>
              <a:srgbClr val="000000"/>
            </a:solidFill>
            <a:prstDash val="solid"/>
            <a:round/>
          </a:ln>
        </p:spPr>
      </p:cxnSp>
      <p:cxnSp>
        <p:nvCxnSpPr>
          <p:cNvPr id="29" name="Straight Connector 128"/>
          <p:cNvCxnSpPr/>
          <p:nvPr/>
        </p:nvCxnSpPr>
        <p:spPr>
          <a:xfrm flipV="1">
            <a:off x="1192213" y="3060697"/>
            <a:ext cx="157157" cy="1592"/>
          </a:xfrm>
          <a:prstGeom prst="straightConnector1">
            <a:avLst/>
          </a:prstGeom>
          <a:noFill/>
          <a:ln w="12701">
            <a:solidFill>
              <a:srgbClr val="000000"/>
            </a:solidFill>
            <a:prstDash val="solid"/>
            <a:round/>
          </a:ln>
        </p:spPr>
      </p:cxnSp>
      <p:cxnSp>
        <p:nvCxnSpPr>
          <p:cNvPr id="30" name="Straight Connector 36"/>
          <p:cNvCxnSpPr/>
          <p:nvPr/>
        </p:nvCxnSpPr>
        <p:spPr>
          <a:xfrm>
            <a:off x="4800600" y="2971800"/>
            <a:ext cx="1143000" cy="381003"/>
          </a:xfrm>
          <a:prstGeom prst="straightConnector1">
            <a:avLst/>
          </a:prstGeom>
          <a:noFill/>
          <a:ln w="19046">
            <a:solidFill>
              <a:srgbClr val="000000"/>
            </a:solidFill>
            <a:prstDash val="solid"/>
            <a:round/>
          </a:ln>
        </p:spPr>
      </p:cxnSp>
      <p:cxnSp>
        <p:nvCxnSpPr>
          <p:cNvPr id="31" name="Straight Connector 51"/>
          <p:cNvCxnSpPr/>
          <p:nvPr/>
        </p:nvCxnSpPr>
        <p:spPr>
          <a:xfrm rot="5400013">
            <a:off x="5745952" y="4617244"/>
            <a:ext cx="1774832" cy="7937"/>
          </a:xfrm>
          <a:prstGeom prst="straightConnector1">
            <a:avLst/>
          </a:prstGeom>
          <a:noFill/>
          <a:ln w="12701">
            <a:solidFill>
              <a:srgbClr val="000000"/>
            </a:solidFill>
            <a:prstDash val="solid"/>
            <a:round/>
          </a:ln>
        </p:spPr>
      </p:cxnSp>
      <p:sp>
        <p:nvSpPr>
          <p:cNvPr id="32" name="TextBox 53"/>
          <p:cNvSpPr txBox="1"/>
          <p:nvPr/>
        </p:nvSpPr>
        <p:spPr>
          <a:xfrm>
            <a:off x="6172200" y="5486400"/>
            <a:ext cx="2308229" cy="307979"/>
          </a:xfrm>
          <a:prstGeom prst="rect">
            <a:avLst/>
          </a:prstGeom>
          <a:noFill/>
          <a:ln>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Times New Roman" pitchFamily="18"/>
                <a:cs typeface="Arial"/>
              </a:rPr>
              <a:t>Center Program Coordinators</a:t>
            </a:r>
          </a:p>
        </p:txBody>
      </p:sp>
      <p:sp>
        <p:nvSpPr>
          <p:cNvPr id="33" name="Title 1"/>
          <p:cNvSpPr txBox="1"/>
          <p:nvPr/>
        </p:nvSpPr>
        <p:spPr>
          <a:xfrm>
            <a:off x="228600" y="457200"/>
            <a:ext cx="8610603" cy="6858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sng" strike="noStrike" kern="1200" cap="none" spc="0" baseline="0">
                <a:solidFill>
                  <a:srgbClr val="000000"/>
                </a:solidFill>
                <a:uFillTx/>
                <a:latin typeface="Calibri"/>
              </a:rPr>
              <a:t>Research Leadership</a:t>
            </a:r>
            <a:r>
              <a:rPr lang="en-US" sz="2800" b="1" i="0"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
            </a:r>
            <a:br>
              <a:rPr lang="en-US" sz="2800" b="0" i="0" u="none" strike="noStrike" kern="1200" cap="none" spc="0" baseline="0">
                <a:solidFill>
                  <a:srgbClr val="000000"/>
                </a:solidFill>
                <a:uFillTx/>
                <a:latin typeface="Calibri"/>
              </a:rPr>
            </a:br>
            <a:endParaRPr lang="en-US" sz="2800" b="0" i="0" u="none" strike="noStrike" kern="1200" cap="none" spc="0" baseline="0">
              <a:solidFill>
                <a:srgbClr val="000000"/>
              </a:solidFill>
              <a:uFillTx/>
              <a:latin typeface="Calibri"/>
            </a:endParaRPr>
          </a:p>
        </p:txBody>
      </p:sp>
      <p:sp>
        <p:nvSpPr>
          <p:cNvPr id="34" name="Footer Placeholder 1"/>
          <p:cNvSpPr txBox="1"/>
          <p:nvPr/>
        </p:nvSpPr>
        <p:spPr>
          <a:xfrm>
            <a:off x="2971800" y="6324603"/>
            <a:ext cx="2895603" cy="30479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Footer Placeholder 1"/>
          <p:cNvSpPr txBox="1"/>
          <p:nvPr/>
        </p:nvSpPr>
        <p:spPr>
          <a:xfrm>
            <a:off x="3124203" y="6356351"/>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sp>
        <p:nvSpPr>
          <p:cNvPr id="3" name="Oval 33"/>
          <p:cNvSpPr/>
          <p:nvPr/>
        </p:nvSpPr>
        <p:spPr>
          <a:xfrm>
            <a:off x="5486400" y="9144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3"/>
              </a:rPr>
              <a:t>Marcus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3"/>
              </a:rPr>
              <a:t>Autism Center</a:t>
            </a:r>
            <a:endParaRPr lang="en-US" sz="1800" b="1" i="0" u="none" strike="noStrike" kern="1200" cap="none" spc="0" baseline="0">
              <a:solidFill>
                <a:srgbClr val="000000"/>
              </a:solidFill>
              <a:uFillTx/>
              <a:latin typeface="Arial" pitchFamily="34"/>
              <a:cs typeface="Arial" pitchFamily="34"/>
            </a:endParaRPr>
          </a:p>
        </p:txBody>
      </p:sp>
      <p:sp>
        <p:nvSpPr>
          <p:cNvPr id="4" name="Oval 39"/>
          <p:cNvSpPr/>
          <p:nvPr/>
        </p:nvSpPr>
        <p:spPr>
          <a:xfrm>
            <a:off x="6781800" y="16764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4"/>
              </a:rPr>
              <a:t>Pediatric Innovation</a:t>
            </a:r>
            <a:endParaRPr lang="en-US" sz="1100" b="1" i="0" u="none" strike="noStrike" kern="1200" cap="none" spc="0" baseline="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p:txBody>
      </p:sp>
      <p:sp>
        <p:nvSpPr>
          <p:cNvPr id="5" name="Oval 40"/>
          <p:cNvSpPr/>
          <p:nvPr/>
        </p:nvSpPr>
        <p:spPr>
          <a:xfrm>
            <a:off x="7086600" y="31242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5"/>
              </a:rPr>
              <a:t>Immunology and Vaccines</a:t>
            </a:r>
            <a:endParaRPr lang="en-US" sz="1100" b="1" i="0" u="none" strike="noStrike" kern="1200" cap="none" spc="0" baseline="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p:txBody>
      </p:sp>
      <p:sp>
        <p:nvSpPr>
          <p:cNvPr id="7" name="Oval 45"/>
          <p:cNvSpPr/>
          <p:nvPr/>
        </p:nvSpPr>
        <p:spPr>
          <a:xfrm>
            <a:off x="4724400" y="46482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a:effectLst>
            <a:outerShdw dist="28400" dir="3806097" algn="tl">
              <a:srgbClr val="205867">
                <a:alpha val="50000"/>
              </a:srgbClr>
            </a:outerShdw>
          </a:effectLst>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dirty="0">
              <a:solidFill>
                <a:srgbClr val="000000"/>
              </a:solidFill>
              <a:uFillTx/>
              <a:latin typeface="Calibri" pitchFamily="34"/>
              <a:ea typeface="Times New Roman" pitchFamily="18"/>
              <a:cs typeface="Times New Roman" pitchFamily="18"/>
            </a:endParaRPr>
          </a:p>
          <a:p>
            <a:pPr lvl="0" algn="ctr">
              <a:defRPr sz="1800" b="0" i="0" u="none" strike="noStrike" kern="0" cap="none" spc="0" baseline="0">
                <a:solidFill>
                  <a:srgbClr val="000000"/>
                </a:solidFill>
                <a:uFillTx/>
              </a:defRPr>
            </a:pPr>
            <a:r>
              <a:rPr lang="en-US" sz="1000" b="1" dirty="0" smtClean="0">
                <a:hlinkClick r:id="rId6"/>
              </a:rPr>
              <a:t>Center for CF and Airways Disease Research</a:t>
            </a:r>
            <a:endParaRPr lang="en-US" sz="1000" b="1" dirty="0" smtClean="0"/>
          </a:p>
          <a:p>
            <a:pPr lvl="0" algn="ctr">
              <a:defRPr sz="1800" b="0" i="0" u="none" strike="noStrike" kern="0" cap="none" spc="0" baseline="0">
                <a:solidFill>
                  <a:srgbClr val="000000"/>
                </a:solidFill>
                <a:uFillTx/>
              </a:defRPr>
            </a:pPr>
            <a:endParaRPr lang="en-US" sz="1000" b="0" i="0" u="none" strike="noStrike" kern="1200" cap="none" spc="0" baseline="0" dirty="0" smtClean="0">
              <a:solidFill>
                <a:srgbClr val="000000"/>
              </a:solidFill>
              <a:uFillTx/>
              <a:latin typeface="Arial" pitchFamily="34"/>
              <a:cs typeface="Arial" pitchFamily="34"/>
            </a:endParaRPr>
          </a:p>
          <a:p>
            <a:pPr lvl="0" algn="ctr">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8" name="Oval 46"/>
          <p:cNvSpPr/>
          <p:nvPr/>
        </p:nvSpPr>
        <p:spPr>
          <a:xfrm>
            <a:off x="3810003" y="914400"/>
            <a:ext cx="1371600"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7"/>
              </a:rPr>
              <a:t>Cardiovascular </a:t>
            </a:r>
            <a:endParaRPr lang="en-US" sz="1100" b="1" i="0" u="none" strike="noStrike" kern="1200" cap="none" spc="0" baseline="0" dirty="0">
              <a:solidFill>
                <a:srgbClr val="000000"/>
              </a:solidFill>
              <a:uFillTx/>
              <a:latin typeface="Arial" pitchFamily="34"/>
              <a:cs typeface="Arial" pitchFamily="34"/>
            </a:endParaRP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7"/>
              </a:rPr>
              <a:t>Biology</a:t>
            </a:r>
            <a:endParaRPr lang="en-US" sz="11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9" name="Oval 47"/>
          <p:cNvSpPr/>
          <p:nvPr/>
        </p:nvSpPr>
        <p:spPr>
          <a:xfrm>
            <a:off x="1447800" y="42672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8"/>
              </a:rPr>
              <a:t>Clinical Outcomes Research and Public Health</a:t>
            </a:r>
            <a:endParaRPr lang="en-US" sz="11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10" name="Oval 48"/>
          <p:cNvSpPr/>
          <p:nvPr/>
        </p:nvSpPr>
        <p:spPr>
          <a:xfrm>
            <a:off x="2286000" y="914400"/>
            <a:ext cx="1371600"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a:effectLst>
            <a:outerShdw dist="28400" dir="3806097" algn="tl">
              <a:srgbClr val="205867">
                <a:alpha val="50000"/>
              </a:srgbClr>
            </a:outerShdw>
          </a:effectLst>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9"/>
              </a:rPr>
              <a:t>Pediatric Nanomedicine</a:t>
            </a:r>
            <a:endParaRPr lang="en-US" sz="1100" b="1" i="0" u="none" strike="noStrike" kern="1200" cap="none" spc="0" baseline="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p:txBody>
      </p:sp>
      <p:sp>
        <p:nvSpPr>
          <p:cNvPr id="11" name="Oval 49"/>
          <p:cNvSpPr/>
          <p:nvPr/>
        </p:nvSpPr>
        <p:spPr>
          <a:xfrm>
            <a:off x="3048000" y="4648200"/>
            <a:ext cx="1279529"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a:effectLst>
            <a:outerShdw dist="28400" dir="3806097" algn="tl">
              <a:srgbClr val="205867">
                <a:alpha val="50000"/>
              </a:srgbClr>
            </a:outerShdw>
          </a:effectLst>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pitchFamily="34"/>
                <a:ea typeface="Times New Roman" pitchFamily="18"/>
                <a:cs typeface="Times New Roman" pitchFamily="18"/>
                <a:hlinkClick r:id="rId10"/>
              </a:rPr>
              <a:t>Aflac Cancer Center</a:t>
            </a:r>
            <a:endParaRPr lang="en-US" sz="1100" b="1" i="0" u="none" strike="noStrike" kern="1200" cap="none" spc="0" baseline="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p:txBody>
      </p:sp>
      <p:sp>
        <p:nvSpPr>
          <p:cNvPr id="12" name="Oval 220"/>
          <p:cNvSpPr/>
          <p:nvPr/>
        </p:nvSpPr>
        <p:spPr>
          <a:xfrm>
            <a:off x="6172200" y="4419600"/>
            <a:ext cx="1447804" cy="1371597"/>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1" i="0" u="none" strike="noStrike" kern="1200" cap="none" spc="0" baseline="0" dirty="0" smtClean="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smtClean="0">
                <a:solidFill>
                  <a:srgbClr val="000000"/>
                </a:solidFill>
                <a:uFillTx/>
                <a:latin typeface="Calibri" pitchFamily="34"/>
                <a:ea typeface="Times New Roman" pitchFamily="18"/>
                <a:cs typeface="Times New Roman" pitchFamily="18"/>
                <a:hlinkClick r:id="rId11"/>
              </a:rPr>
              <a:t>Transplantation &amp; Immune-mediated</a:t>
            </a:r>
            <a:r>
              <a:rPr lang="en-US" sz="1000" b="1" dirty="0" smtClean="0">
                <a:solidFill>
                  <a:srgbClr val="000000"/>
                </a:solidFill>
                <a:latin typeface="Calibri" pitchFamily="34"/>
                <a:ea typeface="Times New Roman" pitchFamily="18"/>
                <a:cs typeface="Times New Roman" pitchFamily="18"/>
                <a:hlinkClick r:id="rId11"/>
              </a:rPr>
              <a:t> Disorders</a:t>
            </a:r>
            <a:r>
              <a:rPr lang="en-US" sz="1000" b="1" i="0" u="none" strike="noStrike" kern="1200" cap="none" spc="0" baseline="0" dirty="0" smtClean="0">
                <a:solidFill>
                  <a:srgbClr val="000000"/>
                </a:solidFill>
                <a:uFillTx/>
                <a:latin typeface="Calibri" pitchFamily="34"/>
                <a:ea typeface="Times New Roman" pitchFamily="18"/>
                <a:cs typeface="Times New Roman" pitchFamily="18"/>
                <a:hlinkClick r:id="rId11"/>
              </a:rPr>
              <a:t> </a:t>
            </a:r>
            <a:endParaRPr lang="en-US" sz="11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13" name="Rectangle 21"/>
          <p:cNvSpPr/>
          <p:nvPr/>
        </p:nvSpPr>
        <p:spPr>
          <a:xfrm>
            <a:off x="0" y="457200"/>
            <a:ext cx="9144000" cy="0"/>
          </a:xfrm>
          <a:prstGeom prst="rect">
            <a:avLst/>
          </a:prstGeom>
          <a:noFill/>
          <a:ln>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a:cs typeface="Arial"/>
              </a:rPr>
              <a:t/>
            </a:r>
            <a:br>
              <a:rPr lang="en-US" sz="1800" b="0" i="0" u="none" strike="noStrike" kern="1200" cap="none" spc="0" baseline="0">
                <a:solidFill>
                  <a:srgbClr val="000000"/>
                </a:solidFill>
                <a:uFillTx/>
                <a:latin typeface="Arial"/>
                <a:cs typeface="Arial"/>
              </a:rPr>
            </a:br>
            <a:endParaRPr lang="en-US" sz="1800" b="0" i="0" u="none" strike="noStrike" kern="1200" cap="none" spc="0" baseline="0">
              <a:solidFill>
                <a:srgbClr val="000000"/>
              </a:solidFill>
              <a:uFillTx/>
              <a:latin typeface="Arial"/>
              <a:cs typeface="Arial"/>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a:cs typeface="Arial"/>
            </a:endParaRPr>
          </a:p>
        </p:txBody>
      </p:sp>
      <p:sp>
        <p:nvSpPr>
          <p:cNvPr id="14" name="Rectangle 23"/>
          <p:cNvSpPr/>
          <p:nvPr/>
        </p:nvSpPr>
        <p:spPr>
          <a:xfrm>
            <a:off x="0" y="457200"/>
            <a:ext cx="9144000" cy="0"/>
          </a:xfrm>
          <a:prstGeom prst="rect">
            <a:avLst/>
          </a:prstGeom>
          <a:noFill/>
          <a:ln>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0" i="0" u="none" strike="noStrike" kern="1200" cap="none" spc="0" baseline="0">
                <a:solidFill>
                  <a:srgbClr val="000000"/>
                </a:solidFill>
                <a:uFillTx/>
                <a:latin typeface="Perpetua Titling MT" pitchFamily="18"/>
                <a:cs typeface="Times New Roman" pitchFamily="18"/>
              </a:rPr>
              <a:t> </a:t>
            </a:r>
            <a:endParaRPr lang="en-US" sz="1100" b="0" i="0" u="none" strike="noStrike" kern="1200" cap="none" spc="0" baseline="0">
              <a:solidFill>
                <a:srgbClr val="000000"/>
              </a:solidFill>
              <a:uFillTx/>
              <a:latin typeface="Arial"/>
              <a:cs typeface="Arial"/>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a:cs typeface="Arial"/>
            </a:endParaRPr>
          </a:p>
        </p:txBody>
      </p:sp>
      <p:sp>
        <p:nvSpPr>
          <p:cNvPr id="15" name="Rectangle 36"/>
          <p:cNvSpPr/>
          <p:nvPr/>
        </p:nvSpPr>
        <p:spPr>
          <a:xfrm>
            <a:off x="304796" y="228600"/>
            <a:ext cx="8458200" cy="584201"/>
          </a:xfrm>
          <a:prstGeom prst="rect">
            <a:avLst/>
          </a:prstGeom>
          <a:noFill/>
          <a:ln>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3200" b="1" i="0" u="sng" strike="noStrike" kern="1200" cap="none" spc="0" baseline="0">
                <a:solidFill>
                  <a:srgbClr val="000000"/>
                </a:solidFill>
                <a:uFillTx/>
                <a:latin typeface="Calibri" pitchFamily="34"/>
                <a:cs typeface="Arial"/>
              </a:rPr>
              <a:t>Emory+Children’s Pediatric Research Centers*</a:t>
            </a:r>
            <a:endParaRPr lang="en-US" sz="3200" b="0" i="0" u="none" strike="noStrike" kern="1200" cap="none" spc="0" baseline="0">
              <a:solidFill>
                <a:srgbClr val="000000"/>
              </a:solidFill>
              <a:uFillTx/>
              <a:latin typeface="Calibri" pitchFamily="34"/>
              <a:cs typeface="Arial"/>
            </a:endParaRPr>
          </a:p>
        </p:txBody>
      </p:sp>
      <p:sp>
        <p:nvSpPr>
          <p:cNvPr id="16" name="TextBox 37"/>
          <p:cNvSpPr txBox="1"/>
          <p:nvPr/>
        </p:nvSpPr>
        <p:spPr>
          <a:xfrm>
            <a:off x="6476996" y="6096003"/>
            <a:ext cx="2362196" cy="461964"/>
          </a:xfrm>
          <a:prstGeom prst="rect">
            <a:avLst/>
          </a:prstGeom>
          <a:noFill/>
          <a:ln>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Calibri" pitchFamily="34"/>
                <a:cs typeface="Arial"/>
              </a:rPr>
              <a:t>*For more information, please see center WebPages</a:t>
            </a:r>
          </a:p>
        </p:txBody>
      </p:sp>
      <p:sp>
        <p:nvSpPr>
          <p:cNvPr id="17" name="Oval 42"/>
          <p:cNvSpPr/>
          <p:nvPr/>
        </p:nvSpPr>
        <p:spPr>
          <a:xfrm>
            <a:off x="914400" y="1524000"/>
            <a:ext cx="1371600" cy="1279529"/>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00" b="0"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00" b="1"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12"/>
              </a:rPr>
              <a:t>Neurosciences</a:t>
            </a:r>
            <a:endParaRPr lang="en-US" sz="10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
        <p:nvSpPr>
          <p:cNvPr id="18" name="Oval 42"/>
          <p:cNvSpPr/>
          <p:nvPr/>
        </p:nvSpPr>
        <p:spPr>
          <a:xfrm>
            <a:off x="838200" y="2971800"/>
            <a:ext cx="1295403" cy="1219196"/>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1 0"/>
              <a:gd name="f15" fmla="*/ f9 f0 1"/>
              <a:gd name="f16" fmla="*/ f10 f0 1"/>
              <a:gd name="f17" fmla="?: f11 f4 1"/>
              <a:gd name="f18" fmla="?: f12 f5 1"/>
              <a:gd name="f19" fmla="?: f13 f6 1"/>
              <a:gd name="f20" fmla="+- f14 0 f1"/>
              <a:gd name="f21" fmla="*/ f15 1 f3"/>
              <a:gd name="f22" fmla="*/ f16 1 f3"/>
              <a:gd name="f23" fmla="*/ f17 1 21600"/>
              <a:gd name="f24" fmla="*/ f18 1 21600"/>
              <a:gd name="f25" fmla="*/ 21600 f17 1"/>
              <a:gd name="f26" fmla="*/ 21600 f18 1"/>
              <a:gd name="f27" fmla="+- f20 f1 0"/>
              <a:gd name="f28" fmla="+- f21 0 f1"/>
              <a:gd name="f29" fmla="+- f22 0 f1"/>
              <a:gd name="f30" fmla="min f24 f23"/>
              <a:gd name="f31" fmla="*/ f25 1 f19"/>
              <a:gd name="f32" fmla="*/ f26 1 f19"/>
              <a:gd name="f33" fmla="*/ f27 f8 1"/>
              <a:gd name="f34" fmla="val f31"/>
              <a:gd name="f35" fmla="val f32"/>
              <a:gd name="f36" fmla="*/ f33 1 f0"/>
              <a:gd name="f37" fmla="*/ f7 f30 1"/>
              <a:gd name="f38" fmla="+- f35 0 f7"/>
              <a:gd name="f39" fmla="+- f34 0 f7"/>
              <a:gd name="f40" fmla="+- 0 0 f36"/>
              <a:gd name="f41" fmla="*/ f38 1 2"/>
              <a:gd name="f42" fmla="*/ f39 1 2"/>
              <a:gd name="f43" fmla="+- 0 0 f40"/>
              <a:gd name="f44" fmla="+- f7 f41 0"/>
              <a:gd name="f45" fmla="+- f7 f42 0"/>
              <a:gd name="f46" fmla="*/ f43 f0 1"/>
              <a:gd name="f47" fmla="*/ f42 f30 1"/>
              <a:gd name="f48" fmla="*/ f41 f30 1"/>
              <a:gd name="f49" fmla="*/ f46 1 f8"/>
              <a:gd name="f50" fmla="*/ f44 f30 1"/>
              <a:gd name="f51" fmla="+- f49 0 f1"/>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0" swAng="f1"/>
                <a:arcTo wR="f47" hR="f48" stAng="f2" swAng="f1"/>
                <a:arcTo wR="f47" hR="f48" stAng="f7" swAng="f1"/>
                <a:arcTo wR="f47" hR="f48" stAng="f1" swAng="f1"/>
                <a:close/>
              </a:path>
            </a:pathLst>
          </a:custGeom>
          <a:solidFill>
            <a:srgbClr val="F7F0DE"/>
          </a:solidFill>
          <a:ln w="12701">
            <a:solidFill>
              <a:srgbClr val="92CDDC"/>
            </a:solidFill>
            <a:prstDash val="solid"/>
            <a:round/>
          </a:ln>
        </p:spPr>
        <p:txBody>
          <a:bodyPr vert="horz" wrap="square" lIns="91440" tIns="45720" rIns="91440" bIns="45720" anchor="t" anchorCtr="0"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00" b="0"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00" b="1" i="0" u="none" strike="noStrike" kern="1200" cap="none" spc="0" baseline="0" dirty="0">
              <a:solidFill>
                <a:srgbClr val="000000"/>
              </a:solidFill>
              <a:uFillTx/>
              <a:latin typeface="Calibri" pitchFamily="34"/>
              <a:ea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1" i="0" u="none" strike="noStrike" kern="1200" cap="none" spc="0" baseline="0" dirty="0">
                <a:solidFill>
                  <a:srgbClr val="000000"/>
                </a:solidFill>
                <a:uFillTx/>
                <a:latin typeface="Calibri" pitchFamily="34"/>
                <a:ea typeface="Times New Roman" pitchFamily="18"/>
                <a:cs typeface="Times New Roman" pitchFamily="18"/>
                <a:hlinkClick r:id="rId13"/>
              </a:rPr>
              <a:t>Drug Discovery</a:t>
            </a:r>
            <a:endParaRPr lang="en-US" sz="1000" b="1" i="0" u="none" strike="noStrike" kern="1200" cap="none" spc="0" baseline="0" dirty="0">
              <a:solidFill>
                <a:srgbClr val="000000"/>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0000"/>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457200"/>
            <a:ext cx="8229600" cy="457200"/>
          </a:xfrm>
        </p:spPr>
        <p:txBody>
          <a:bodyPr/>
          <a:lstStyle/>
          <a:p>
            <a:pPr lvl="0"/>
            <a:r>
              <a:rPr lang="en-US" sz="2800" b="1" u="sng" dirty="0"/>
              <a:t>Center in </a:t>
            </a:r>
            <a:r>
              <a:rPr lang="en-US" sz="2800" b="1" u="sng" dirty="0" smtClean="0"/>
              <a:t>Development</a:t>
            </a:r>
            <a:r>
              <a:rPr lang="en-US" sz="2800" dirty="0" smtClean="0"/>
              <a:t>:</a:t>
            </a:r>
            <a:r>
              <a:rPr lang="en-US" sz="1400" dirty="0"/>
              <a:t/>
            </a:r>
            <a:br>
              <a:rPr lang="en-US" sz="1400" dirty="0"/>
            </a:br>
            <a:endParaRPr lang="en-US" sz="1400" dirty="0"/>
          </a:p>
        </p:txBody>
      </p:sp>
      <p:sp>
        <p:nvSpPr>
          <p:cNvPr id="3" name="Footer Placeholder 4"/>
          <p:cNvSpPr txBox="1"/>
          <p:nvPr/>
        </p:nvSpPr>
        <p:spPr>
          <a:xfrm>
            <a:off x="3200400" y="6400800"/>
            <a:ext cx="2514600" cy="288922"/>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grpSp>
        <p:nvGrpSpPr>
          <p:cNvPr id="4" name="Content Placeholder 3"/>
          <p:cNvGrpSpPr/>
          <p:nvPr/>
        </p:nvGrpSpPr>
        <p:grpSpPr>
          <a:xfrm>
            <a:off x="1219196" y="761996"/>
            <a:ext cx="6781803" cy="5486400"/>
            <a:chOff x="1219196" y="761996"/>
            <a:chExt cx="6781803" cy="5486400"/>
          </a:xfrm>
        </p:grpSpPr>
        <p:sp>
          <p:nvSpPr>
            <p:cNvPr id="5" name="Rectangle 4"/>
            <p:cNvSpPr/>
            <p:nvPr/>
          </p:nvSpPr>
          <p:spPr>
            <a:xfrm>
              <a:off x="1219196" y="761996"/>
              <a:ext cx="6781803" cy="5486400"/>
            </a:xfrm>
            <a:prstGeom prst="rect">
              <a:avLst/>
            </a:prstGeom>
            <a:noFill/>
            <a:ln>
              <a:noFill/>
              <a:prstDash val="solid"/>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6" name="Freeform 5"/>
            <p:cNvSpPr/>
            <p:nvPr/>
          </p:nvSpPr>
          <p:spPr>
            <a:xfrm>
              <a:off x="1828754" y="1447650"/>
              <a:ext cx="5562633" cy="3790096"/>
            </a:xfrm>
            <a:custGeom>
              <a:avLst/>
              <a:gdLst>
                <a:gd name="f0" fmla="val 10800000"/>
                <a:gd name="f1" fmla="val 5400000"/>
                <a:gd name="f2" fmla="val 180"/>
                <a:gd name="f3" fmla="val w"/>
                <a:gd name="f4" fmla="val h"/>
                <a:gd name="f5" fmla="val 0"/>
                <a:gd name="f6" fmla="val 5562635"/>
                <a:gd name="f7" fmla="val 3790100"/>
                <a:gd name="f8" fmla="val 1895050"/>
                <a:gd name="f9" fmla="val 2"/>
                <a:gd name="f10" fmla="val 1268209"/>
                <a:gd name="f11" fmla="val 454942"/>
                <a:gd name="f12" fmla="val 681925"/>
                <a:gd name="f13" fmla="val 1215238"/>
                <a:gd name="f14" fmla="val 328968"/>
                <a:gd name="f15" fmla="val 1676928"/>
                <a:gd name="f16" fmla="val 114635"/>
                <a:gd name="f17" fmla="val 2222651"/>
                <a:gd name="f18" fmla="val 3"/>
                <a:gd name="f19" fmla="val 2781322"/>
                <a:gd name="f20" fmla="val 3339993"/>
                <a:gd name="f21" fmla="val 3885717"/>
                <a:gd name="f22" fmla="val 114637"/>
                <a:gd name="f23" fmla="val 4347406"/>
                <a:gd name="f24" fmla="val 328971"/>
                <a:gd name="f25" fmla="val 5107701"/>
                <a:gd name="f26" fmla="val 681929"/>
                <a:gd name="f27" fmla="val 5562640"/>
                <a:gd name="f28" fmla="val 1268216"/>
                <a:gd name="f29" fmla="val 5562637"/>
                <a:gd name="f30" fmla="val 1895058"/>
                <a:gd name="f31" fmla="val 2521900"/>
                <a:gd name="f32" fmla="val 5107697"/>
                <a:gd name="f33" fmla="val 3108185"/>
                <a:gd name="f34" fmla="val 4347402"/>
                <a:gd name="f35" fmla="val 3461142"/>
                <a:gd name="f36" fmla="val 3885712"/>
                <a:gd name="f37" fmla="val 3675476"/>
                <a:gd name="f38" fmla="val 3339989"/>
                <a:gd name="f39" fmla="val 3790108"/>
                <a:gd name="f40" fmla="val 2781318"/>
                <a:gd name="f41" fmla="val 2222647"/>
                <a:gd name="f42" fmla="val 1676924"/>
                <a:gd name="f43" fmla="val 3675475"/>
                <a:gd name="f44" fmla="val 1215234"/>
                <a:gd name="f45" fmla="val 3461141"/>
                <a:gd name="f46" fmla="val 454939"/>
                <a:gd name="f47" fmla="val 3108183"/>
                <a:gd name="f48" fmla="val 2521897"/>
                <a:gd name="f49" fmla="val 1"/>
                <a:gd name="f50" fmla="val 1895055"/>
                <a:gd name="f51" fmla="val 1895053"/>
                <a:gd name="f52" fmla="val 1895052"/>
                <a:gd name="f53" fmla="+- 0 0 -90"/>
                <a:gd name="f54" fmla="*/ f3 1 5562635"/>
                <a:gd name="f55" fmla="*/ f4 1 3790100"/>
                <a:gd name="f56" fmla="+- f7 0 f5"/>
                <a:gd name="f57" fmla="+- f6 0 f5"/>
                <a:gd name="f58" fmla="*/ f53 f0 1"/>
                <a:gd name="f59" fmla="*/ f57 1 5562635"/>
                <a:gd name="f60" fmla="*/ f56 1 3790100"/>
                <a:gd name="f61" fmla="*/ 0 f57 1"/>
                <a:gd name="f62" fmla="*/ 1895050 f56 1"/>
                <a:gd name="f63" fmla="*/ 1215238 f57 1"/>
                <a:gd name="f64" fmla="*/ 328968 f56 1"/>
                <a:gd name="f65" fmla="*/ 2781322 f57 1"/>
                <a:gd name="f66" fmla="*/ 3 f56 1"/>
                <a:gd name="f67" fmla="*/ 4347406 f57 1"/>
                <a:gd name="f68" fmla="*/ 328971 f56 1"/>
                <a:gd name="f69" fmla="*/ 5562637 f57 1"/>
                <a:gd name="f70" fmla="*/ 1895058 f56 1"/>
                <a:gd name="f71" fmla="*/ 4347402 f57 1"/>
                <a:gd name="f72" fmla="*/ 3461142 f56 1"/>
                <a:gd name="f73" fmla="*/ 2781318 f57 1"/>
                <a:gd name="f74" fmla="*/ 3790108 f56 1"/>
                <a:gd name="f75" fmla="*/ 1215234 f57 1"/>
                <a:gd name="f76" fmla="*/ 3461141 f56 1"/>
                <a:gd name="f77" fmla="*/ 1 f57 1"/>
                <a:gd name="f78" fmla="*/ 1895055 f56 1"/>
                <a:gd name="f79" fmla="*/ f58 1 f2"/>
                <a:gd name="f80" fmla="*/ f61 1 5562635"/>
                <a:gd name="f81" fmla="*/ f62 1 3790100"/>
                <a:gd name="f82" fmla="*/ f63 1 5562635"/>
                <a:gd name="f83" fmla="*/ f64 1 3790100"/>
                <a:gd name="f84" fmla="*/ f65 1 5562635"/>
                <a:gd name="f85" fmla="*/ f66 1 3790100"/>
                <a:gd name="f86" fmla="*/ f67 1 5562635"/>
                <a:gd name="f87" fmla="*/ f68 1 3790100"/>
                <a:gd name="f88" fmla="*/ f69 1 5562635"/>
                <a:gd name="f89" fmla="*/ f70 1 3790100"/>
                <a:gd name="f90" fmla="*/ f71 1 5562635"/>
                <a:gd name="f91" fmla="*/ f72 1 3790100"/>
                <a:gd name="f92" fmla="*/ f73 1 5562635"/>
                <a:gd name="f93" fmla="*/ f74 1 3790100"/>
                <a:gd name="f94" fmla="*/ f75 1 5562635"/>
                <a:gd name="f95" fmla="*/ f76 1 3790100"/>
                <a:gd name="f96" fmla="*/ f77 1 5562635"/>
                <a:gd name="f97" fmla="*/ f78 1 3790100"/>
                <a:gd name="f98" fmla="*/ f5 1 f59"/>
                <a:gd name="f99" fmla="*/ f6 1 f59"/>
                <a:gd name="f100" fmla="*/ f5 1 f60"/>
                <a:gd name="f101" fmla="*/ f7 1 f60"/>
                <a:gd name="f102" fmla="+- f79 0 f1"/>
                <a:gd name="f103" fmla="*/ f80 1 f59"/>
                <a:gd name="f104" fmla="*/ f81 1 f60"/>
                <a:gd name="f105" fmla="*/ f82 1 f59"/>
                <a:gd name="f106" fmla="*/ f83 1 f60"/>
                <a:gd name="f107" fmla="*/ f84 1 f59"/>
                <a:gd name="f108" fmla="*/ f85 1 f60"/>
                <a:gd name="f109" fmla="*/ f86 1 f59"/>
                <a:gd name="f110" fmla="*/ f87 1 f60"/>
                <a:gd name="f111" fmla="*/ f88 1 f59"/>
                <a:gd name="f112" fmla="*/ f89 1 f60"/>
                <a:gd name="f113" fmla="*/ f90 1 f59"/>
                <a:gd name="f114" fmla="*/ f91 1 f60"/>
                <a:gd name="f115" fmla="*/ f92 1 f59"/>
                <a:gd name="f116" fmla="*/ f93 1 f60"/>
                <a:gd name="f117" fmla="*/ f94 1 f59"/>
                <a:gd name="f118" fmla="*/ f95 1 f60"/>
                <a:gd name="f119" fmla="*/ f96 1 f59"/>
                <a:gd name="f120" fmla="*/ f97 1 f60"/>
                <a:gd name="f121" fmla="*/ f98 f54 1"/>
                <a:gd name="f122" fmla="*/ f99 f54 1"/>
                <a:gd name="f123" fmla="*/ f101 f55 1"/>
                <a:gd name="f124" fmla="*/ f100 f55 1"/>
                <a:gd name="f125" fmla="*/ f103 f54 1"/>
                <a:gd name="f126" fmla="*/ f104 f55 1"/>
                <a:gd name="f127" fmla="*/ f105 f54 1"/>
                <a:gd name="f128" fmla="*/ f106 f55 1"/>
                <a:gd name="f129" fmla="*/ f107 f54 1"/>
                <a:gd name="f130" fmla="*/ f108 f55 1"/>
                <a:gd name="f131" fmla="*/ f109 f54 1"/>
                <a:gd name="f132" fmla="*/ f110 f55 1"/>
                <a:gd name="f133" fmla="*/ f111 f54 1"/>
                <a:gd name="f134" fmla="*/ f112 f55 1"/>
                <a:gd name="f135" fmla="*/ f113 f54 1"/>
                <a:gd name="f136" fmla="*/ f114 f55 1"/>
                <a:gd name="f137" fmla="*/ f115 f54 1"/>
                <a:gd name="f138" fmla="*/ f116 f55 1"/>
                <a:gd name="f139" fmla="*/ f117 f54 1"/>
                <a:gd name="f140" fmla="*/ f118 f55 1"/>
                <a:gd name="f141" fmla="*/ f119 f54 1"/>
                <a:gd name="f142" fmla="*/ f120 f55 1"/>
              </a:gdLst>
              <a:ahLst/>
              <a:cxnLst>
                <a:cxn ang="3cd4">
                  <a:pos x="hc" y="t"/>
                </a:cxn>
                <a:cxn ang="0">
                  <a:pos x="r" y="vc"/>
                </a:cxn>
                <a:cxn ang="cd4">
                  <a:pos x="hc" y="b"/>
                </a:cxn>
                <a:cxn ang="cd2">
                  <a:pos x="l" y="vc"/>
                </a:cxn>
                <a:cxn ang="f102">
                  <a:pos x="f125" y="f126"/>
                </a:cxn>
                <a:cxn ang="f102">
                  <a:pos x="f127" y="f128"/>
                </a:cxn>
                <a:cxn ang="f102">
                  <a:pos x="f129" y="f130"/>
                </a:cxn>
                <a:cxn ang="f102">
                  <a:pos x="f131" y="f132"/>
                </a:cxn>
                <a:cxn ang="f102">
                  <a:pos x="f133" y="f134"/>
                </a:cxn>
                <a:cxn ang="f102">
                  <a:pos x="f135" y="f136"/>
                </a:cxn>
                <a:cxn ang="f102">
                  <a:pos x="f137" y="f138"/>
                </a:cxn>
                <a:cxn ang="f102">
                  <a:pos x="f139" y="f140"/>
                </a:cxn>
                <a:cxn ang="f102">
                  <a:pos x="f141" y="f142"/>
                </a:cxn>
                <a:cxn ang="f102">
                  <a:pos x="f125" y="f126"/>
                </a:cxn>
              </a:cxnLst>
              <a:rect l="f121" t="f124" r="f122" b="f123"/>
              <a:pathLst>
                <a:path w="5562635" h="3790100">
                  <a:moveTo>
                    <a:pt x="f5" y="f8"/>
                  </a:moveTo>
                  <a:cubicBezTo>
                    <a:pt x="f9" y="f10"/>
                    <a:pt x="f11" y="f12"/>
                    <a:pt x="f13" y="f14"/>
                  </a:cubicBezTo>
                  <a:cubicBezTo>
                    <a:pt x="f15" y="f16"/>
                    <a:pt x="f17" y="f18"/>
                    <a:pt x="f19" y="f18"/>
                  </a:cubicBezTo>
                  <a:cubicBezTo>
                    <a:pt x="f20" y="f18"/>
                    <a:pt x="f21" y="f22"/>
                    <a:pt x="f23" y="f24"/>
                  </a:cubicBezTo>
                  <a:cubicBezTo>
                    <a:pt x="f25" y="f26"/>
                    <a:pt x="f27" y="f28"/>
                    <a:pt x="f29" y="f30"/>
                  </a:cubicBezTo>
                  <a:cubicBezTo>
                    <a:pt x="f29" y="f31"/>
                    <a:pt x="f32" y="f33"/>
                    <a:pt x="f34" y="f35"/>
                  </a:cubicBezTo>
                  <a:cubicBezTo>
                    <a:pt x="f36" y="f37"/>
                    <a:pt x="f38" y="f39"/>
                    <a:pt x="f40" y="f39"/>
                  </a:cubicBezTo>
                  <a:cubicBezTo>
                    <a:pt x="f41" y="f39"/>
                    <a:pt x="f42" y="f43"/>
                    <a:pt x="f44" y="f45"/>
                  </a:cubicBezTo>
                  <a:cubicBezTo>
                    <a:pt x="f46" y="f47"/>
                    <a:pt x="f5" y="f48"/>
                    <a:pt x="f49" y="f50"/>
                  </a:cubicBezTo>
                  <a:cubicBezTo>
                    <a:pt x="f49" y="f51"/>
                    <a:pt x="f5" y="f52"/>
                    <a:pt x="f5" y="f8"/>
                  </a:cubicBezTo>
                  <a:close/>
                </a:path>
              </a:pathLst>
            </a:custGeom>
            <a:solidFill>
              <a:srgbClr val="F7F0DE">
                <a:alpha val="89000"/>
              </a:srgbClr>
            </a:solidFill>
            <a:ln w="25402">
              <a:solidFill>
                <a:srgbClr val="FFFFFF"/>
              </a:solidFill>
              <a:prstDash val="solid"/>
            </a:ln>
          </p:spPr>
          <p:txBody>
            <a:bodyPr vert="horz" wrap="square" lIns="867966" tIns="608386" rIns="867966" bIns="608386" anchor="t" anchorCtr="0" compatLnSpc="1"/>
            <a:lstStyle/>
            <a:p>
              <a:pPr marL="0" marR="0" lvl="0" indent="0" algn="ctr" defTabSz="622304" rtl="0" fontAlgn="auto" hangingPunct="1">
                <a:lnSpc>
                  <a:spcPct val="90000"/>
                </a:lnSpc>
                <a:spcBef>
                  <a:spcPts val="0"/>
                </a:spcBef>
                <a:spcAft>
                  <a:spcPts val="600"/>
                </a:spcAft>
                <a:buNone/>
                <a:tabLst/>
                <a:defRPr sz="1800" b="0" i="0" u="none" strike="noStrike" kern="0" cap="none" spc="0" baseline="0">
                  <a:solidFill>
                    <a:srgbClr val="000000"/>
                  </a:solidFill>
                  <a:uFillTx/>
                </a:defRPr>
              </a:pPr>
              <a:r>
                <a:rPr lang="en-US" sz="1400" b="1" i="0" u="none" strike="noStrike" kern="1200" cap="none" spc="0" baseline="0">
                  <a:solidFill>
                    <a:srgbClr val="FFFFFF"/>
                  </a:solidFill>
                  <a:uFillTx/>
                  <a:latin typeface="Calibri"/>
                  <a:hlinkClick r:id="rId3"/>
                </a:rPr>
                <a:t>Clinical/Translational Research Center</a:t>
              </a:r>
              <a:endParaRPr lang="en-US" sz="1400" b="1" i="0" u="none" strike="noStrike" kern="1200" cap="none" spc="0" baseline="0">
                <a:solidFill>
                  <a:srgbClr val="FFFFFF"/>
                </a:solidFill>
                <a:uFillTx/>
                <a:latin typeface="Calibri"/>
              </a:endParaRPr>
            </a:p>
            <a:p>
              <a:pPr marL="0" marR="0" lvl="0" indent="0" algn="ctr" defTabSz="622304" rtl="0" fontAlgn="auto" hangingPunct="1">
                <a:lnSpc>
                  <a:spcPct val="90000"/>
                </a:lnSpc>
                <a:spcBef>
                  <a:spcPts val="0"/>
                </a:spcBef>
                <a:spcAft>
                  <a:spcPts val="50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Calibri"/>
                </a:rPr>
                <a:t>(</a:t>
              </a:r>
              <a:r>
                <a:rPr lang="en-US" sz="1200" b="0" i="0" u="none" strike="noStrike" kern="1200" cap="none" spc="0" baseline="0">
                  <a:solidFill>
                    <a:srgbClr val="000000"/>
                  </a:solidFill>
                  <a:uFillTx/>
                  <a:latin typeface="Calibri"/>
                </a:rPr>
                <a:t>New leader to be recruited)</a:t>
              </a:r>
            </a:p>
            <a:p>
              <a:pPr marL="57150" marR="0" lvl="1" indent="-57150" algn="l" defTabSz="444498"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US" sz="1000" b="0" i="0" u="none" strike="noStrike" kern="1200" cap="none" spc="0" baseline="0">
                  <a:solidFill>
                    <a:srgbClr val="000000"/>
                  </a:solidFill>
                  <a:uFillTx/>
                  <a:latin typeface="Calibri"/>
                </a:rPr>
                <a:t>Organize pediatric clinical research units, ACTSI relationship, research nurse/coordinator pool, and support for multicenter trials networks</a:t>
              </a:r>
            </a:p>
            <a:p>
              <a:pPr marL="57150" marR="0" lvl="1" indent="-57150" algn="l" defTabSz="444498"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US" sz="1000" b="0" i="0" u="none" strike="noStrike" kern="1200" cap="none" spc="0" baseline="0">
                  <a:solidFill>
                    <a:srgbClr val="000000"/>
                  </a:solidFill>
                  <a:uFillTx/>
                  <a:latin typeface="Calibri"/>
                </a:rPr>
                <a:t>NIH and other extramural funding emphasized, as for all sponsored activities</a:t>
              </a:r>
            </a:p>
            <a:p>
              <a:pPr marL="57150" marR="0" lvl="1" indent="-57150" algn="l" defTabSz="444498" rtl="0" fontAlgn="auto" hangingPunct="1">
                <a:lnSpc>
                  <a:spcPct val="90000"/>
                </a:lnSpc>
                <a:spcBef>
                  <a:spcPts val="0"/>
                </a:spcBef>
                <a:spcAft>
                  <a:spcPts val="200"/>
                </a:spcAft>
                <a:buSzPct val="100000"/>
                <a:buChar char="•"/>
                <a:tabLst/>
                <a:defRPr sz="1800" b="0" i="0" u="none" strike="noStrike" kern="0" cap="none" spc="0" baseline="0">
                  <a:solidFill>
                    <a:srgbClr val="000000"/>
                  </a:solidFill>
                  <a:uFillTx/>
                </a:defRPr>
              </a:pPr>
              <a:r>
                <a:rPr lang="en-US" sz="1000" b="1" i="0" u="none" strike="noStrike" kern="1200" cap="none" spc="0" baseline="0">
                  <a:solidFill>
                    <a:srgbClr val="000000"/>
                  </a:solidFill>
                  <a:uFillTx/>
                  <a:latin typeface="Calibri"/>
                </a:rPr>
                <a:t>Mission</a:t>
              </a:r>
              <a:r>
                <a:rPr lang="en-US" sz="1000" b="0" i="0" u="none" strike="noStrike" kern="1200" cap="none" spc="0" baseline="0">
                  <a:solidFill>
                    <a:srgbClr val="000000"/>
                  </a:solidFill>
                  <a:uFillTx/>
                  <a:latin typeface="Calibri"/>
                </a:rPr>
                <a:t>: This Center will engage those clinical investigators who perform interventional clinical research, including trials of drugs, devices, and vaccines. The Clinical/Translational Research Center will be the research “home” for clinical investigators throughout the system who are not primarily epidemiologists/outcomes researchers. We envision the leader of this center leading and organizing further the central clinical research resources, including the distribution of research coordinators, managers, and data analysts. Clinical informatics will be a key part of this Center, shared with the Outcomes/Wellness Center.</a:t>
              </a:r>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rtlCol="0">
            <a:normAutofit fontScale="97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100" b="1" i="0" u="none" strike="noStrike" kern="1200" cap="none" spc="0" normalizeH="0" baseline="0" noProof="0" smtClean="0">
                <a:ln>
                  <a:noFill/>
                </a:ln>
                <a:solidFill>
                  <a:srgbClr val="000000"/>
                </a:solidFill>
                <a:effectLst/>
                <a:uLnTx/>
                <a:uFillTx/>
                <a:latin typeface="Calibri"/>
              </a:rPr>
              <a:t>Emory+Children’s Pediatric Research Center Contacts</a:t>
            </a:r>
            <a:r>
              <a:rPr kumimoji="0" lang="en-US" sz="4400" b="0" i="0" u="none" strike="noStrike" kern="1200" cap="none" spc="0" normalizeH="0" baseline="0" noProof="0" smtClean="0">
                <a:ln>
                  <a:noFill/>
                </a:ln>
                <a:solidFill>
                  <a:srgbClr val="000000"/>
                </a:solidFill>
                <a:effectLst/>
                <a:uLnTx/>
                <a:uFillTx/>
                <a:latin typeface="Calibri"/>
              </a:rPr>
              <a:t/>
            </a:r>
            <a:br>
              <a:rPr kumimoji="0" lang="en-US" sz="4400" b="0" i="0" u="none" strike="noStrike" kern="1200" cap="none" spc="0" normalizeH="0" baseline="0" noProof="0" smtClean="0">
                <a:ln>
                  <a:noFill/>
                </a:ln>
                <a:solidFill>
                  <a:srgbClr val="000000"/>
                </a:solidFill>
                <a:effectLst/>
                <a:uLnTx/>
                <a:uFillTx/>
                <a:latin typeface="Calibri"/>
              </a:rPr>
            </a:br>
            <a:endParaRPr kumimoji="0" lang="en-US" sz="4400" b="0" i="0" u="none" strike="noStrike" kern="1200" cap="none" spc="0" normalizeH="0" baseline="0" noProof="0" dirty="0">
              <a:ln>
                <a:noFill/>
              </a:ln>
              <a:solidFill>
                <a:srgbClr val="000000"/>
              </a:solidFill>
              <a:effectLst/>
              <a:uLnTx/>
              <a:uFillTx/>
              <a:latin typeface="Calibri"/>
            </a:endParaRPr>
          </a:p>
        </p:txBody>
      </p:sp>
      <p:sp>
        <p:nvSpPr>
          <p:cNvPr id="8" name="Content Placeholder 5"/>
          <p:cNvSpPr txBox="1">
            <a:spLocks/>
          </p:cNvSpPr>
          <p:nvPr/>
        </p:nvSpPr>
        <p:spPr>
          <a:xfrm>
            <a:off x="152400" y="533400"/>
            <a:ext cx="6429500" cy="60960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spcCol="0" rtlCol="0" anchor="ctr">
            <a:normAutofit fontScale="55000" lnSpcReduction="20000"/>
          </a:bodyPr>
          <a:lstStyle/>
          <a:p>
            <a:pPr marL="342900" marR="0" lvl="0" indent="-342900" algn="l" defTabSz="914400" rtl="0" eaLnBrk="1" fontAlgn="auto" latinLnBrk="0" hangingPunct="1">
              <a:lnSpc>
                <a:spcPct val="100000"/>
              </a:lnSpc>
              <a:spcBef>
                <a:spcPts val="800"/>
              </a:spcBef>
              <a:spcAft>
                <a:spcPts val="0"/>
              </a:spcAft>
              <a:buClrTx/>
              <a:buSzPct val="100000"/>
              <a:buFont typeface="Arial" pitchFamily="34" charset="0"/>
              <a:buNone/>
              <a:tabLst/>
              <a:defRPr/>
            </a:pPr>
            <a:r>
              <a:rPr kumimoji="0" lang="en-US" sz="4000" b="1" i="0" u="none" strike="noStrike" kern="1200" cap="none" spc="0" normalizeH="0" baseline="0" noProof="0" dirty="0" smtClean="0">
                <a:ln>
                  <a:noFill/>
                </a:ln>
                <a:solidFill>
                  <a:schemeClr val="dk1"/>
                </a:solidFill>
                <a:effectLst/>
                <a:uLnTx/>
                <a:uFillTx/>
                <a:latin typeface="+mn-lt"/>
                <a:ea typeface="+mn-ea"/>
                <a:cs typeface="+mn-cs"/>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Aflac Cancer and Blood</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Disorders Center</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Bill Woods, MD</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3"/>
              </a:rPr>
              <a:t>william.woods@choa.org</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Linda Campbell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4"/>
              </a:rPr>
              <a:t>linda.campbell@emory.edu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Cardiovascular Biology</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Mike Davis, PhD </a:t>
            </a:r>
            <a:r>
              <a:rPr kumimoji="0" lang="en-US" sz="1900" b="0" i="0" u="none" strike="noStrike" kern="1200" cap="none" spc="0" normalizeH="0" baseline="0" noProof="0" dirty="0" smtClean="0">
                <a:ln>
                  <a:noFill/>
                </a:ln>
                <a:solidFill>
                  <a:srgbClr val="000000"/>
                </a:solidFill>
                <a:effectLst/>
                <a:uLnTx/>
                <a:uFillTx/>
                <a:latin typeface="+mn-lt"/>
                <a:ea typeface="+mn-ea"/>
                <a:cs typeface="Arial" pitchFamily="34" charset="0"/>
                <a:hlinkClick r:id="rId5"/>
              </a:rPr>
              <a:t>michael.davis@bme.gatech.edu</a:t>
            </a:r>
            <a:r>
              <a:rPr kumimoji="0" lang="en-US" sz="1900" b="0" i="0" u="none" strike="noStrike" kern="1200" cap="none" spc="0" normalizeH="0" baseline="0" noProof="0" dirty="0" smtClean="0">
                <a:ln>
                  <a:noFill/>
                </a:ln>
                <a:solidFill>
                  <a:srgbClr val="000000"/>
                </a:solidFill>
                <a:effectLst/>
                <a:uLnTx/>
                <a:uFillTx/>
                <a:latin typeface="+mn-lt"/>
                <a:ea typeface="+mn-ea"/>
                <a:cs typeface="Arial" pitchFamily="34" charset="0"/>
              </a:rPr>
              <a:t> </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lvl="0" indent="-342900">
              <a:lnSpc>
                <a:spcPct val="120000"/>
              </a:lnSpc>
              <a:buSzPct val="100000"/>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lang="en-US" sz="1900" dirty="0" smtClean="0">
                <a:solidFill>
                  <a:schemeClr val="tx1"/>
                </a:solidFill>
                <a:cs typeface="Arial" pitchFamily="34" charset="0"/>
              </a:rPr>
              <a:t>Kristen Herzegh, BA, MPH </a:t>
            </a:r>
            <a:r>
              <a:rPr lang="en-US" sz="1900" dirty="0" smtClean="0">
                <a:solidFill>
                  <a:schemeClr val="tx1"/>
                </a:solidFill>
                <a:cs typeface="Arial" pitchFamily="34" charset="0"/>
                <a:hlinkClick r:id="rId6"/>
              </a:rPr>
              <a:t>kcoshau@emory.edu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Children’s Center for Clinical and Translational Research</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TBN</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Andrea Paul</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lang="en-US" sz="1900" noProof="0" dirty="0" smtClean="0">
                <a:solidFill>
                  <a:schemeClr val="tx1"/>
                </a:solidFill>
                <a:cs typeface="Arial" pitchFamily="34" charset="0"/>
                <a:hlinkClick r:id="rId7"/>
              </a:rPr>
              <a:t>Tonika.paul@choa.org</a:t>
            </a:r>
            <a:r>
              <a:rPr lang="en-US" sz="1900" noProof="0" dirty="0" smtClean="0">
                <a:solidFill>
                  <a:schemeClr val="tx1"/>
                </a:solidFill>
                <a:cs typeface="Arial" pitchFamily="34" charset="0"/>
              </a:rPr>
              <a:t>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Cystic Fibrosis &amp; Airways Disease Research</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Nael McCarty, PhD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8"/>
              </a:rPr>
              <a:t>namccar@emory.edu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lvl="0" indent="-342900">
              <a:lnSpc>
                <a:spcPct val="120000"/>
              </a:lnSpc>
              <a:buSzPct val="100000"/>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lang="en-US" sz="1900" dirty="0" smtClean="0">
                <a:solidFill>
                  <a:schemeClr val="tx1"/>
                </a:solidFill>
                <a:cs typeface="Arial" pitchFamily="34" charset="0"/>
              </a:rPr>
              <a:t>Andrea Paul</a:t>
            </a:r>
          </a:p>
          <a:p>
            <a:pPr lvl="0" indent="-342900">
              <a:lnSpc>
                <a:spcPct val="120000"/>
              </a:lnSpc>
              <a:buSzPct val="100000"/>
              <a:defRPr/>
            </a:pPr>
            <a:r>
              <a:rPr lang="en-US" sz="1900" dirty="0" smtClean="0">
                <a:solidFill>
                  <a:schemeClr val="tx1"/>
                </a:solidFill>
                <a:cs typeface="Arial" pitchFamily="34" charset="0"/>
                <a:hlinkClick r:id="rId7"/>
              </a:rPr>
              <a:t>Tonika.paul@choa.org</a:t>
            </a:r>
            <a:r>
              <a:rPr lang="en-US" sz="1900" dirty="0" smtClean="0">
                <a:solidFill>
                  <a:schemeClr val="tx1"/>
                </a:solidFill>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Drug Discovery</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Baek Kim, PhD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9"/>
              </a:rPr>
              <a:t>Baek.kim@emory.edu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Kristen Herzegh, BA, MPH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6"/>
              </a:rPr>
              <a:t>kcoshau@emory.edu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Immunology and Vaccines</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Paul Spearman, MD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0"/>
              </a:rPr>
              <a:t>paul.spearman@emory.edu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lvl="0" indent="-342900">
              <a:lnSpc>
                <a:spcPct val="120000"/>
              </a:lnSpc>
              <a:buSzPct val="100000"/>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lang="en-US" sz="1900" dirty="0" smtClean="0">
                <a:solidFill>
                  <a:schemeClr val="tx1"/>
                </a:solidFill>
                <a:cs typeface="Arial" pitchFamily="34" charset="0"/>
              </a:rPr>
              <a:t>Kristen Herzegh, BA, MPH </a:t>
            </a:r>
            <a:r>
              <a:rPr lang="en-US" sz="1900" dirty="0" smtClean="0">
                <a:solidFill>
                  <a:schemeClr val="tx1"/>
                </a:solidFill>
                <a:cs typeface="Arial" pitchFamily="34" charset="0"/>
                <a:hlinkClick r:id="rId6"/>
              </a:rPr>
              <a:t>kcoshau@emory.edu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Neurosciences Research</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Ton deGrauw, MD, PhD </a:t>
            </a:r>
            <a:r>
              <a:rPr kumimoji="0" lang="en-US" sz="1900" b="0" i="1" u="none" strike="noStrike" kern="1200" cap="none" spc="0" normalizeH="0" baseline="0" noProof="0" dirty="0" smtClean="0">
                <a:ln>
                  <a:noFill/>
                </a:ln>
                <a:solidFill>
                  <a:schemeClr val="tx1"/>
                </a:solidFill>
                <a:effectLst/>
                <a:uLnTx/>
                <a:uFillTx/>
                <a:latin typeface="+mn-lt"/>
                <a:ea typeface="+mn-ea"/>
                <a:cs typeface="Arial" pitchFamily="34" charset="0"/>
                <a:hlinkClick r:id="rId11"/>
              </a:rPr>
              <a:t>ton.degrauw@choa.org</a:t>
            </a: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 </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Jennifer Kenny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12"/>
              </a:rPr>
              <a:t>jkenny@emory.edu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Pediatric Innovation</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Directors: Bob Guldberg, PhD</a:t>
            </a:r>
          </a:p>
          <a:p>
            <a:pPr marL="0" marR="0" lvl="0" indent="-342900" algn="l" defTabSz="914400" rtl="0" eaLnBrk="1" fontAlgn="auto" latinLnBrk="0" hangingPunct="1">
              <a:lnSpc>
                <a:spcPct val="120000"/>
              </a:lnSpc>
              <a:spcBef>
                <a:spcPts val="0"/>
              </a:spcBef>
              <a:spcAft>
                <a:spcPts val="0"/>
              </a:spcAft>
              <a:buClrTx/>
              <a:buSzPct val="100000"/>
              <a:buFont typeface="Arial"/>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and Kevin Maher, MD </a:t>
            </a:r>
            <a:r>
              <a:rPr kumimoji="0" lang="en-US" sz="1900" b="0" i="1" u="none" strike="noStrike" kern="1200" cap="none" spc="0" normalizeH="0" baseline="0" noProof="0" dirty="0" smtClean="0">
                <a:ln>
                  <a:noFill/>
                </a:ln>
                <a:solidFill>
                  <a:schemeClr val="tx1"/>
                </a:solidFill>
                <a:effectLst/>
                <a:uLnTx/>
                <a:uFillTx/>
                <a:latin typeface="+mn-lt"/>
                <a:ea typeface="+mn-ea"/>
                <a:cs typeface="Arial" pitchFamily="34" charset="0"/>
                <a:hlinkClick r:id="rId13"/>
              </a:rPr>
              <a:t>robert.guldberg@me.gatech.edu</a:t>
            </a:r>
            <a:r>
              <a:rPr kumimoji="0" lang="en-US" sz="1900" b="0" i="1" u="none" strike="noStrike" kern="1200" cap="none" spc="0" normalizeH="0" baseline="0" noProof="0" dirty="0" smtClean="0">
                <a:ln>
                  <a:noFill/>
                </a:ln>
                <a:solidFill>
                  <a:schemeClr val="tx1"/>
                </a:solidFill>
                <a:effectLst/>
                <a:uLnTx/>
                <a:uFillTx/>
                <a:latin typeface="+mn-lt"/>
                <a:ea typeface="+mn-ea"/>
                <a:cs typeface="Arial" pitchFamily="34" charset="0"/>
              </a:rPr>
              <a:t> and</a:t>
            </a: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 </a:t>
            </a:r>
            <a:r>
              <a:rPr kumimoji="0" lang="en-US" sz="1900" b="0" i="1" u="none" strike="noStrike" kern="1200" cap="none" spc="0" normalizeH="0" baseline="0" noProof="0" dirty="0" smtClean="0">
                <a:ln>
                  <a:noFill/>
                </a:ln>
                <a:solidFill>
                  <a:schemeClr val="tx1"/>
                </a:solidFill>
                <a:effectLst/>
                <a:uLnTx/>
                <a:uFillTx/>
                <a:latin typeface="+mn-lt"/>
                <a:ea typeface="+mn-ea"/>
                <a:cs typeface="Arial" pitchFamily="34" charset="0"/>
                <a:hlinkClick r:id="rId14"/>
              </a:rPr>
              <a:t>maherk@kidsheart.com</a:t>
            </a: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Hazel Stevens</a:t>
            </a:r>
          </a:p>
          <a:p>
            <a:pPr lvl="0" indent="-342900">
              <a:lnSpc>
                <a:spcPct val="120000"/>
              </a:lnSpc>
              <a:buSzPct val="100000"/>
              <a:defRPr/>
            </a:pPr>
            <a:r>
              <a:rPr lang="en-US" sz="1900" dirty="0" smtClean="0">
                <a:solidFill>
                  <a:schemeClr val="tx1"/>
                </a:solidFill>
                <a:cs typeface="Arial" pitchFamily="34" charset="0"/>
                <a:hlinkClick r:id="rId15"/>
              </a:rPr>
              <a:t>hazel.stevens@me.gatech.edu</a:t>
            </a:r>
            <a:r>
              <a:rPr lang="en-US" sz="1900" dirty="0" smtClean="0">
                <a:solidFill>
                  <a:schemeClr val="tx1"/>
                </a:solidFill>
                <a:cs typeface="Arial" pitchFamily="34" charset="0"/>
              </a:rPr>
              <a:t> </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Pediatric Nanomedicine</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Gang Bao, PhD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6"/>
              </a:rPr>
              <a:t>gang.bao@bme.gatech.edu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Senior Manager: Amy Tang</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7"/>
              </a:rPr>
              <a:t>amy.tang@bme.gatech.edu</a:t>
            </a:r>
            <a:endPar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Erin Kirshtein</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18"/>
              </a:rPr>
              <a:t>Erin.kirshtein@bme.gatech.edu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lang="en-US" sz="1900" dirty="0" smtClean="0">
              <a:solidFill>
                <a:schemeClr val="tx1"/>
              </a:solidFill>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lang="en-US" sz="1900" dirty="0" smtClean="0">
              <a:solidFill>
                <a:schemeClr val="tx1"/>
              </a:solidFill>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Center  for Transplantation &amp; Immune-mediated Disorders</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Directors: Subra Kugathasan, MD and Allan Kirk, MD, PhD</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9"/>
              </a:rPr>
              <a:t>skugath@emory.edu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and </a:t>
            </a: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20"/>
              </a:rPr>
              <a:t>adkirk@emory.edu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Jennifer Kenny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12"/>
              </a:rPr>
              <a:t>jkenny@emory.edu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Clinical Outcomes</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Research and Public Health</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Paul Spearman, MD (Acting)</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10"/>
              </a:rPr>
              <a:t>paul.spearman@emory.edu</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lvl="0" indent="-342900">
              <a:lnSpc>
                <a:spcPct val="120000"/>
              </a:lnSpc>
              <a:buSzPct val="100000"/>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Program Coordinator: </a:t>
            </a:r>
            <a:r>
              <a:rPr lang="en-US" sz="1900" dirty="0" smtClean="0">
                <a:solidFill>
                  <a:schemeClr val="tx1"/>
                </a:solidFill>
                <a:cs typeface="Arial" pitchFamily="34" charset="0"/>
              </a:rPr>
              <a:t>Andrea Paul</a:t>
            </a:r>
          </a:p>
          <a:p>
            <a:pPr lvl="0" indent="-342900">
              <a:lnSpc>
                <a:spcPct val="120000"/>
              </a:lnSpc>
              <a:buSzPct val="100000"/>
              <a:defRPr/>
            </a:pPr>
            <a:r>
              <a:rPr lang="en-US" sz="1900" dirty="0" smtClean="0">
                <a:solidFill>
                  <a:schemeClr val="tx1"/>
                </a:solidFill>
                <a:cs typeface="Arial" pitchFamily="34" charset="0"/>
                <a:hlinkClick r:id="rId7"/>
              </a:rPr>
              <a:t>Tonika.paul@choa.org</a:t>
            </a:r>
            <a:r>
              <a:rPr lang="en-US" sz="1900" dirty="0" smtClean="0">
                <a:solidFill>
                  <a:schemeClr val="tx1"/>
                </a:solidFill>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a:buNone/>
              <a:tabLst/>
              <a:defRPr/>
            </a:pP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0" u="none" strike="noStrike" kern="1200" cap="none" spc="0" normalizeH="0" baseline="0" noProof="0" dirty="0" smtClean="0">
                <a:ln>
                  <a:noFill/>
                </a:ln>
                <a:solidFill>
                  <a:schemeClr val="tx1"/>
                </a:solidFill>
                <a:effectLst/>
                <a:uLnTx/>
                <a:uFillTx/>
                <a:latin typeface="+mn-lt"/>
                <a:ea typeface="+mn-ea"/>
                <a:cs typeface="Arial" pitchFamily="34" charset="0"/>
              </a:rPr>
              <a:t>Marcus Autism Center</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Center Director: Ami Klin, PhD</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1" i="1" u="none" strike="noStrike" kern="1200" cap="none" spc="0" normalizeH="0" baseline="0" noProof="0" dirty="0" smtClean="0">
                <a:ln>
                  <a:noFill/>
                </a:ln>
                <a:solidFill>
                  <a:schemeClr val="tx1"/>
                </a:solidFill>
                <a:effectLst/>
                <a:uLnTx/>
                <a:uFillTx/>
                <a:latin typeface="+mn-lt"/>
                <a:ea typeface="+mn-ea"/>
                <a:cs typeface="Arial" pitchFamily="34" charset="0"/>
              </a:rPr>
              <a:t>Director of Research: Warren Jones, PhD </a:t>
            </a: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21"/>
              </a:rPr>
              <a:t>ami.klin@emory.edu</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or</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r>
              <a:rPr kumimoji="0" lang="en-US" sz="1900" b="0" i="0" u="sng" strike="noStrike" kern="1200" cap="none" spc="0" normalizeH="0" baseline="0" noProof="0" dirty="0" smtClean="0">
                <a:ln>
                  <a:noFill/>
                </a:ln>
                <a:solidFill>
                  <a:schemeClr val="tx1"/>
                </a:solidFill>
                <a:effectLst/>
                <a:uLnTx/>
                <a:uFillTx/>
                <a:latin typeface="+mn-lt"/>
                <a:ea typeface="+mn-ea"/>
                <a:cs typeface="Arial" pitchFamily="34" charset="0"/>
                <a:hlinkClick r:id="rId22"/>
              </a:rPr>
              <a:t>ami.klin@choa.org</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rPr>
              <a:t>  and </a:t>
            </a:r>
            <a:r>
              <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hlinkClick r:id="rId23"/>
              </a:rPr>
              <a:t>warren.r.jones@choa.org</a:t>
            </a:r>
            <a:endParaRPr kumimoji="0" lang="en-US" sz="19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indent="-342900">
              <a:lnSpc>
                <a:spcPct val="120000"/>
              </a:lnSpc>
              <a:buSzPct val="100000"/>
              <a:defRPr/>
            </a:pPr>
            <a:r>
              <a:rPr lang="en-US" sz="1900" dirty="0" smtClean="0">
                <a:solidFill>
                  <a:schemeClr val="tx1"/>
                </a:solidFill>
                <a:cs typeface="Arial" pitchFamily="34" charset="0"/>
              </a:rPr>
              <a:t>Program Coordinator: Barbara Kilbourne </a:t>
            </a:r>
            <a:r>
              <a:rPr lang="en-US" sz="1900" dirty="0" smtClean="0">
                <a:solidFill>
                  <a:schemeClr val="tx1"/>
                </a:solidFill>
                <a:cs typeface="Arial" pitchFamily="34" charset="0"/>
                <a:hlinkClick r:id="rId24"/>
              </a:rPr>
              <a:t>barbara.kilbourne@choa.org</a:t>
            </a:r>
            <a:r>
              <a:rPr lang="en-US" sz="1900" dirty="0" smtClean="0">
                <a:solidFill>
                  <a:schemeClr val="tx1"/>
                </a:solidFill>
                <a:cs typeface="Arial" pitchFamily="34" charset="0"/>
              </a:rPr>
              <a:t> </a:t>
            </a:r>
          </a:p>
          <a:p>
            <a:pPr marL="0" marR="0" lvl="0" indent="-342900" algn="l" defTabSz="914400" rtl="0" eaLnBrk="1" fontAlgn="auto" latinLnBrk="0" hangingPunct="1">
              <a:lnSpc>
                <a:spcPct val="120000"/>
              </a:lnSpc>
              <a:spcBef>
                <a:spcPts val="0"/>
              </a:spcBef>
              <a:spcAft>
                <a:spcPts val="0"/>
              </a:spcAft>
              <a:buClrTx/>
              <a:buSzPct val="100000"/>
              <a:buFont typeface="Arial" pitchFamily="34" charset="0"/>
              <a:buNone/>
              <a:tabLst/>
              <a:defRPr/>
            </a:pPr>
            <a:endParaRPr kumimoji="0" lang="en-US" sz="1900" b="0" i="0" u="none" strike="noStrike" kern="1200" cap="none" spc="0" normalizeH="0" baseline="0" noProof="0" dirty="0">
              <a:ln>
                <a:noFill/>
              </a:ln>
              <a:solidFill>
                <a:schemeClr val="dk1"/>
              </a:solidFill>
              <a:effectLst/>
              <a:uLnTx/>
              <a:uFillTx/>
              <a:latin typeface="+mn-lt"/>
              <a:ea typeface="+mn-ea"/>
              <a:cs typeface="Arial" pitchFamily="34" charset="0"/>
            </a:endParaRPr>
          </a:p>
        </p:txBody>
      </p:sp>
      <p:sp>
        <p:nvSpPr>
          <p:cNvPr id="9" name="Rectangle 8"/>
          <p:cNvSpPr/>
          <p:nvPr/>
        </p:nvSpPr>
        <p:spPr>
          <a:xfrm>
            <a:off x="6602766" y="452024"/>
            <a:ext cx="2514600" cy="6324600"/>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endParaRPr lang="en-US" sz="1000" dirty="0">
              <a:latin typeface="Arial" pitchFamily="34" charset="0"/>
              <a:cs typeface="Arial" pitchFamily="34" charset="0"/>
            </a:endParaRPr>
          </a:p>
          <a:p>
            <a:pPr eaLnBrk="0" hangingPunct="0">
              <a:defRPr/>
            </a:pP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latin typeface="Arial" pitchFamily="34" charset="0"/>
              <a:cs typeface="Arial" pitchFamily="34" charset="0"/>
            </a:endParaRPr>
          </a:p>
          <a:p>
            <a:r>
              <a:rPr lang="en-US" sz="850" b="1" i="1" dirty="0" smtClean="0"/>
              <a:t>Barbara J. Stoll, MD</a:t>
            </a:r>
          </a:p>
          <a:p>
            <a:r>
              <a:rPr lang="en-US" sz="850" dirty="0" smtClean="0"/>
              <a:t>George W. Brumley, Jr. Professor and Chair Department of Pediatrics</a:t>
            </a:r>
          </a:p>
          <a:p>
            <a:r>
              <a:rPr lang="en-US" sz="850" dirty="0" smtClean="0"/>
              <a:t>Emory University School of Medicine</a:t>
            </a:r>
          </a:p>
          <a:p>
            <a:r>
              <a:rPr lang="en-US" sz="850" dirty="0" smtClean="0"/>
              <a:t>President, Emory Children's Center</a:t>
            </a:r>
          </a:p>
          <a:p>
            <a:r>
              <a:rPr lang="en-US" sz="850" dirty="0" smtClean="0"/>
              <a:t>Director, The Pediatric Center of Georgia</a:t>
            </a:r>
          </a:p>
          <a:p>
            <a:pPr eaLnBrk="0" hangingPunct="0">
              <a:defRPr/>
            </a:pPr>
            <a:r>
              <a:rPr lang="en-US" sz="850" u="sng" dirty="0" smtClean="0">
                <a:latin typeface="Calibri" pitchFamily="34" charset="0"/>
                <a:ea typeface="Calibri" pitchFamily="34" charset="0"/>
                <a:cs typeface="Times New Roman" pitchFamily="18" charset="0"/>
                <a:hlinkClick r:id="rId25"/>
              </a:rPr>
              <a:t>barbara_stoll@oz.ped.emory.edu</a:t>
            </a:r>
            <a:r>
              <a:rPr lang="en-US" sz="850" dirty="0" smtClean="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a:latin typeface="Calibri" pitchFamily="34" charset="0"/>
                <a:ea typeface="Calibri" pitchFamily="34" charset="0"/>
                <a:cs typeface="Times New Roman" pitchFamily="18" charset="0"/>
              </a:rPr>
              <a:t> </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smtClean="0">
                <a:latin typeface="Calibri" pitchFamily="34" charset="0"/>
                <a:ea typeface="Calibri" pitchFamily="34" charset="0"/>
                <a:cs typeface="Times New Roman" pitchFamily="18" charset="0"/>
              </a:rPr>
              <a:t>Patrick Frias, MD</a:t>
            </a:r>
          </a:p>
          <a:p>
            <a:pPr eaLnBrk="0" hangingPunct="0">
              <a:defRPr/>
            </a:pPr>
            <a:r>
              <a:rPr lang="en-US" sz="850" dirty="0" smtClean="0">
                <a:latin typeface="Calibri" pitchFamily="34" charset="0"/>
                <a:ea typeface="Calibri" pitchFamily="34" charset="0"/>
                <a:cs typeface="Times New Roman" pitchFamily="18" charset="0"/>
              </a:rPr>
              <a:t>Chief, Children’s Physician Group</a:t>
            </a:r>
          </a:p>
          <a:p>
            <a:pPr eaLnBrk="0" hangingPunct="0">
              <a:defRPr/>
            </a:pPr>
            <a:r>
              <a:rPr lang="en-US" sz="850" dirty="0" smtClean="0">
                <a:latin typeface="Calibri" pitchFamily="34" charset="0"/>
                <a:ea typeface="Calibri" pitchFamily="34" charset="0"/>
                <a:cs typeface="Times New Roman" pitchFamily="18" charset="0"/>
              </a:rPr>
              <a:t>Children’s Healthcare of Atlanta</a:t>
            </a:r>
          </a:p>
          <a:p>
            <a:pPr eaLnBrk="0" hangingPunct="0">
              <a:defRPr/>
            </a:pPr>
            <a:endParaRPr lang="en-US" sz="850" b="1" i="1" dirty="0" smtClean="0">
              <a:latin typeface="Calibri" pitchFamily="34" charset="0"/>
              <a:ea typeface="Calibri" pitchFamily="34" charset="0"/>
              <a:cs typeface="Times New Roman" pitchFamily="18" charset="0"/>
            </a:endParaRPr>
          </a:p>
          <a:p>
            <a:pPr eaLnBrk="0" hangingPunct="0">
              <a:defRPr/>
            </a:pPr>
            <a:r>
              <a:rPr lang="en-US" sz="850" b="1" i="1" dirty="0" smtClean="0">
                <a:latin typeface="Calibri" pitchFamily="34" charset="0"/>
                <a:ea typeface="Calibri" pitchFamily="34" charset="0"/>
                <a:cs typeface="Times New Roman" pitchFamily="18" charset="0"/>
              </a:rPr>
              <a:t>Paul </a:t>
            </a:r>
            <a:r>
              <a:rPr lang="en-US" sz="850" b="1" i="1" dirty="0">
                <a:latin typeface="Calibri" pitchFamily="34" charset="0"/>
                <a:ea typeface="Calibri" pitchFamily="34" charset="0"/>
                <a:cs typeface="Times New Roman" pitchFamily="18" charset="0"/>
              </a:rPr>
              <a:t>Spearman, MD</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err="1">
                <a:latin typeface="Calibri" pitchFamily="34" charset="0"/>
                <a:ea typeface="Calibri" pitchFamily="34" charset="0"/>
                <a:cs typeface="Times New Roman" pitchFamily="18" charset="0"/>
              </a:rPr>
              <a:t>Nahmias</a:t>
            </a:r>
            <a:r>
              <a:rPr lang="en-US" sz="850" dirty="0">
                <a:latin typeface="Calibri" pitchFamily="34" charset="0"/>
                <a:ea typeface="Calibri" pitchFamily="34" charset="0"/>
                <a:cs typeface="Times New Roman" pitchFamily="18" charset="0"/>
              </a:rPr>
              <a:t>-Schinazi Professor and Chief, Pediatric Infectious Diseases</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Chief Research Officer, Children’s Healthcare of Atlanta</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Vice Chair for Research, Department of Pediatrics, Emory University </a:t>
            </a:r>
            <a:endParaRPr lang="en-US" sz="850" dirty="0">
              <a:latin typeface="Arial" pitchFamily="34" charset="0"/>
              <a:cs typeface="Arial" pitchFamily="34" charset="0"/>
            </a:endParaRPr>
          </a:p>
          <a:p>
            <a:pPr eaLnBrk="0" hangingPunct="0">
              <a:defRPr/>
            </a:pPr>
            <a:r>
              <a:rPr lang="en-US" sz="850" u="sng" dirty="0">
                <a:latin typeface="Calibri" pitchFamily="34" charset="0"/>
                <a:ea typeface="Calibri" pitchFamily="34" charset="0"/>
                <a:cs typeface="Times New Roman" pitchFamily="18" charset="0"/>
                <a:hlinkClick r:id="rId10"/>
              </a:rPr>
              <a:t>paul.spearman@emory.edu</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smtClean="0">
                <a:latin typeface="Calibri" pitchFamily="34" charset="0"/>
                <a:ea typeface="Calibri" pitchFamily="34" charset="0"/>
                <a:cs typeface="Times New Roman" pitchFamily="18" charset="0"/>
              </a:rPr>
              <a:t>Kris </a:t>
            </a:r>
            <a:r>
              <a:rPr lang="en-US" sz="850" b="1" i="1" dirty="0">
                <a:latin typeface="Calibri" pitchFamily="34" charset="0"/>
                <a:ea typeface="Calibri" pitchFamily="34" charset="0"/>
                <a:cs typeface="Times New Roman" pitchFamily="18" charset="0"/>
              </a:rPr>
              <a:t>Rogers, </a:t>
            </a:r>
            <a:r>
              <a:rPr lang="en-US" sz="850" b="1" i="1" dirty="0" smtClean="0">
                <a:latin typeface="Calibri" pitchFamily="34" charset="0"/>
                <a:ea typeface="Calibri" pitchFamily="34" charset="0"/>
                <a:cs typeface="Times New Roman" pitchFamily="18" charset="0"/>
              </a:rPr>
              <a:t>RN, CRA</a:t>
            </a:r>
            <a:endParaRPr lang="en-US" sz="850" b="1" i="1"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Director of Research &amp; Graduate Medical Education</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Children's Healthcare of Atlanta</a:t>
            </a:r>
            <a:endParaRPr lang="en-US" sz="850" dirty="0">
              <a:latin typeface="Arial" pitchFamily="34" charset="0"/>
              <a:cs typeface="Arial" pitchFamily="34" charset="0"/>
            </a:endParaRPr>
          </a:p>
          <a:p>
            <a:pPr eaLnBrk="0" hangingPunct="0">
              <a:defRPr/>
            </a:pPr>
            <a:r>
              <a:rPr lang="en-US" sz="850" u="sng" dirty="0">
                <a:latin typeface="Calibri" pitchFamily="34" charset="0"/>
                <a:ea typeface="Calibri" pitchFamily="34" charset="0"/>
                <a:cs typeface="Times New Roman" pitchFamily="18" charset="0"/>
                <a:hlinkClick r:id="rId26"/>
              </a:rPr>
              <a:t>kristine.rogers@choa.org</a:t>
            </a:r>
            <a:r>
              <a:rPr lang="en-US" sz="850" dirty="0">
                <a:latin typeface="Calibri" pitchFamily="34" charset="0"/>
                <a:ea typeface="Calibri" pitchFamily="34" charset="0"/>
                <a:cs typeface="Times New Roman" pitchFamily="18" charset="0"/>
              </a:rPr>
              <a:t> </a:t>
            </a:r>
          </a:p>
          <a:p>
            <a:pPr eaLnBrk="0" hangingPunct="0">
              <a:defRPr/>
            </a:pPr>
            <a:endParaRPr lang="en-US" sz="850" dirty="0">
              <a:latin typeface="Arial" pitchFamily="34" charset="0"/>
              <a:cs typeface="Arial" pitchFamily="34" charset="0"/>
            </a:endParaRPr>
          </a:p>
          <a:p>
            <a:pPr eaLnBrk="0" hangingPunct="0">
              <a:defRPr/>
            </a:pPr>
            <a:r>
              <a:rPr lang="en-US" sz="850" b="1" i="1" dirty="0">
                <a:latin typeface="Calibri" pitchFamily="34" charset="0"/>
                <a:ea typeface="Calibri" pitchFamily="34" charset="0"/>
                <a:cs typeface="Times New Roman" pitchFamily="18" charset="0"/>
              </a:rPr>
              <a:t>Liz McCarty</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smtClean="0">
                <a:latin typeface="Calibri" pitchFamily="34" charset="0"/>
                <a:ea typeface="Calibri" pitchFamily="34" charset="0"/>
                <a:cs typeface="Times New Roman" pitchFamily="18" charset="0"/>
              </a:rPr>
              <a:t>Clinical </a:t>
            </a:r>
            <a:r>
              <a:rPr lang="en-US" sz="850" dirty="0">
                <a:latin typeface="Calibri" pitchFamily="34" charset="0"/>
                <a:ea typeface="Calibri" pitchFamily="34" charset="0"/>
                <a:cs typeface="Times New Roman" pitchFamily="18" charset="0"/>
              </a:rPr>
              <a:t>Administrator</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Department of Pediatrics, Emory University</a:t>
            </a:r>
            <a:endParaRPr lang="en-US" sz="850" dirty="0">
              <a:latin typeface="Arial" pitchFamily="34" charset="0"/>
              <a:cs typeface="Arial" pitchFamily="34" charset="0"/>
            </a:endParaRPr>
          </a:p>
          <a:p>
            <a:pPr eaLnBrk="0" hangingPunct="0">
              <a:defRPr/>
            </a:pPr>
            <a:r>
              <a:rPr lang="en-US" sz="850" u="sng" dirty="0">
                <a:latin typeface="Calibri" pitchFamily="34" charset="0"/>
                <a:ea typeface="Calibri" pitchFamily="34" charset="0"/>
                <a:cs typeface="Times New Roman" pitchFamily="18" charset="0"/>
                <a:hlinkClick r:id="rId27"/>
              </a:rPr>
              <a:t>mmccar2@emory.edu</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smtClean="0">
                <a:latin typeface="Calibri" pitchFamily="34" charset="0"/>
                <a:ea typeface="Calibri" pitchFamily="34" charset="0"/>
                <a:cs typeface="Times New Roman" pitchFamily="18" charset="0"/>
              </a:rPr>
              <a:t>TBN</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Director of Finance, Academic Administration</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Children's Healthcare of Atlanta</a:t>
            </a:r>
            <a:endParaRPr lang="en-US" sz="850" dirty="0">
              <a:latin typeface="Arial" pitchFamily="34" charset="0"/>
              <a:cs typeface="Arial" pitchFamily="34" charset="0"/>
            </a:endParaRPr>
          </a:p>
          <a:p>
            <a:pPr eaLnBrk="0" hangingPunct="0">
              <a:defRPr/>
            </a:pPr>
            <a:endParaRPr lang="en-US" sz="850" b="1" i="1" dirty="0">
              <a:latin typeface="Calibri" pitchFamily="34" charset="0"/>
              <a:ea typeface="Calibri" pitchFamily="34" charset="0"/>
              <a:cs typeface="Times New Roman" pitchFamily="18" charset="0"/>
            </a:endParaRPr>
          </a:p>
          <a:p>
            <a:pPr eaLnBrk="0" hangingPunct="0">
              <a:defRPr/>
            </a:pPr>
            <a:r>
              <a:rPr lang="en-US" sz="850" b="1" i="1" dirty="0">
                <a:latin typeface="Calibri" pitchFamily="34" charset="0"/>
                <a:ea typeface="Calibri" pitchFamily="34" charset="0"/>
                <a:cs typeface="Times New Roman" pitchFamily="18" charset="0"/>
              </a:rPr>
              <a:t>Stacy S. Heilman, PhD</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Director of Programs &amp; Grants Advocate</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Department of Pediatrics, Emory University &amp;</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 Children's Healthcare of Atlanta</a:t>
            </a:r>
            <a:endParaRPr lang="en-US" sz="850" dirty="0">
              <a:latin typeface="Arial" pitchFamily="34" charset="0"/>
              <a:cs typeface="Arial" pitchFamily="34" charset="0"/>
            </a:endParaRPr>
          </a:p>
          <a:p>
            <a:pPr eaLnBrk="0" hangingPunct="0">
              <a:defRPr/>
            </a:pPr>
            <a:r>
              <a:rPr lang="en-US" sz="850" u="sng" dirty="0">
                <a:latin typeface="Calibri" pitchFamily="34" charset="0"/>
                <a:ea typeface="Calibri" pitchFamily="34" charset="0"/>
                <a:cs typeface="Times New Roman" pitchFamily="18" charset="0"/>
                <a:hlinkClick r:id="rId28"/>
              </a:rPr>
              <a:t>stacy.heilman@emory.edu</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b="1" i="1" dirty="0">
                <a:latin typeface="Calibri" pitchFamily="34" charset="0"/>
                <a:ea typeface="Calibri" pitchFamily="34" charset="0"/>
                <a:cs typeface="Times New Roman" pitchFamily="18" charset="0"/>
              </a:rPr>
              <a:t>Barbara W. Kilbourne, RN, MPH</a:t>
            </a:r>
            <a:r>
              <a:rPr lang="en-US" sz="850" dirty="0">
                <a:latin typeface="Calibri" pitchFamily="34" charset="0"/>
                <a:ea typeface="Calibri" pitchFamily="34" charset="0"/>
                <a:cs typeface="Times New Roman" pitchFamily="18" charset="0"/>
              </a:rPr>
              <a:t> </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Manager, Business Operations</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Research Strategy Leadership</a:t>
            </a:r>
            <a:endParaRPr lang="en-US" sz="850" dirty="0">
              <a:latin typeface="Arial" pitchFamily="34" charset="0"/>
              <a:cs typeface="Arial" pitchFamily="34" charset="0"/>
            </a:endParaRPr>
          </a:p>
          <a:p>
            <a:pPr eaLnBrk="0" hangingPunct="0">
              <a:defRPr/>
            </a:pPr>
            <a:r>
              <a:rPr lang="en-US" sz="850" dirty="0">
                <a:latin typeface="Calibri" pitchFamily="34" charset="0"/>
                <a:ea typeface="Calibri" pitchFamily="34" charset="0"/>
                <a:cs typeface="Times New Roman" pitchFamily="18" charset="0"/>
              </a:rPr>
              <a:t>Children's Healthcare of Atlanta</a:t>
            </a:r>
            <a:endParaRPr lang="en-US" sz="850" dirty="0">
              <a:latin typeface="Arial" pitchFamily="34" charset="0"/>
              <a:cs typeface="Arial" pitchFamily="34" charset="0"/>
            </a:endParaRPr>
          </a:p>
          <a:p>
            <a:pPr eaLnBrk="0" hangingPunct="0">
              <a:defRPr/>
            </a:pPr>
            <a:r>
              <a:rPr lang="en-US" sz="850" u="sng" dirty="0" smtClean="0">
                <a:latin typeface="Calibri" pitchFamily="34" charset="0"/>
                <a:ea typeface="Calibri" pitchFamily="34" charset="0"/>
                <a:cs typeface="Times New Roman" pitchFamily="18" charset="0"/>
                <a:hlinkClick r:id="rId24"/>
              </a:rPr>
              <a:t>barbara.kilbourne@choa.org</a:t>
            </a:r>
            <a:endParaRPr lang="en-US" sz="850" dirty="0">
              <a:latin typeface="Arial" pitchFamily="34" charset="0"/>
              <a:cs typeface="Arial" pitchFamily="34" charset="0"/>
            </a:endParaRPr>
          </a:p>
        </p:txBody>
      </p:sp>
      <p:sp>
        <p:nvSpPr>
          <p:cNvPr id="10" name="Rectangle 13"/>
          <p:cNvSpPr>
            <a:spLocks noChangeArrowheads="1"/>
          </p:cNvSpPr>
          <p:nvPr/>
        </p:nvSpPr>
        <p:spPr bwMode="auto">
          <a:xfrm>
            <a:off x="2438400" y="685800"/>
            <a:ext cx="1798638" cy="646113"/>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p>
          <a:p>
            <a:pPr algn="ctr"/>
            <a:endParaRPr lang="en-US" dirty="0">
              <a:latin typeface="Calibri"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28600"/>
            <a:ext cx="8229600" cy="609603"/>
          </a:xfrm>
        </p:spPr>
        <p:txBody>
          <a:bodyPr/>
          <a:lstStyle/>
          <a:p>
            <a:pPr lvl="0"/>
            <a:r>
              <a:rPr lang="en-US" sz="2500" b="1" u="sng"/>
              <a:t>Research-sponsored events/meetings:</a:t>
            </a:r>
            <a:br>
              <a:rPr lang="en-US" sz="2500" b="1" u="sng"/>
            </a:br>
            <a:r>
              <a:rPr lang="en-US" sz="1600" i="1"/>
              <a:t>(This is an overview, for specific dates/events, go to: </a:t>
            </a:r>
            <a:r>
              <a:rPr lang="en-US" sz="1600" i="1">
                <a:hlinkClick r:id="rId3"/>
              </a:rPr>
              <a:t>http://www.pedsresearch.org/calendar</a:t>
            </a:r>
            <a:r>
              <a:rPr lang="en-US" sz="1600" i="1"/>
              <a:t> )</a:t>
            </a:r>
          </a:p>
        </p:txBody>
      </p:sp>
      <p:sp>
        <p:nvSpPr>
          <p:cNvPr id="4" name="Footer Placeholder 4"/>
          <p:cNvSpPr txBox="1"/>
          <p:nvPr/>
        </p:nvSpPr>
        <p:spPr>
          <a:xfrm>
            <a:off x="3124203" y="6492870"/>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graphicFrame>
        <p:nvGraphicFramePr>
          <p:cNvPr id="5" name="Content Placeholder 3"/>
          <p:cNvGraphicFramePr>
            <a:graphicFrameLocks noGrp="1"/>
          </p:cNvGraphicFramePr>
          <p:nvPr>
            <p:ph idx="1"/>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chemeClr val="accent6">
                        <a:lumMod val="40000"/>
                        <a:lumOff val="60000"/>
                      </a:schemeClr>
                    </a:solidFill>
                  </a:tcPr>
                </a:tc>
                <a:tc>
                  <a:txBody>
                    <a:bodyPr/>
                    <a:lstStyle/>
                    <a:p>
                      <a:pPr algn="ctr"/>
                      <a:r>
                        <a:rPr lang="en-US" sz="1100" dirty="0" smtClean="0"/>
                        <a:t>TUESDAYS</a:t>
                      </a:r>
                      <a:endParaRPr lang="en-US" sz="1100" dirty="0"/>
                    </a:p>
                  </a:txBody>
                  <a:tcPr>
                    <a:solidFill>
                      <a:schemeClr val="accent6">
                        <a:lumMod val="40000"/>
                        <a:lumOff val="60000"/>
                      </a:schemeClr>
                    </a:solidFill>
                  </a:tcPr>
                </a:tc>
                <a:tc>
                  <a:txBody>
                    <a:bodyPr/>
                    <a:lstStyle/>
                    <a:p>
                      <a:pPr algn="ctr"/>
                      <a:r>
                        <a:rPr lang="en-US" sz="1100" dirty="0" smtClean="0"/>
                        <a:t>WEDNESDAYS</a:t>
                      </a:r>
                      <a:endParaRPr lang="en-US" sz="1100" dirty="0"/>
                    </a:p>
                  </a:txBody>
                  <a:tcPr>
                    <a:solidFill>
                      <a:schemeClr val="accent6">
                        <a:lumMod val="40000"/>
                        <a:lumOff val="60000"/>
                      </a:schemeClr>
                    </a:solidFill>
                  </a:tcPr>
                </a:tc>
                <a:tc>
                  <a:txBody>
                    <a:bodyPr/>
                    <a:lstStyle/>
                    <a:p>
                      <a:pPr algn="ctr"/>
                      <a:r>
                        <a:rPr lang="en-US" sz="1100" dirty="0" smtClean="0"/>
                        <a:t>THURSDAYS</a:t>
                      </a:r>
                      <a:endParaRPr lang="en-US" sz="1100" dirty="0"/>
                    </a:p>
                  </a:txBody>
                  <a:tcPr>
                    <a:solidFill>
                      <a:schemeClr val="accent6">
                        <a:lumMod val="40000"/>
                        <a:lumOff val="60000"/>
                      </a:schemeClr>
                    </a:solidFill>
                  </a:tcPr>
                </a:tc>
                <a:tc>
                  <a:txBody>
                    <a:bodyPr/>
                    <a:lstStyle/>
                    <a:p>
                      <a:pPr algn="ctr"/>
                      <a:r>
                        <a:rPr lang="en-US" sz="1100" dirty="0" smtClean="0"/>
                        <a:t>FRIDAYS</a:t>
                      </a:r>
                      <a:endParaRPr lang="en-US" sz="1100" dirty="0"/>
                    </a:p>
                  </a:txBody>
                  <a:tcPr>
                    <a:solidFill>
                      <a:schemeClr val="accent6">
                        <a:lumMod val="40000"/>
                        <a:lumOff val="60000"/>
                      </a:schemeClr>
                    </a:solidFill>
                  </a:tcPr>
                </a:tc>
                <a:tc>
                  <a:txBody>
                    <a:bodyPr/>
                    <a:lstStyle/>
                    <a:p>
                      <a:pPr algn="ctr"/>
                      <a:r>
                        <a:rPr lang="en-US" sz="1100" dirty="0" smtClean="0"/>
                        <a:t>VARIOUS DAYS</a:t>
                      </a:r>
                      <a:endParaRPr lang="en-US" sz="1100" dirty="0"/>
                    </a:p>
                  </a:txBody>
                  <a:tcPr>
                    <a:solidFill>
                      <a:schemeClr val="accent6">
                        <a:lumMod val="40000"/>
                        <a:lumOff val="60000"/>
                      </a:scheme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Egleston, 1</a:t>
                      </a:r>
                      <a:r>
                        <a:rPr lang="en-US" sz="900" kern="1200" baseline="30000" dirty="0" smtClean="0"/>
                        <a:t>st</a:t>
                      </a:r>
                      <a:r>
                        <a:rPr lang="en-US" sz="900" kern="1200" baseline="0" dirty="0" smtClean="0"/>
                        <a:t> Floor Admin Boardroom</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6">
                        <a:lumMod val="40000"/>
                        <a:lumOff val="60000"/>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6">
                        <a:lumMod val="40000"/>
                        <a:lumOff val="60000"/>
                      </a:schemeClr>
                    </a:solidFill>
                  </a:tcPr>
                </a:tc>
                <a:tc>
                  <a:txBody>
                    <a:bodyPr/>
                    <a:lstStyle/>
                    <a:p>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6">
                        <a:lumMod val="40000"/>
                        <a:lumOff val="60000"/>
                      </a:schemeClr>
                    </a:solidFill>
                  </a:tcPr>
                </a:tc>
                <a:tc>
                  <a:txBody>
                    <a:bodyPr/>
                    <a:lstStyle/>
                    <a:p>
                      <a:endParaRPr lang="en-US" sz="9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Footer Placeholder 1"/>
          <p:cNvSpPr txBox="1"/>
          <p:nvPr/>
        </p:nvSpPr>
        <p:spPr>
          <a:xfrm>
            <a:off x="2971800" y="6400800"/>
            <a:ext cx="2895603" cy="304796"/>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sp>
        <p:nvSpPr>
          <p:cNvPr id="4" name="Title 1"/>
          <p:cNvSpPr txBox="1"/>
          <p:nvPr/>
        </p:nvSpPr>
        <p:spPr>
          <a:xfrm>
            <a:off x="228600" y="152403"/>
            <a:ext cx="8610603" cy="6858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sng" strike="noStrike" kern="1200" cap="none" spc="0" baseline="0">
                <a:solidFill>
                  <a:srgbClr val="000000"/>
                </a:solidFill>
                <a:uFillTx/>
                <a:latin typeface="Calibri"/>
              </a:rPr>
              <a:t>Specialized Research Equipment/Service Cores</a:t>
            </a:r>
            <a:r>
              <a:rPr lang="en-US" sz="2800" b="1" i="0"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
            </a:r>
            <a:br>
              <a:rPr lang="en-US" sz="2800" b="0" i="0" u="none" strike="noStrike" kern="1200" cap="none" spc="0" baseline="0">
                <a:solidFill>
                  <a:srgbClr val="000000"/>
                </a:solidFill>
                <a:uFillTx/>
                <a:latin typeface="Calibri"/>
              </a:rPr>
            </a:br>
            <a:endParaRPr lang="en-US" sz="2800" b="0" i="0" u="none" strike="noStrike" kern="1200" cap="none" spc="0" baseline="0">
              <a:solidFill>
                <a:srgbClr val="000000"/>
              </a:solidFill>
              <a:uFillTx/>
              <a:latin typeface="Calibri"/>
            </a:endParaRPr>
          </a:p>
        </p:txBody>
      </p:sp>
      <p:graphicFrame>
        <p:nvGraphicFramePr>
          <p:cNvPr id="5" name="Content Placeholder 3"/>
          <p:cNvGraphicFramePr>
            <a:graphicFrameLocks/>
          </p:cNvGraphicFramePr>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104901"/>
                <a:gridCol w="1714499"/>
                <a:gridCol w="1295401"/>
                <a:gridCol w="1098332"/>
                <a:gridCol w="2635467"/>
              </a:tblGrid>
              <a:tr h="452667">
                <a:tc>
                  <a:txBody>
                    <a:bodyPr/>
                    <a:lstStyle/>
                    <a:p>
                      <a:pPr algn="ctr"/>
                      <a:r>
                        <a:rPr lang="en-US" sz="1200" dirty="0" smtClean="0"/>
                        <a:t>CORE</a:t>
                      </a:r>
                      <a:endParaRPr lang="en-US" sz="1200" dirty="0"/>
                    </a:p>
                  </a:txBody>
                  <a:tcPr>
                    <a:solidFill>
                      <a:schemeClr val="accent6">
                        <a:lumMod val="40000"/>
                        <a:lumOff val="60000"/>
                      </a:schemeClr>
                    </a:solidFill>
                  </a:tcPr>
                </a:tc>
                <a:tc>
                  <a:txBody>
                    <a:bodyPr/>
                    <a:lstStyle/>
                    <a:p>
                      <a:pPr algn="ctr"/>
                      <a:r>
                        <a:rPr lang="en-US" sz="1200" dirty="0" smtClean="0"/>
                        <a:t>SCIENTIFIC</a:t>
                      </a:r>
                      <a:r>
                        <a:rPr lang="en-US" sz="1200" baseline="0" dirty="0" smtClean="0"/>
                        <a:t> DIRECTOR</a:t>
                      </a:r>
                      <a:endParaRPr lang="en-US" sz="1200" dirty="0"/>
                    </a:p>
                  </a:txBody>
                  <a:tcPr>
                    <a:solidFill>
                      <a:schemeClr val="accent6">
                        <a:lumMod val="40000"/>
                        <a:lumOff val="60000"/>
                      </a:schemeClr>
                    </a:solidFill>
                  </a:tcPr>
                </a:tc>
                <a:tc>
                  <a:txBody>
                    <a:bodyPr/>
                    <a:lstStyle/>
                    <a:p>
                      <a:pPr algn="ctr"/>
                      <a:r>
                        <a:rPr lang="en-US" sz="1200" dirty="0" smtClean="0"/>
                        <a:t>TECHNICAL DIRECTOR/CONTACT</a:t>
                      </a:r>
                      <a:endParaRPr lang="en-US" sz="1200" dirty="0"/>
                    </a:p>
                  </a:txBody>
                  <a:tcPr>
                    <a:solidFill>
                      <a:schemeClr val="accent6">
                        <a:lumMod val="40000"/>
                        <a:lumOff val="60000"/>
                      </a:schemeClr>
                    </a:solidFill>
                  </a:tcPr>
                </a:tc>
                <a:tc>
                  <a:txBody>
                    <a:bodyPr/>
                    <a:lstStyle/>
                    <a:p>
                      <a:pPr algn="ctr"/>
                      <a:r>
                        <a:rPr lang="en-US" sz="1200" dirty="0" smtClean="0"/>
                        <a:t>EQUIPMENT</a:t>
                      </a:r>
                      <a:endParaRPr lang="en-US" sz="1200" dirty="0"/>
                    </a:p>
                  </a:txBody>
                  <a:tcPr>
                    <a:solidFill>
                      <a:schemeClr val="accent6">
                        <a:lumMod val="40000"/>
                        <a:lumOff val="60000"/>
                      </a:schemeClr>
                    </a:solidFill>
                  </a:tcPr>
                </a:tc>
                <a:tc>
                  <a:txBody>
                    <a:bodyPr/>
                    <a:lstStyle/>
                    <a:p>
                      <a:pPr algn="ctr"/>
                      <a:r>
                        <a:rPr lang="en-US" sz="1200" dirty="0" smtClean="0"/>
                        <a:t>LOCATION</a:t>
                      </a:r>
                      <a:endParaRPr lang="en-US" sz="1200" dirty="0"/>
                    </a:p>
                  </a:txBody>
                  <a:tcPr>
                    <a:solidFill>
                      <a:schemeClr val="accent6">
                        <a:lumMod val="40000"/>
                        <a:lumOff val="60000"/>
                      </a:schemeClr>
                    </a:solidFill>
                  </a:tcPr>
                </a:tc>
                <a:tc>
                  <a:txBody>
                    <a:bodyPr/>
                    <a:lstStyle/>
                    <a:p>
                      <a:pPr algn="ctr"/>
                      <a:r>
                        <a:rPr lang="en-US" sz="1200" dirty="0" smtClean="0"/>
                        <a:t>SERVICES</a:t>
                      </a:r>
                      <a:endParaRPr lang="en-US" sz="1200" dirty="0"/>
                    </a:p>
                  </a:txBody>
                  <a:tcPr>
                    <a:solidFill>
                      <a:schemeClr val="accent6">
                        <a:lumMod val="40000"/>
                        <a:lumOff val="60000"/>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accent6">
                        <a:lumMod val="40000"/>
                        <a:lumOff val="60000"/>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accent6">
                        <a:lumMod val="40000"/>
                        <a:lumOff val="60000"/>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accent6">
                        <a:lumMod val="40000"/>
                        <a:lumOff val="60000"/>
                      </a:schemeClr>
                    </a:solidFill>
                  </a:tcPr>
                </a:tc>
                <a:tc>
                  <a:txBody>
                    <a:bodyPr/>
                    <a:lstStyle/>
                    <a:p>
                      <a:pPr lvl="0"/>
                      <a:r>
                        <a:rPr lang="en-US" sz="1000" dirty="0" smtClean="0"/>
                        <a:t>Small animal surgical equipment</a:t>
                      </a:r>
                      <a:endParaRPr lang="en-US"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accent6">
                        <a:lumMod val="40000"/>
                        <a:lumOff val="60000"/>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accent6">
                        <a:lumMod val="40000"/>
                        <a:lumOff val="60000"/>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accent6">
                        <a:lumMod val="40000"/>
                        <a:lumOff val="60000"/>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6">
                        <a:lumMod val="40000"/>
                        <a:lumOff val="60000"/>
                      </a:schemeClr>
                    </a:solidFill>
                  </a:tcPr>
                </a:tc>
                <a:tc>
                  <a:txBody>
                    <a:bodyPr/>
                    <a:lstStyle/>
                    <a:p>
                      <a:r>
                        <a:rPr lang="en-US" sz="1000" kern="1200" dirty="0" smtClean="0"/>
                        <a:t>Carey K. Lamphier, RN, BSN, CCRC</a:t>
                      </a:r>
                    </a:p>
                    <a:p>
                      <a:r>
                        <a:rPr lang="en-US" sz="1000" kern="1200" dirty="0" smtClean="0">
                          <a:hlinkClick r:id="rId11"/>
                        </a:rPr>
                        <a:t>Carey.lamphier@choa.org</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Nursing Services</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6">
                        <a:lumMod val="40000"/>
                        <a:lumOff val="60000"/>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Footer Placeholder 1"/>
          <p:cNvSpPr txBox="1"/>
          <p:nvPr/>
        </p:nvSpPr>
        <p:spPr>
          <a:xfrm>
            <a:off x="3124203" y="6492870"/>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sp>
        <p:nvSpPr>
          <p:cNvPr id="4" name="Title 1"/>
          <p:cNvSpPr txBox="1"/>
          <p:nvPr/>
        </p:nvSpPr>
        <p:spPr>
          <a:xfrm>
            <a:off x="304796" y="4114800"/>
            <a:ext cx="8229600" cy="4572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0" u="sng" strike="noStrike" kern="1200" cap="none" spc="0" baseline="0">
                <a:solidFill>
                  <a:srgbClr val="000000"/>
                </a:solidFill>
                <a:uFillTx/>
                <a:latin typeface="Calibri"/>
              </a:rPr>
              <a:t>Core in Development for 2012:</a:t>
            </a:r>
            <a:endParaRPr lang="en-US" sz="2400" b="0" i="0" u="none" strike="noStrike" kern="1200" cap="none" spc="0" baseline="0">
              <a:solidFill>
                <a:srgbClr val="000000"/>
              </a:solidFill>
              <a:uFillTx/>
              <a:latin typeface="Calibri"/>
            </a:endParaRPr>
          </a:p>
        </p:txBody>
      </p:sp>
      <p:sp>
        <p:nvSpPr>
          <p:cNvPr id="6" name="Title 1"/>
          <p:cNvSpPr txBox="1"/>
          <p:nvPr/>
        </p:nvSpPr>
        <p:spPr>
          <a:xfrm>
            <a:off x="228600" y="0"/>
            <a:ext cx="8610603" cy="6858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0" u="sng" strike="noStrike" kern="1200" cap="none" spc="0" baseline="0" dirty="0">
                <a:solidFill>
                  <a:srgbClr val="000000"/>
                </a:solidFill>
                <a:uFillTx/>
                <a:latin typeface="Calibri"/>
              </a:rPr>
              <a:t>Specialized Research Equipment/Service Cores</a:t>
            </a:r>
            <a:r>
              <a:rPr lang="en-US" sz="2400" b="1" i="0" u="none" strike="noStrike" kern="1200" cap="none" spc="0" baseline="0" dirty="0">
                <a:solidFill>
                  <a:srgbClr val="000000"/>
                </a:solidFill>
                <a:uFillTx/>
                <a:latin typeface="Calibri"/>
              </a:rPr>
              <a:t> </a:t>
            </a:r>
            <a:r>
              <a:rPr lang="en-US" sz="2400" b="1" i="1" u="none" strike="noStrike" kern="1200" cap="none" spc="0" baseline="0" dirty="0">
                <a:solidFill>
                  <a:srgbClr val="000000"/>
                </a:solidFill>
                <a:uFillTx/>
                <a:latin typeface="Calibri"/>
              </a:rPr>
              <a:t>(continued) </a:t>
            </a:r>
            <a:r>
              <a:rPr lang="en-US" sz="2800" b="0" i="0" u="none" strike="noStrike" kern="1200" cap="none" spc="0" baseline="0" dirty="0">
                <a:solidFill>
                  <a:srgbClr val="000000"/>
                </a:solidFill>
                <a:uFillTx/>
                <a:latin typeface="Calibri"/>
              </a:rPr>
              <a:t/>
            </a:r>
            <a:br>
              <a:rPr lang="en-US" sz="2800" b="0" i="0" u="none" strike="noStrike" kern="1200" cap="none" spc="0" baseline="0" dirty="0">
                <a:solidFill>
                  <a:srgbClr val="000000"/>
                </a:solidFill>
                <a:uFillTx/>
                <a:latin typeface="Calibri"/>
              </a:rPr>
            </a:br>
            <a:endParaRPr lang="en-US" sz="2800" b="0" i="0" u="none" strike="noStrike" kern="1200" cap="none" spc="0" baseline="0" dirty="0">
              <a:solidFill>
                <a:srgbClr val="000000"/>
              </a:solidFill>
              <a:uFillTx/>
              <a:latin typeface="Calibri"/>
            </a:endParaRPr>
          </a:p>
        </p:txBody>
      </p:sp>
      <p:graphicFrame>
        <p:nvGraphicFramePr>
          <p:cNvPr id="7" name="Table 6"/>
          <p:cNvGraphicFramePr>
            <a:graphicFrameLocks noGrp="1"/>
          </p:cNvGraphicFramePr>
          <p:nvPr/>
        </p:nvGraphicFramePr>
        <p:xfrm>
          <a:off x="228600" y="5105400"/>
          <a:ext cx="8763000" cy="1357755"/>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nvGraphicFramePr>
        <p:xfrm>
          <a:off x="180108" y="762000"/>
          <a:ext cx="8763001" cy="4043273"/>
        </p:xfrm>
        <a:graphic>
          <a:graphicData uri="http://schemas.openxmlformats.org/drawingml/2006/table">
            <a:tbl>
              <a:tblPr/>
              <a:tblGrid>
                <a:gridCol w="1115291"/>
                <a:gridCol w="1025923"/>
                <a:gridCol w="1211586"/>
                <a:gridCol w="1811111"/>
                <a:gridCol w="769881"/>
                <a:gridCol w="2829209"/>
              </a:tblGrid>
              <a:tr h="353006">
                <a:tc>
                  <a:txBody>
                    <a:bodyPr/>
                    <a:lstStyle/>
                    <a:p>
                      <a:pPr marL="0" marR="0">
                        <a:lnSpc>
                          <a:spcPct val="115000"/>
                        </a:lnSpc>
                        <a:spcBef>
                          <a:spcPts val="0"/>
                        </a:spcBef>
                        <a:spcAft>
                          <a:spcPts val="1000"/>
                        </a:spcAft>
                      </a:pPr>
                      <a:r>
                        <a:rPr lang="en-US" sz="1050" b="1" dirty="0">
                          <a:latin typeface="Calibri"/>
                          <a:ea typeface="Calibri"/>
                          <a:cs typeface="Times New Roman"/>
                        </a:rPr>
                        <a:t>CORE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SCIENTIFIC DIRECTOR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TECHNICAL DIRECTOR/CONTACT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EQUIPMENT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LOCATION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1050" b="1" dirty="0">
                          <a:latin typeface="Calibri"/>
                          <a:ea typeface="Calibri"/>
                          <a:cs typeface="Times New Roman"/>
                        </a:rPr>
                        <a:t>SERVICES </a:t>
                      </a:r>
                      <a:endParaRPr lang="en-US" sz="1050" dirty="0">
                        <a:latin typeface="Calibri"/>
                        <a:ea typeface="Calibri"/>
                        <a:cs typeface="Times New Roman"/>
                      </a:endParaRPr>
                    </a:p>
                  </a:txBody>
                  <a:tcPr marL="13005" marR="13005" marT="6503" marB="6503">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8D4C4"/>
                    </a:solidFill>
                  </a:tcPr>
                </a:tc>
              </a:tr>
              <a:tr h="531602">
                <a:tc>
                  <a:txBody>
                    <a:bodyPr/>
                    <a:lstStyle/>
                    <a:p>
                      <a:pPr marL="0" marR="0">
                        <a:lnSpc>
                          <a:spcPct val="100000"/>
                        </a:lnSpc>
                        <a:spcBef>
                          <a:spcPts val="0"/>
                        </a:spcBef>
                        <a:spcAft>
                          <a:spcPts val="1000"/>
                        </a:spcAft>
                      </a:pPr>
                      <a:r>
                        <a:rPr lang="en-US" sz="800" u="sng" dirty="0">
                          <a:solidFill>
                            <a:srgbClr val="0000FF"/>
                          </a:solidFill>
                          <a:latin typeface="Calibri"/>
                          <a:ea typeface="Calibri"/>
                          <a:cs typeface="Times New Roman"/>
                          <a:hlinkClick r:id="rId4"/>
                        </a:rPr>
                        <a:t>Flow </a:t>
                      </a:r>
                      <a:r>
                        <a:rPr lang="en-US" sz="800" u="sng" dirty="0" smtClean="0">
                          <a:solidFill>
                            <a:srgbClr val="0000FF"/>
                          </a:solidFill>
                          <a:latin typeface="Calibri"/>
                          <a:ea typeface="Calibri"/>
                          <a:cs typeface="Times New Roman"/>
                          <a:hlinkClick r:id="rId4"/>
                        </a:rPr>
                        <a:t>Cytometry/Cell </a:t>
                      </a:r>
                      <a:r>
                        <a:rPr lang="en-US" sz="800" u="sng" dirty="0">
                          <a:solidFill>
                            <a:srgbClr val="0000FF"/>
                          </a:solidFill>
                          <a:latin typeface="Calibri"/>
                          <a:ea typeface="Calibri"/>
                          <a:cs typeface="Times New Roman"/>
                          <a:hlinkClick r:id="rId4"/>
                        </a:rPr>
                        <a:t>Sorting</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a:latin typeface="Calibri"/>
                          <a:ea typeface="Calibri"/>
                          <a:cs typeface="Times New Roman"/>
                        </a:rPr>
                        <a:t>David Archer </a:t>
                      </a:r>
                      <a:r>
                        <a:rPr lang="en-US" sz="800" u="sng">
                          <a:solidFill>
                            <a:srgbClr val="0000FF"/>
                          </a:solidFill>
                          <a:latin typeface="Calibri"/>
                          <a:ea typeface="Calibri"/>
                          <a:cs typeface="Times New Roman"/>
                          <a:hlinkClick r:id="rId5"/>
                        </a:rPr>
                        <a:t>darcher@emory.edu</a:t>
                      </a:r>
                      <a:r>
                        <a:rPr lang="en-US" sz="80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Aaron Rae </a:t>
                      </a:r>
                      <a:r>
                        <a:rPr lang="en-US" sz="800" u="sng" dirty="0">
                          <a:solidFill>
                            <a:srgbClr val="0000FF"/>
                          </a:solidFill>
                          <a:latin typeface="Calibri"/>
                          <a:ea typeface="Calibri"/>
                          <a:cs typeface="Times New Roman"/>
                          <a:hlinkClick r:id="rId6"/>
                        </a:rPr>
                        <a:t>aaron.j.rae@emory.edu</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a:latin typeface="Calibri"/>
                          <a:ea typeface="Calibri"/>
                          <a:cs typeface="Times New Roman"/>
                        </a:rPr>
                        <a:t>FACSCanto, LSRII, FACSAria, AutoMACS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Health Sciences Research Building, E-362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This core offers access to several state of the art analytical flow cytometers as well as high-speed cell sorting. We also offer training as well as expert help to enable our users to improve the quality and scope of their research.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r>
              <a:tr h="791378">
                <a:tc>
                  <a:txBody>
                    <a:bodyPr/>
                    <a:lstStyle/>
                    <a:p>
                      <a:pPr marL="0" marR="0">
                        <a:lnSpc>
                          <a:spcPct val="100000"/>
                        </a:lnSpc>
                        <a:spcBef>
                          <a:spcPts val="0"/>
                        </a:spcBef>
                        <a:spcAft>
                          <a:spcPts val="1000"/>
                        </a:spcAft>
                      </a:pPr>
                      <a:r>
                        <a:rPr lang="en-US" sz="800" u="sng" dirty="0">
                          <a:solidFill>
                            <a:srgbClr val="0000FF"/>
                          </a:solidFill>
                          <a:latin typeface="Calibri"/>
                          <a:ea typeface="Calibri"/>
                          <a:cs typeface="Times New Roman"/>
                          <a:hlinkClick r:id="rId7"/>
                        </a:rPr>
                        <a:t>Immunology Core</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a:latin typeface="Calibri"/>
                          <a:ea typeface="Calibri"/>
                          <a:cs typeface="Times New Roman"/>
                        </a:rPr>
                        <a:t>Larry Anderson </a:t>
                      </a:r>
                      <a:r>
                        <a:rPr lang="en-US" sz="800" u="sng">
                          <a:solidFill>
                            <a:srgbClr val="0000FF"/>
                          </a:solidFill>
                          <a:latin typeface="Calibri"/>
                          <a:ea typeface="Calibri"/>
                          <a:cs typeface="Times New Roman"/>
                          <a:hlinkClick r:id="rId8"/>
                        </a:rPr>
                        <a:t>larry.anderson@emory.edu</a:t>
                      </a:r>
                      <a:r>
                        <a:rPr lang="en-US" sz="800">
                          <a:latin typeface="Calibri"/>
                          <a:ea typeface="Calibri"/>
                          <a:cs typeface="Times New Roman"/>
                        </a:rPr>
                        <a:t> </a:t>
                      </a:r>
                    </a:p>
                    <a:p>
                      <a:pPr marL="0" marR="0">
                        <a:lnSpc>
                          <a:spcPct val="100000"/>
                        </a:lnSpc>
                        <a:spcBef>
                          <a:spcPts val="0"/>
                        </a:spcBef>
                        <a:spcAft>
                          <a:spcPts val="1000"/>
                        </a:spcAft>
                      </a:pPr>
                      <a:r>
                        <a:rPr lang="en-US" sz="800">
                          <a:latin typeface="Calibri"/>
                          <a:ea typeface="Calibri"/>
                          <a:cs typeface="Times New Roman"/>
                        </a:rPr>
                        <a:t>404-712-6604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smtClean="0">
                          <a:latin typeface="Calibri"/>
                          <a:ea typeface="Calibri"/>
                          <a:cs typeface="Times New Roman"/>
                        </a:rPr>
                        <a:t>Sujin Lee,  PhD </a:t>
                      </a:r>
                      <a:r>
                        <a:rPr lang="en-US" sz="800" dirty="0" smtClean="0">
                          <a:solidFill>
                            <a:schemeClr val="tx1"/>
                          </a:solidFill>
                          <a:latin typeface="+mn-lt"/>
                          <a:ea typeface="+mn-ea"/>
                          <a:cs typeface="+mn-cs"/>
                          <a:hlinkClick r:id="rId9"/>
                        </a:rPr>
                        <a:t>sujin.lee@emory.edu</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rPr>
                        <a:t> </a:t>
                      </a:r>
                      <a:endParaRPr lang="en-US" sz="800" dirty="0">
                        <a:latin typeface="Calibri"/>
                        <a:ea typeface="Calibri"/>
                        <a:cs typeface="Times New Roman"/>
                      </a:endParaRP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Specimen processing (hood, centrifuges, Coulter counter), </a:t>
                      </a:r>
                      <a:r>
                        <a:rPr lang="en-US" sz="800" dirty="0" err="1">
                          <a:latin typeface="Calibri"/>
                          <a:ea typeface="Calibri"/>
                          <a:cs typeface="Times New Roman"/>
                        </a:rPr>
                        <a:t>Zeiss</a:t>
                      </a:r>
                      <a:r>
                        <a:rPr lang="en-US" sz="800" dirty="0">
                          <a:latin typeface="Calibri"/>
                          <a:ea typeface="Calibri"/>
                          <a:cs typeface="Times New Roman"/>
                        </a:rPr>
                        <a:t> ELISPOT reader, ELISAs, assay design for intracellular cytokine staining (ICS), </a:t>
                      </a:r>
                      <a:r>
                        <a:rPr lang="en-US" sz="800" dirty="0" err="1">
                          <a:latin typeface="Calibri"/>
                          <a:ea typeface="Calibri"/>
                          <a:cs typeface="Times New Roman"/>
                        </a:rPr>
                        <a:t>luminex</a:t>
                      </a:r>
                      <a:r>
                        <a:rPr lang="en-US" sz="800" dirty="0">
                          <a:latin typeface="Calibri"/>
                          <a:ea typeface="Calibri"/>
                          <a:cs typeface="Times New Roman"/>
                        </a:rPr>
                        <a:t> 200 assays for protein quantitation, real-time PCR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a:latin typeface="Calibri"/>
                          <a:ea typeface="Calibri"/>
                          <a:cs typeface="Times New Roman"/>
                        </a:rPr>
                        <a:t>Emory-Children’s Center, Room 510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r>
              <a:tr h="2350036">
                <a:tc>
                  <a:txBody>
                    <a:bodyPr/>
                    <a:lstStyle/>
                    <a:p>
                      <a:pPr marL="0" marR="0">
                        <a:lnSpc>
                          <a:spcPct val="100000"/>
                        </a:lnSpc>
                        <a:spcBef>
                          <a:spcPts val="0"/>
                        </a:spcBef>
                        <a:spcAft>
                          <a:spcPts val="1000"/>
                        </a:spcAft>
                      </a:pPr>
                      <a:r>
                        <a:rPr lang="en-US" sz="800" u="sng" dirty="0">
                          <a:solidFill>
                            <a:srgbClr val="0000FF"/>
                          </a:solidFill>
                          <a:latin typeface="Calibri"/>
                          <a:ea typeface="Calibri"/>
                          <a:cs typeface="Times New Roman"/>
                          <a:hlinkClick r:id="rId10"/>
                        </a:rPr>
                        <a:t>Radiology Core</a:t>
                      </a:r>
                      <a:r>
                        <a:rPr lang="en-US" sz="800" u="sng" dirty="0">
                          <a:latin typeface="Calibri"/>
                          <a:ea typeface="Calibri"/>
                          <a:cs typeface="Times New Roman"/>
                        </a:rPr>
                        <a:t> </a:t>
                      </a:r>
                      <a:endParaRPr lang="en-US" sz="800" dirty="0">
                        <a:latin typeface="Calibri"/>
                        <a:ea typeface="Calibri"/>
                        <a:cs typeface="Times New Roman"/>
                      </a:endParaRP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u="sng" dirty="0">
                          <a:solidFill>
                            <a:srgbClr val="0000FF"/>
                          </a:solidFill>
                          <a:latin typeface="Calibri"/>
                          <a:ea typeface="Calibri"/>
                          <a:cs typeface="Times New Roman"/>
                          <a:hlinkClick r:id="rId11"/>
                        </a:rPr>
                        <a:t>Radiologists </a:t>
                      </a:r>
                      <a:r>
                        <a:rPr lang="en-US" sz="800" dirty="0">
                          <a:latin typeface="Calibri"/>
                          <a:ea typeface="Calibri"/>
                          <a:cs typeface="Times New Roman"/>
                        </a:rPr>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latin typeface="Calibri"/>
                          <a:ea typeface="Calibri"/>
                          <a:cs typeface="Times New Roman"/>
                        </a:rPr>
                        <a:t>This operation also includes </a:t>
                      </a:r>
                      <a:r>
                        <a:rPr lang="en-US" sz="800" u="sng" dirty="0">
                          <a:solidFill>
                            <a:srgbClr val="0000FF"/>
                          </a:solidFill>
                          <a:latin typeface="Calibri"/>
                          <a:ea typeface="Calibri"/>
                          <a:cs typeface="Times New Roman"/>
                          <a:hlinkClick r:id="rId12"/>
                        </a:rPr>
                        <a:t>physicists with imaging expertise and other staff experts.</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Melinda Dobbs, RN, BSN, CCRC </a:t>
                      </a:r>
                      <a:r>
                        <a:rPr lang="en-US" sz="800" u="sng" dirty="0">
                          <a:solidFill>
                            <a:srgbClr val="0000FF"/>
                          </a:solidFill>
                          <a:latin typeface="Calibri"/>
                          <a:ea typeface="Calibri"/>
                          <a:cs typeface="Times New Roman"/>
                          <a:hlinkClick r:id="rId13"/>
                        </a:rPr>
                        <a:t>melinda.dobbs@choa.org</a:t>
                      </a:r>
                      <a:r>
                        <a:rPr lang="en-US" sz="800" dirty="0">
                          <a:latin typeface="Calibri"/>
                          <a:ea typeface="Calibri"/>
                          <a:cs typeface="Times New Roman"/>
                        </a:rPr>
                        <a:t>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 Access to clinical CT (4), PET (1), Bone Densitometry (2), Fluoroscopy (8), Nuclear Medicine (4), Ultrasound (9) and X-ray.</a:t>
                      </a:r>
                      <a:br>
                        <a:rPr lang="en-US" sz="800" dirty="0">
                          <a:latin typeface="Calibri"/>
                          <a:ea typeface="Calibri"/>
                          <a:cs typeface="Times New Roman"/>
                        </a:rPr>
                      </a:br>
                      <a:r>
                        <a:rPr lang="en-US" sz="800" dirty="0">
                          <a:latin typeface="Calibri"/>
                          <a:ea typeface="Calibri"/>
                          <a:cs typeface="Times New Roman"/>
                        </a:rPr>
                        <a:t>• Access to 6 clinical MRI scanners including a 1.0T </a:t>
                      </a:r>
                      <a:r>
                        <a:rPr lang="en-US" sz="800" dirty="0" err="1">
                          <a:latin typeface="Calibri"/>
                          <a:ea typeface="Calibri"/>
                          <a:cs typeface="Times New Roman"/>
                        </a:rPr>
                        <a:t>intraoperative</a:t>
                      </a:r>
                      <a:r>
                        <a:rPr lang="en-US" sz="800" dirty="0">
                          <a:latin typeface="Calibri"/>
                          <a:ea typeface="Calibri"/>
                          <a:cs typeface="Times New Roman"/>
                        </a:rPr>
                        <a:t>, 1.5T and 3T systems.</a:t>
                      </a:r>
                      <a:br>
                        <a:rPr lang="en-US" sz="800" dirty="0">
                          <a:latin typeface="Calibri"/>
                          <a:ea typeface="Calibri"/>
                          <a:cs typeface="Times New Roman"/>
                        </a:rPr>
                      </a:br>
                      <a:r>
                        <a:rPr lang="en-US" sz="800" dirty="0">
                          <a:latin typeface="Calibri"/>
                          <a:ea typeface="Calibri"/>
                          <a:cs typeface="Times New Roman"/>
                        </a:rPr>
                        <a:t>• Access to 2 fMRI systems.</a:t>
                      </a:r>
                      <a:br>
                        <a:rPr lang="en-US" sz="800" dirty="0">
                          <a:latin typeface="Calibri"/>
                          <a:ea typeface="Calibri"/>
                          <a:cs typeface="Times New Roman"/>
                        </a:rPr>
                      </a:br>
                      <a:r>
                        <a:rPr lang="en-US" sz="800" dirty="0">
                          <a:latin typeface="Calibri"/>
                          <a:ea typeface="Calibri"/>
                          <a:cs typeface="Times New Roman"/>
                        </a:rPr>
                        <a:t>• Sedation Services</a:t>
                      </a:r>
                      <a:br>
                        <a:rPr lang="en-US" sz="800" dirty="0">
                          <a:latin typeface="Calibri"/>
                          <a:ea typeface="Calibri"/>
                          <a:cs typeface="Times New Roman"/>
                        </a:rPr>
                      </a:br>
                      <a:r>
                        <a:rPr lang="en-US" sz="800" dirty="0">
                          <a:latin typeface="Calibri"/>
                          <a:ea typeface="Calibri"/>
                          <a:cs typeface="Times New Roman"/>
                        </a:rPr>
                        <a:t>• Access to radiology investigators specializing in radiology, </a:t>
                      </a:r>
                      <a:r>
                        <a:rPr lang="en-US" sz="800" dirty="0" err="1">
                          <a:latin typeface="Calibri"/>
                          <a:ea typeface="Calibri"/>
                          <a:cs typeface="Times New Roman"/>
                        </a:rPr>
                        <a:t>neuroradiology</a:t>
                      </a:r>
                      <a:r>
                        <a:rPr lang="en-US" sz="800" dirty="0">
                          <a:latin typeface="Calibri"/>
                          <a:ea typeface="Calibri"/>
                          <a:cs typeface="Times New Roman"/>
                        </a:rPr>
                        <a:t> and interventional radiology.</a:t>
                      </a:r>
                      <a:br>
                        <a:rPr lang="en-US" sz="800" dirty="0">
                          <a:latin typeface="Calibri"/>
                          <a:ea typeface="Calibri"/>
                          <a:cs typeface="Times New Roman"/>
                        </a:rPr>
                      </a:br>
                      <a:r>
                        <a:rPr lang="en-US" sz="800" dirty="0">
                          <a:latin typeface="Calibri"/>
                          <a:ea typeface="Calibri"/>
                          <a:cs typeface="Times New Roman"/>
                        </a:rPr>
                        <a:t>• Access to MRI physicists (3).</a:t>
                      </a:r>
                      <a:br>
                        <a:rPr lang="en-US" sz="800" dirty="0">
                          <a:latin typeface="Calibri"/>
                          <a:ea typeface="Calibri"/>
                          <a:cs typeface="Times New Roman"/>
                        </a:rPr>
                      </a:br>
                      <a:r>
                        <a:rPr lang="en-US" sz="800" dirty="0">
                          <a:latin typeface="Calibri"/>
                          <a:ea typeface="Calibri"/>
                          <a:cs typeface="Times New Roman"/>
                        </a:rPr>
                        <a:t>• Access to research professionals including administrators and research coordinators.</a:t>
                      </a:r>
                      <a:br>
                        <a:rPr lang="en-US" sz="800" dirty="0">
                          <a:latin typeface="Calibri"/>
                          <a:ea typeface="Calibri"/>
                          <a:cs typeface="Times New Roman"/>
                        </a:rPr>
                      </a:br>
                      <a:r>
                        <a:rPr lang="en-US" sz="800" dirty="0">
                          <a:latin typeface="Calibri"/>
                          <a:ea typeface="Calibri"/>
                          <a:cs typeface="Times New Roman"/>
                        </a:rPr>
                        <a:t>• Administrative services including scheduling, archival of images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a:lnSpc>
                          <a:spcPct val="100000"/>
                        </a:lnSpc>
                      </a:pPr>
                      <a:endParaRPr lang="en-US" sz="800" dirty="0"/>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c>
                  <a:txBody>
                    <a:bodyPr/>
                    <a:lstStyle/>
                    <a:p>
                      <a:pPr marL="0" marR="0">
                        <a:lnSpc>
                          <a:spcPct val="100000"/>
                        </a:lnSpc>
                        <a:spcBef>
                          <a:spcPts val="0"/>
                        </a:spcBef>
                        <a:spcAft>
                          <a:spcPts val="1000"/>
                        </a:spcAft>
                      </a:pPr>
                      <a:r>
                        <a:rPr lang="en-US" sz="800" dirty="0">
                          <a:latin typeface="Calibri"/>
                          <a:ea typeface="Calibri"/>
                          <a:cs typeface="Times New Roman"/>
                        </a:rPr>
                        <a:t>The is an interdisciplinary research core that recognizes the importance of medical imaging in the diagnosis and treatment of diseases in children and young adults. PIRC provides investigators with modern imaging technology and collaborating imaging researchers to achieve research goals. Our team consults with investigators to enhance their research through access to state-of-the-art technology and enables the conduct of standard imaging associated with large clinical trials. Services include MRI, CT, PET, Bone Densitometry, Fluoroscopy, Nuclear Medicine, Ultrasound and X-ray. </a:t>
                      </a:r>
                    </a:p>
                  </a:txBody>
                  <a:tcPr marL="13005" marR="13005" marT="6503" marB="6503">
                    <a:lnL w="12700" cap="flat" cmpd="sng" algn="ctr">
                      <a:solidFill>
                        <a:srgbClr val="EB641B"/>
                      </a:solidFill>
                      <a:prstDash val="solid"/>
                      <a:round/>
                      <a:headEnd type="none" w="med" len="med"/>
                      <a:tailEnd type="none" w="med" len="med"/>
                    </a:lnL>
                    <a:lnR w="12700" cap="flat" cmpd="sng" algn="ctr">
                      <a:solidFill>
                        <a:srgbClr val="EB641B"/>
                      </a:solidFill>
                      <a:prstDash val="solid"/>
                      <a:round/>
                      <a:headEnd type="none" w="med" len="med"/>
                      <a:tailEnd type="none" w="med" len="med"/>
                    </a:lnR>
                    <a:lnT w="12700" cap="flat" cmpd="sng" algn="ctr">
                      <a:solidFill>
                        <a:srgbClr val="EB641B"/>
                      </a:solidFill>
                      <a:prstDash val="solid"/>
                      <a:round/>
                      <a:headEnd type="none" w="med" len="med"/>
                      <a:tailEnd type="none" w="med" len="med"/>
                    </a:lnT>
                    <a:lnB w="12700" cap="flat" cmpd="sng" algn="ctr">
                      <a:solidFill>
                        <a:srgbClr val="EB641B"/>
                      </a:solidFill>
                      <a:prstDash val="solid"/>
                      <a:round/>
                      <a:headEnd type="none" w="med" len="med"/>
                      <a:tailEnd type="none" w="med" len="med"/>
                    </a:lnB>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Footer Placeholder 1"/>
          <p:cNvSpPr txBox="1"/>
          <p:nvPr/>
        </p:nvSpPr>
        <p:spPr>
          <a:xfrm>
            <a:off x="3124203" y="6492870"/>
            <a:ext cx="2895603" cy="365129"/>
          </a:xfrm>
          <a:prstGeom prst="rect">
            <a:avLst/>
          </a:prstGeom>
          <a:noFill/>
          <a:ln>
            <a:noFill/>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dirty="0">
                <a:solidFill>
                  <a:srgbClr val="898989"/>
                </a:solidFill>
                <a:uFillTx/>
                <a:latin typeface="Calibri"/>
                <a:cs typeface="Arial"/>
              </a:rPr>
              <a:t>Research Update </a:t>
            </a:r>
            <a:r>
              <a:rPr lang="en-US" sz="1200" b="0" i="0" u="none" strike="noStrike" kern="1200" cap="none" spc="0" baseline="0" dirty="0" smtClean="0">
                <a:solidFill>
                  <a:srgbClr val="898989"/>
                </a:solidFill>
                <a:uFillTx/>
                <a:latin typeface="Calibri"/>
                <a:cs typeface="Arial"/>
              </a:rPr>
              <a:t>January 2014</a:t>
            </a:r>
            <a:endParaRPr lang="en-US" sz="1200" b="0" i="0" u="none" strike="noStrike" kern="1200" cap="none" spc="0" baseline="0" dirty="0">
              <a:solidFill>
                <a:srgbClr val="898989"/>
              </a:solidFill>
              <a:uFillTx/>
              <a:latin typeface="Calibri"/>
              <a:cs typeface="Arial"/>
            </a:endParaRPr>
          </a:p>
        </p:txBody>
      </p:sp>
      <p:sp>
        <p:nvSpPr>
          <p:cNvPr id="4" name="Title 1"/>
          <p:cNvSpPr txBox="1"/>
          <p:nvPr/>
        </p:nvSpPr>
        <p:spPr>
          <a:xfrm>
            <a:off x="228600" y="152403"/>
            <a:ext cx="8610603" cy="685800"/>
          </a:xfrm>
          <a:prstGeom prst="rect">
            <a:avLst/>
          </a:prstGeom>
          <a:noFill/>
          <a:ln>
            <a:noFill/>
          </a:ln>
        </p:spPr>
        <p:txBody>
          <a:bodyPr vert="horz" wrap="square" lIns="91440" tIns="45720" rIns="91440" bIns="45720" anchor="t"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400" b="1" i="0" u="sng" strike="noStrike" kern="1200" cap="none" spc="0" baseline="0">
                <a:solidFill>
                  <a:srgbClr val="000000"/>
                </a:solidFill>
                <a:uFillTx/>
                <a:latin typeface="Calibri"/>
              </a:rPr>
              <a:t>Partnership Core</a:t>
            </a:r>
            <a:r>
              <a:rPr lang="en-US" sz="2400" b="1" i="1" u="none" strike="noStrike" kern="1200" cap="none" spc="0" baseline="0">
                <a:solidFill>
                  <a:srgbClr val="000000"/>
                </a:solidFill>
                <a:uFillTx/>
                <a:latin typeface="Calibri"/>
              </a:rPr>
              <a:t> </a:t>
            </a:r>
            <a:r>
              <a:rPr lang="en-US" sz="2800" b="0" i="0" u="none" strike="noStrike" kern="1200" cap="none" spc="0" baseline="0">
                <a:solidFill>
                  <a:srgbClr val="000000"/>
                </a:solidFill>
                <a:uFillTx/>
                <a:latin typeface="Calibri"/>
              </a:rPr>
              <a:t/>
            </a:r>
            <a:br>
              <a:rPr lang="en-US" sz="2800" b="0" i="0" u="none" strike="noStrike" kern="1200" cap="none" spc="0" baseline="0">
                <a:solidFill>
                  <a:srgbClr val="000000"/>
                </a:solidFill>
                <a:uFillTx/>
                <a:latin typeface="Calibri"/>
              </a:rPr>
            </a:br>
            <a:endParaRPr lang="en-US" sz="2800" b="0" i="0" u="none" strike="noStrike" kern="1200" cap="none" spc="0" baseline="0">
              <a:solidFill>
                <a:srgbClr val="000000"/>
              </a:solidFill>
              <a:uFillTx/>
              <a:latin typeface="Calibri"/>
            </a:endParaRPr>
          </a:p>
        </p:txBody>
      </p:sp>
      <p:graphicFrame>
        <p:nvGraphicFramePr>
          <p:cNvPr id="5" name="Group 30"/>
          <p:cNvGraphicFramePr>
            <a:graphicFrameLocks noGrp="1"/>
          </p:cNvGraphicFramePr>
          <p:nvPr/>
        </p:nvGraphicFramePr>
        <p:xfrm>
          <a:off x="228600" y="1219200"/>
          <a:ext cx="8458200" cy="3948113"/>
        </p:xfrm>
        <a:graphic>
          <a:graphicData uri="http://schemas.openxmlformats.org/drawingml/2006/table">
            <a:tbl>
              <a:tblPr/>
              <a:tblGrid>
                <a:gridCol w="990600"/>
                <a:gridCol w="1295400"/>
                <a:gridCol w="2209800"/>
                <a:gridCol w="1447800"/>
                <a:gridCol w="2514600"/>
              </a:tblGrid>
              <a:tr h="608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r>
              <a:tr h="3340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6">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TotalTime>
  <Words>2576</Words>
  <Application>Microsoft Office PowerPoint</Application>
  <PresentationFormat>On-screen Show (4:3)</PresentationFormat>
  <Paragraphs>457</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Center in Development: </vt:lpstr>
      <vt:lpstr>Slide 5</vt:lpstr>
      <vt:lpstr>Research-sponsored events/meetings: (This is an overview, for specific dates/events, go to: http://www.pedsresearch.org/calendar )</vt:lpstr>
      <vt:lpstr>Slide 7</vt:lpstr>
      <vt:lpstr>Slide 8</vt:lpstr>
      <vt:lpstr>Slide 9</vt:lpstr>
      <vt:lpstr>Slide 10</vt:lpstr>
      <vt:lpstr>Additional Resources/Updates:</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bkilbou</cp:lastModifiedBy>
  <cp:revision>43</cp:revision>
  <dcterms:created xsi:type="dcterms:W3CDTF">2011-12-08T19:57:10Z</dcterms:created>
  <dcterms:modified xsi:type="dcterms:W3CDTF">2014-01-11T00:44:16Z</dcterms:modified>
</cp:coreProperties>
</file>