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76" r:id="rId5"/>
    <p:sldId id="261" r:id="rId6"/>
    <p:sldId id="262" r:id="rId7"/>
    <p:sldId id="263" r:id="rId8"/>
    <p:sldId id="264" r:id="rId9"/>
    <p:sldId id="265" r:id="rId10"/>
    <p:sldId id="279" r:id="rId11"/>
    <p:sldId id="266" r:id="rId12"/>
    <p:sldId id="277" r:id="rId13"/>
    <p:sldId id="281" r:id="rId14"/>
    <p:sldId id="282" r:id="rId1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B6FF"/>
    <a:srgbClr val="000000"/>
    <a:srgbClr val="B4BCCA"/>
    <a:srgbClr val="88A1AD"/>
    <a:srgbClr val="61898A"/>
    <a:srgbClr val="C7F0F5"/>
    <a:srgbClr val="FFCCCC"/>
    <a:srgbClr val="99CCFF"/>
    <a:srgbClr val="FE6E78"/>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164" y="-81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038475" cy="465138"/>
          </a:xfrm>
          <a:prstGeom prst="rect">
            <a:avLst/>
          </a:prstGeom>
          <a:noFill/>
          <a:ln>
            <a:noFill/>
          </a:ln>
        </p:spPr>
        <p:txBody>
          <a:bodyPr vert="horz" wrap="square" lIns="91430" tIns="45710" rIns="91430" bIns="45710" anchor="t"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3" name="Date Placeholder 2"/>
          <p:cNvSpPr txBox="1">
            <a:spLocks noGrp="1"/>
          </p:cNvSpPr>
          <p:nvPr>
            <p:ph type="dt" idx="1"/>
          </p:nvPr>
        </p:nvSpPr>
        <p:spPr>
          <a:xfrm>
            <a:off x="3970338" y="0"/>
            <a:ext cx="3038475" cy="465138"/>
          </a:xfrm>
          <a:prstGeom prst="rect">
            <a:avLst/>
          </a:prstGeom>
          <a:noFill/>
          <a:ln>
            <a:noFill/>
          </a:ln>
        </p:spPr>
        <p:txBody>
          <a:bodyPr vert="horz" wrap="square" lIns="91430" tIns="45710" rIns="91430" bIns="45710" anchor="t"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9EFCE42E-757A-4DA1-A809-ECAB399F6FE9}" type="datetime1">
              <a:rPr lang="en-US"/>
              <a:pPr>
                <a:defRPr/>
              </a:pPr>
              <a:t>7/7/2014</a:t>
            </a:fld>
            <a:endParaRPr/>
          </a:p>
        </p:txBody>
      </p:sp>
      <p:sp>
        <p:nvSpPr>
          <p:cNvPr id="13316" name="Slide Image Placeholder 3"/>
          <p:cNvSpPr>
            <a:spLocks noGrp="1" noRot="1" noChangeAspect="1"/>
          </p:cNvSpPr>
          <p:nvPr>
            <p:ph type="sldImg" idx="2"/>
          </p:nvPr>
        </p:nvSpPr>
        <p:spPr bwMode="auto">
          <a:xfrm>
            <a:off x="1181100" y="696913"/>
            <a:ext cx="4648200" cy="3486150"/>
          </a:xfrm>
          <a:prstGeom prst="rect">
            <a:avLst/>
          </a:prstGeom>
          <a:noFill/>
          <a:ln w="12701">
            <a:solidFill>
              <a:srgbClr val="000000"/>
            </a:solidFill>
            <a:miter lim="800000"/>
            <a:headEnd/>
            <a:tailEnd/>
          </a:ln>
        </p:spPr>
      </p:sp>
      <p:sp>
        <p:nvSpPr>
          <p:cNvPr id="5" name="Notes Placeholder 4"/>
          <p:cNvSpPr txBox="1">
            <a:spLocks noGrp="1"/>
          </p:cNvSpPr>
          <p:nvPr>
            <p:ph type="body" sz="quarter" idx="3"/>
          </p:nvPr>
        </p:nvSpPr>
        <p:spPr>
          <a:xfrm>
            <a:off x="701675" y="4416425"/>
            <a:ext cx="5607050" cy="4183063"/>
          </a:xfrm>
          <a:prstGeom prst="rect">
            <a:avLst/>
          </a:prstGeom>
          <a:noFill/>
          <a:ln>
            <a:noFill/>
          </a:ln>
        </p:spPr>
        <p:txBody>
          <a:bodyPr vert="horz" wrap="square" lIns="91430" tIns="45710" rIns="91430" bIns="45710"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txBox="1">
            <a:spLocks noGrp="1"/>
          </p:cNvSpPr>
          <p:nvPr>
            <p:ph type="ftr" sz="quarter" idx="4"/>
          </p:nvPr>
        </p:nvSpPr>
        <p:spPr>
          <a:xfrm>
            <a:off x="0" y="8829675"/>
            <a:ext cx="3038475" cy="465138"/>
          </a:xfrm>
          <a:prstGeom prst="rect">
            <a:avLst/>
          </a:prstGeom>
          <a:noFill/>
          <a:ln>
            <a:noFill/>
          </a:ln>
        </p:spPr>
        <p:txBody>
          <a:bodyPr vert="horz" wrap="square" lIns="91430" tIns="45710" rIns="91430" bIns="45710" anchor="b"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7" name="Slide Number Placeholder 6"/>
          <p:cNvSpPr txBox="1">
            <a:spLocks noGrp="1"/>
          </p:cNvSpPr>
          <p:nvPr>
            <p:ph type="sldNum" sz="quarter" idx="5"/>
          </p:nvPr>
        </p:nvSpPr>
        <p:spPr>
          <a:xfrm>
            <a:off x="3970338" y="8829675"/>
            <a:ext cx="3038475" cy="465138"/>
          </a:xfrm>
          <a:prstGeom prst="rect">
            <a:avLst/>
          </a:prstGeom>
          <a:noFill/>
          <a:ln>
            <a:noFill/>
          </a:ln>
        </p:spPr>
        <p:txBody>
          <a:bodyPr vert="horz" wrap="square" lIns="91430" tIns="45710" rIns="91430" bIns="45710" anchor="b"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B14BE3AD-B20F-459F-B91C-88714594689F}" type="slidenum">
              <a:rPr/>
              <a:pPr>
                <a:defRPr/>
              </a:pPr>
              <a:t>‹#›</a:t>
            </a:fld>
            <a:endParaRPr/>
          </a:p>
        </p:txBody>
      </p:sp>
    </p:spTree>
    <p:extLst>
      <p:ext uri="{BB962C8B-B14F-4D97-AF65-F5344CB8AC3E}">
        <p14:creationId xmlns:p14="http://schemas.microsoft.com/office/powerpoint/2010/main" val="72396014"/>
      </p:ext>
    </p:extLst>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en-US" sz="1200" kern="1200">
        <a:solidFill>
          <a:srgbClr val="000000"/>
        </a:solidFill>
        <a:latin typeface="Calibri"/>
      </a:defRPr>
    </a:lvl1pPr>
    <a:lvl2pPr marL="457200" lvl="1" algn="l" rtl="0" eaLnBrk="0" fontAlgn="base" hangingPunct="0">
      <a:spcBef>
        <a:spcPts val="400"/>
      </a:spcBef>
      <a:spcAft>
        <a:spcPct val="0"/>
      </a:spcAft>
      <a:defRPr lang="en-US" sz="1200" kern="1200">
        <a:solidFill>
          <a:srgbClr val="000000"/>
        </a:solidFill>
        <a:latin typeface="Calibri"/>
      </a:defRPr>
    </a:lvl2pPr>
    <a:lvl3pPr marL="914400" lvl="2" algn="l" rtl="0" eaLnBrk="0" fontAlgn="base" hangingPunct="0">
      <a:spcBef>
        <a:spcPts val="400"/>
      </a:spcBef>
      <a:spcAft>
        <a:spcPct val="0"/>
      </a:spcAft>
      <a:defRPr lang="en-US" sz="1200" kern="1200">
        <a:solidFill>
          <a:srgbClr val="000000"/>
        </a:solidFill>
        <a:latin typeface="Calibri"/>
      </a:defRPr>
    </a:lvl3pPr>
    <a:lvl4pPr marL="1371600" lvl="3" algn="l" rtl="0" eaLnBrk="0" fontAlgn="base" hangingPunct="0">
      <a:spcBef>
        <a:spcPts val="400"/>
      </a:spcBef>
      <a:spcAft>
        <a:spcPct val="0"/>
      </a:spcAft>
      <a:defRPr lang="en-US" sz="1200" kern="1200">
        <a:solidFill>
          <a:srgbClr val="000000"/>
        </a:solidFill>
        <a:latin typeface="Calibri"/>
      </a:defRPr>
    </a:lvl4pPr>
    <a:lvl5pPr marL="1828800" lvl="4" algn="l" rtl="0" eaLnBrk="0" fontAlgn="base" hangingPunct="0">
      <a:spcBef>
        <a:spcPts val="40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B837113-7BBA-4DB2-8E1A-DC932476577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a:t>
            </a:fld>
            <a:endParaRPr lang="en-US" sz="1200" kern="0">
              <a:solidFill>
                <a:srgbClr val="000000"/>
              </a:solidFill>
              <a:latin typeface="Calibri"/>
              <a:cs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DA41FC3-0DC2-4DE0-BD01-908754933B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10</a:t>
            </a:fld>
            <a:endParaRPr lang="en-US" sz="1200" kern="0">
              <a:solidFill>
                <a:srgbClr val="000000"/>
              </a:solidFill>
              <a:latin typeface="Calibri"/>
              <a:cs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a:ln/>
        </p:spPr>
      </p:sp>
      <p:sp>
        <p:nvSpPr>
          <p:cNvPr id="3789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D9DC4E56-8B35-4013-8B48-CB992EFAADA3}"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11</a:t>
            </a:fld>
            <a:endParaRPr lang="en-US" sz="1200" kern="0">
              <a:solidFill>
                <a:srgbClr val="000000"/>
              </a:solidFill>
              <a:latin typeface="Calibri"/>
              <a:cs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12</a:t>
            </a:fld>
            <a:endParaRPr lang="en-US" sz="1200" kern="0">
              <a:solidFill>
                <a:srgbClr val="000000"/>
              </a:solidFill>
              <a:latin typeface="Calibri"/>
              <a:cs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13</a:t>
            </a:fld>
            <a:endParaRPr lang="en-US" sz="1200" kern="0">
              <a:solidFill>
                <a:srgbClr val="000000"/>
              </a:solidFill>
              <a:latin typeface="Calibri"/>
              <a:cs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14</a:t>
            </a:fld>
            <a:endParaRPr lang="en-US" sz="1200" kern="0">
              <a:solidFill>
                <a:srgbClr val="000000"/>
              </a:solidFill>
              <a:latin typeface="Calibri"/>
              <a:cs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a:ln/>
        </p:spPr>
      </p:sp>
      <p:sp>
        <p:nvSpPr>
          <p:cNvPr id="1741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921B229-FBD4-4C72-B161-54F4BCF57B02}"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2</a:t>
            </a:fld>
            <a:endParaRPr lang="en-US" sz="1200" kern="0">
              <a:solidFill>
                <a:srgbClr val="000000"/>
              </a:solidFill>
              <a:latin typeface="Calibri"/>
              <a:cs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2B130052-0A1E-4C9F-B450-3A1C7949E474}"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3</a:t>
            </a:fld>
            <a:endParaRPr lang="en-US" sz="1200" kern="0">
              <a:solidFill>
                <a:srgbClr val="000000"/>
              </a:solidFill>
              <a:latin typeface="Calibri"/>
              <a:cs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4</a:t>
            </a:fld>
            <a:endParaRPr smtClean="0">
              <a:latin typeface="Calibri" pitchFamily="34"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1E454F70-36A9-4C83-B88A-D66D232AC71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5</a:t>
            </a:fld>
            <a:endParaRPr lang="en-US" sz="1200" kern="0">
              <a:solidFill>
                <a:srgbClr val="000000"/>
              </a:solidFill>
              <a:latin typeface="Calibri"/>
              <a:cs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5D5CDC4-F305-49E0-B266-3B4035589B4B}"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6</a:t>
            </a:fld>
            <a:endParaRPr lang="en-US" sz="1200" kern="0">
              <a:solidFill>
                <a:srgbClr val="000000"/>
              </a:solidFill>
              <a:latin typeface="Calibri"/>
              <a:cs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A8EBB7B0-ACCA-4410-9B41-0F0E42667866}"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7</a:t>
            </a:fld>
            <a:endParaRPr lang="en-US" sz="1200" kern="0">
              <a:solidFill>
                <a:srgbClr val="000000"/>
              </a:solidFill>
              <a:latin typeface="Calibri"/>
              <a:cs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txBox="1">
            <a:spLocks noGrp="1"/>
          </p:cNvSpPr>
          <p:nvPr>
            <p:ph type="body" sz="quarter"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CB65B5D-8F27-466E-B51C-B96564B81F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8</a:t>
            </a:fld>
            <a:endParaRPr lang="en-US" sz="1200" kern="0">
              <a:solidFill>
                <a:srgbClr val="000000"/>
              </a:solidFill>
              <a:latin typeface="Calibri"/>
              <a:cs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5D24D8BB-A875-4A28-9B84-250F66AAC775}"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9</a:t>
            </a:fld>
            <a:endParaRPr lang="en-US" sz="1200" kern="0">
              <a:solidFill>
                <a:srgbClr val="000000"/>
              </a:solidFill>
              <a:latin typeface="Calibri"/>
              <a:cs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D98637A0-2C75-4FE7-B464-5F1D4BC9A2CC}" type="datetime1">
              <a:rPr lang="en-US"/>
              <a:pPr>
                <a:defRPr/>
              </a:pPr>
              <a:t>7/7/2014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B662532F-F269-4FA5-BC8A-7D29BB6CA83E}" type="slidenum">
              <a:rPr/>
              <a:pPr>
                <a:defRPr/>
              </a:pPr>
              <a:t>‹#›</a:t>
            </a:fld>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549992E9-D245-4684-8242-C6E4103761D2}" type="datetime1">
              <a:rPr lang="en-US"/>
              <a:pPr>
                <a:defRPr/>
              </a:pPr>
              <a:t>7/7/2014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23044DA4-9469-4414-A31A-C72EF4C52606}" type="slidenum">
              <a:rPr/>
              <a:pPr>
                <a:defRPr/>
              </a:pPr>
              <a:t>‹#›</a:t>
            </a:fld>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DA9E5001-BBAB-479A-921E-ADA6106A3D12}" type="datetime1">
              <a:rPr lang="en-US"/>
              <a:pPr>
                <a:defRPr/>
              </a:pPr>
              <a:t>7/7/2014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70382778-880A-48E0-834E-CF1A4DF8D022}" type="slidenum">
              <a:rPr/>
              <a:pPr>
                <a:defRPr/>
              </a:pPr>
              <a:t>‹#›</a:t>
            </a:fld>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6F652A14-A92C-4B22-908E-5FBD2BE6681C}" type="datetime1">
              <a:rPr lang="en-US"/>
              <a:pPr>
                <a:defRPr/>
              </a:pPr>
              <a:t>7/7/2014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CD4D1A84-9A3D-494C-B583-C22793A032C6}" type="slidenum">
              <a:rPr/>
              <a:pPr>
                <a:defRPr/>
              </a:pPr>
              <a:t>‹#›</a:t>
            </a:fld>
            <a:endParaRPr/>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a:ln/>
        </p:spPr>
        <p:txBody>
          <a:bodyPr/>
          <a:lstStyle>
            <a:lvl1pPr>
              <a:defRPr/>
            </a:lvl1pPr>
          </a:lstStyle>
          <a:p>
            <a:pPr>
              <a:defRPr/>
            </a:pPr>
            <a:fld id="{7368E869-0916-410E-AEC5-4FE234E375FD}" type="datetime1">
              <a:rPr lang="en-US"/>
              <a:pPr>
                <a:defRPr/>
              </a:pPr>
              <a:t>7/7/2014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A703AC75-765E-42F2-AA5E-A9A343D7B9AB}" type="slidenum">
              <a:rPr/>
              <a:pPr>
                <a:defRPr/>
              </a:pPr>
              <a:t>‹#›</a:t>
            </a:fld>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10"/>
          </p:nvPr>
        </p:nvSpPr>
        <p:spPr>
          <a:ln/>
        </p:spPr>
        <p:txBody>
          <a:bodyPr/>
          <a:lstStyle>
            <a:lvl1pPr>
              <a:defRPr/>
            </a:lvl1pPr>
          </a:lstStyle>
          <a:p>
            <a:pPr>
              <a:defRPr/>
            </a:pPr>
            <a:fld id="{8CBAB456-C883-4DDF-A39B-86F0E825CD8C}" type="datetime1">
              <a:rPr lang="en-US"/>
              <a:pPr>
                <a:defRPr/>
              </a:pPr>
              <a:t>7/7/2014</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CDD0CE14-3EF0-437B-B976-7C32901AB7FC}" type="slidenum">
              <a:rPr/>
              <a:pPr>
                <a:defRPr/>
              </a:pPr>
              <a:t>‹#›</a:t>
            </a:fld>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10"/>
          </p:nvPr>
        </p:nvSpPr>
        <p:spPr>
          <a:ln/>
        </p:spPr>
        <p:txBody>
          <a:bodyPr/>
          <a:lstStyle>
            <a:lvl1pPr>
              <a:defRPr/>
            </a:lvl1pPr>
          </a:lstStyle>
          <a:p>
            <a:pPr>
              <a:defRPr/>
            </a:pPr>
            <a:fld id="{68F2968C-4971-400A-8EDA-E08588C3E487}" type="datetime1">
              <a:rPr lang="en-US"/>
              <a:pPr>
                <a:defRPr/>
              </a:pPr>
              <a:t>7/7/2014</a:t>
            </a:fld>
            <a:endParaRPr/>
          </a:p>
        </p:txBody>
      </p:sp>
      <p:sp>
        <p:nvSpPr>
          <p:cNvPr id="8"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9" name="Slide Number Placeholder 5"/>
          <p:cNvSpPr txBox="1">
            <a:spLocks noGrp="1"/>
          </p:cNvSpPr>
          <p:nvPr>
            <p:ph type="sldNum" sz="quarter" idx="12"/>
          </p:nvPr>
        </p:nvSpPr>
        <p:spPr>
          <a:ln/>
        </p:spPr>
        <p:txBody>
          <a:bodyPr/>
          <a:lstStyle>
            <a:lvl1pPr>
              <a:defRPr/>
            </a:lvl1pPr>
          </a:lstStyle>
          <a:p>
            <a:pPr>
              <a:defRPr/>
            </a:pPr>
            <a:fld id="{CE2EF63F-333D-4190-A262-2DA473DFF5EA}" type="slidenum">
              <a:rPr/>
              <a:pPr>
                <a:defRPr/>
              </a:pPr>
              <a:t>‹#›</a:t>
            </a:fld>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3"/>
          <p:cNvSpPr txBox="1">
            <a:spLocks noGrp="1"/>
          </p:cNvSpPr>
          <p:nvPr>
            <p:ph type="dt" sz="half" idx="10"/>
          </p:nvPr>
        </p:nvSpPr>
        <p:spPr>
          <a:ln/>
        </p:spPr>
        <p:txBody>
          <a:bodyPr/>
          <a:lstStyle>
            <a:lvl1pPr>
              <a:defRPr/>
            </a:lvl1pPr>
          </a:lstStyle>
          <a:p>
            <a:pPr>
              <a:defRPr/>
            </a:pPr>
            <a:fld id="{1175D916-AD7C-419B-81A7-1B774DD450E7}" type="datetime1">
              <a:rPr lang="en-US"/>
              <a:pPr>
                <a:defRPr/>
              </a:pPr>
              <a:t>7/7/2014</a:t>
            </a:fld>
            <a:endParaRPr/>
          </a:p>
        </p:txBody>
      </p:sp>
      <p:sp>
        <p:nvSpPr>
          <p:cNvPr id="4"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5" name="Slide Number Placeholder 5"/>
          <p:cNvSpPr txBox="1">
            <a:spLocks noGrp="1"/>
          </p:cNvSpPr>
          <p:nvPr>
            <p:ph type="sldNum" sz="quarter" idx="12"/>
          </p:nvPr>
        </p:nvSpPr>
        <p:spPr>
          <a:ln/>
        </p:spPr>
        <p:txBody>
          <a:bodyPr/>
          <a:lstStyle>
            <a:lvl1pPr>
              <a:defRPr/>
            </a:lvl1pPr>
          </a:lstStyle>
          <a:p>
            <a:pPr>
              <a:defRPr/>
            </a:pPr>
            <a:fld id="{82B5DD61-F49B-4CD3-82BF-9DF2A79C70CD}" type="slidenum">
              <a:rPr/>
              <a:pPr>
                <a:defRPr/>
              </a:pPr>
              <a:t>‹#›</a:t>
            </a:fld>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a:ln/>
        </p:spPr>
        <p:txBody>
          <a:bodyPr/>
          <a:lstStyle>
            <a:lvl1pPr>
              <a:defRPr/>
            </a:lvl1pPr>
          </a:lstStyle>
          <a:p>
            <a:pPr>
              <a:defRPr/>
            </a:pPr>
            <a:fld id="{939034BB-5332-42E6-BAEA-B943C6FEF489}" type="datetime1">
              <a:rPr lang="en-US"/>
              <a:pPr>
                <a:defRPr/>
              </a:pPr>
              <a:t>7/7/2014</a:t>
            </a:fld>
            <a:endParaRPr/>
          </a:p>
        </p:txBody>
      </p:sp>
      <p:sp>
        <p:nvSpPr>
          <p:cNvPr id="3"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4" name="Slide Number Placeholder 5"/>
          <p:cNvSpPr txBox="1">
            <a:spLocks noGrp="1"/>
          </p:cNvSpPr>
          <p:nvPr>
            <p:ph type="sldNum" sz="quarter" idx="12"/>
          </p:nvPr>
        </p:nvSpPr>
        <p:spPr>
          <a:ln/>
        </p:spPr>
        <p:txBody>
          <a:bodyPr/>
          <a:lstStyle>
            <a:lvl1pPr>
              <a:defRPr/>
            </a:lvl1pPr>
          </a:lstStyle>
          <a:p>
            <a:pPr>
              <a:defRPr/>
            </a:pPr>
            <a:fld id="{8ABD3E9C-B684-4522-9DFB-2E6F7C392A2A}" type="slidenum">
              <a:rPr/>
              <a:pPr>
                <a:defRPr/>
              </a:pPr>
              <a:t>‹#›</a:t>
            </a:fld>
            <a:endParaRPr/>
          </a:p>
        </p:txBody>
      </p:sp>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01696B53-ED77-4D02-A6E0-782C0C36E819}" type="datetime1">
              <a:rPr lang="en-US"/>
              <a:pPr>
                <a:defRPr/>
              </a:pPr>
              <a:t>7/7/2014</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C5C3F15-7379-4E67-B558-60474240C7D9}" type="slidenum">
              <a:rPr/>
              <a:pPr>
                <a:defRPr/>
              </a:pPr>
              <a:t>‹#›</a:t>
            </a:fld>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noProof="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76855BF7-FEC3-4FE6-9CBA-AA77ED6B76CE}" type="datetime1">
              <a:rPr lang="en-US"/>
              <a:pPr>
                <a:defRPr/>
              </a:pPr>
              <a:t>7/7/2014</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218EBD1-24D6-47CC-B895-6F465FC67042}" type="slidenum">
              <a:rPr/>
              <a:pPr>
                <a:defRPr/>
              </a:pPr>
              <a:t>‹#›</a:t>
            </a:fld>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Title Placeholder 1"/>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027" name="Text Placeholder 2"/>
          <p:cNvSpPr txBox="1">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txBox="1">
            <a:spLocks noGrp="1"/>
          </p:cNvSpPr>
          <p:nvPr>
            <p:ph type="dt" sz="half" idx="2"/>
          </p:nvPr>
        </p:nvSpPr>
        <p:spPr>
          <a:xfrm>
            <a:off x="457200" y="6356350"/>
            <a:ext cx="21336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F4FFA72C-B38A-44FF-A482-E436D0B3DC41}" type="datetime1">
              <a:rPr lang="en-US"/>
              <a:pPr>
                <a:defRPr/>
              </a:pPr>
              <a:t>7/7/2014</a:t>
            </a:fld>
            <a:endParaRPr/>
          </a:p>
        </p:txBody>
      </p:sp>
      <p:sp>
        <p:nvSpPr>
          <p:cNvPr id="5" name="Footer Placeholder 4"/>
          <p:cNvSpPr txBox="1">
            <a:spLocks noGrp="1"/>
          </p:cNvSpPr>
          <p:nvPr>
            <p:ph type="ftr" sz="quarter" idx="3"/>
          </p:nvPr>
        </p:nvSpPr>
        <p:spPr>
          <a:xfrm>
            <a:off x="3124200" y="6356350"/>
            <a:ext cx="28956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r>
              <a:t>Research Update November 2010</a:t>
            </a:r>
          </a:p>
        </p:txBody>
      </p:sp>
      <p:sp>
        <p:nvSpPr>
          <p:cNvPr id="6" name="Slide Number Placeholder 5"/>
          <p:cNvSpPr txBox="1">
            <a:spLocks noGrp="1"/>
          </p:cNvSpPr>
          <p:nvPr>
            <p:ph type="sldNum" sz="quarter" idx="4"/>
          </p:nvPr>
        </p:nvSpPr>
        <p:spPr>
          <a:xfrm>
            <a:off x="6553200" y="6356350"/>
            <a:ext cx="2133600" cy="365125"/>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E66D5814-B61C-4D68-91BC-ECEC27549DF0}"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lang="en-US" sz="4400" kern="1200">
          <a:solidFill>
            <a:srgbClr val="000000"/>
          </a:solidFill>
          <a:latin typeface="Calibri"/>
        </a:defRPr>
      </a:lvl1pPr>
      <a:lvl2pPr algn="ctr" rtl="0" eaLnBrk="0" fontAlgn="base" hangingPunct="0">
        <a:spcBef>
          <a:spcPct val="0"/>
        </a:spcBef>
        <a:spcAft>
          <a:spcPct val="0"/>
        </a:spcAft>
        <a:defRPr sz="4400">
          <a:solidFill>
            <a:srgbClr val="000000"/>
          </a:solidFill>
          <a:latin typeface="Calibri" pitchFamily="34" charset="0"/>
        </a:defRPr>
      </a:lvl2pPr>
      <a:lvl3pPr algn="ctr" rtl="0" eaLnBrk="0" fontAlgn="base" hangingPunct="0">
        <a:spcBef>
          <a:spcPct val="0"/>
        </a:spcBef>
        <a:spcAft>
          <a:spcPct val="0"/>
        </a:spcAft>
        <a:defRPr sz="4400">
          <a:solidFill>
            <a:srgbClr val="000000"/>
          </a:solidFill>
          <a:latin typeface="Calibri" pitchFamily="34" charset="0"/>
        </a:defRPr>
      </a:lvl3pPr>
      <a:lvl4pPr algn="ctr" rtl="0" eaLnBrk="0" fontAlgn="base" hangingPunct="0">
        <a:spcBef>
          <a:spcPct val="0"/>
        </a:spcBef>
        <a:spcAft>
          <a:spcPct val="0"/>
        </a:spcAft>
        <a:defRPr sz="4400">
          <a:solidFill>
            <a:srgbClr val="000000"/>
          </a:solidFill>
          <a:latin typeface="Calibri" pitchFamily="34" charset="0"/>
        </a:defRPr>
      </a:lvl4pPr>
      <a:lvl5pPr algn="ctr" rtl="0" eaLnBrk="0" fontAlgn="base" hangingPunct="0">
        <a:spcBef>
          <a:spcPct val="0"/>
        </a:spcBef>
        <a:spcAft>
          <a:spcPct val="0"/>
        </a:spcAft>
        <a:defRPr sz="4400">
          <a:solidFill>
            <a:srgbClr val="000000"/>
          </a:solidFill>
          <a:latin typeface="Calibri" pitchFamily="34" charset="0"/>
        </a:defRPr>
      </a:lvl5pPr>
      <a:lvl6pPr marL="457200" algn="ctr" rtl="0" eaLnBrk="0" fontAlgn="base">
        <a:spcBef>
          <a:spcPct val="0"/>
        </a:spcBef>
        <a:spcAft>
          <a:spcPct val="0"/>
        </a:spcAft>
        <a:defRPr sz="4400">
          <a:solidFill>
            <a:srgbClr val="000000"/>
          </a:solidFill>
          <a:latin typeface="Calibri" pitchFamily="34" charset="0"/>
        </a:defRPr>
      </a:lvl6pPr>
      <a:lvl7pPr marL="914400" algn="ctr" rtl="0" eaLnBrk="0" fontAlgn="base">
        <a:spcBef>
          <a:spcPct val="0"/>
        </a:spcBef>
        <a:spcAft>
          <a:spcPct val="0"/>
        </a:spcAft>
        <a:defRPr sz="4400">
          <a:solidFill>
            <a:srgbClr val="000000"/>
          </a:solidFill>
          <a:latin typeface="Calibri" pitchFamily="34" charset="0"/>
        </a:defRPr>
      </a:lvl7pPr>
      <a:lvl8pPr marL="1371600" algn="ctr" rtl="0" eaLnBrk="0" fontAlgn="base">
        <a:spcBef>
          <a:spcPct val="0"/>
        </a:spcBef>
        <a:spcAft>
          <a:spcPct val="0"/>
        </a:spcAft>
        <a:defRPr sz="4400">
          <a:solidFill>
            <a:srgbClr val="000000"/>
          </a:solidFill>
          <a:latin typeface="Calibri" pitchFamily="34" charset="0"/>
        </a:defRPr>
      </a:lvl8pPr>
      <a:lvl9pPr marL="1828800" algn="ctr" rtl="0" eaLnBrk="0" fontAlgn="base">
        <a:spcBef>
          <a:spcPct val="0"/>
        </a:spcBef>
        <a:spcAft>
          <a:spcPct val="0"/>
        </a:spcAft>
        <a:defRPr sz="4400">
          <a:solidFill>
            <a:srgbClr val="000000"/>
          </a:solidFill>
          <a:latin typeface="Calibri" pitchFamily="34" charset="0"/>
        </a:defRPr>
      </a:lvl9pPr>
    </p:titleStyle>
    <p:bodyStyle>
      <a:lvl1pPr marL="342900" indent="-342900" algn="l" rtl="0" eaLnBrk="0" fontAlgn="base" hangingPunct="0">
        <a:spcBef>
          <a:spcPts val="800"/>
        </a:spcBef>
        <a:spcAft>
          <a:spcPct val="0"/>
        </a:spcAft>
        <a:buSzPct val="100000"/>
        <a:buFont typeface="Arial" charset="0"/>
        <a:buChar char="•"/>
        <a:defRPr lang="en-US" sz="3200" kern="1200">
          <a:solidFill>
            <a:srgbClr val="000000"/>
          </a:solidFill>
          <a:latin typeface="Calibri"/>
        </a:defRPr>
      </a:lvl1pPr>
      <a:lvl2pPr marL="742950" lvl="1" indent="-285750" algn="l" rtl="0" eaLnBrk="0" fontAlgn="base" hangingPunct="0">
        <a:spcBef>
          <a:spcPts val="700"/>
        </a:spcBef>
        <a:spcAft>
          <a:spcPct val="0"/>
        </a:spcAft>
        <a:buSzPct val="100000"/>
        <a:buFont typeface="Arial" charset="0"/>
        <a:buChar char="–"/>
        <a:defRPr lang="en-US" sz="2800" kern="1200">
          <a:solidFill>
            <a:srgbClr val="000000"/>
          </a:solidFill>
          <a:latin typeface="Calibri"/>
        </a:defRPr>
      </a:lvl2pPr>
      <a:lvl3pPr marL="1143000" lvl="2" indent="-228600" algn="l" rtl="0" eaLnBrk="0" fontAlgn="base" hangingPunct="0">
        <a:spcBef>
          <a:spcPts val="600"/>
        </a:spcBef>
        <a:spcAft>
          <a:spcPct val="0"/>
        </a:spcAft>
        <a:buSzPct val="100000"/>
        <a:buFont typeface="Arial" charset="0"/>
        <a:buChar char="•"/>
        <a:defRPr lang="en-US" sz="2400" kern="1200">
          <a:solidFill>
            <a:srgbClr val="000000"/>
          </a:solidFill>
          <a:latin typeface="Calibri"/>
        </a:defRPr>
      </a:lvl3pPr>
      <a:lvl4pPr marL="1600200" lvl="3"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4pPr>
      <a:lvl5pPr marL="2057400" lvl="4"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5pPr>
      <a:lvl6pPr marL="25146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6pPr>
      <a:lvl7pPr marL="29718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7pPr>
      <a:lvl8pPr marL="34290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8pPr>
      <a:lvl9pPr marL="38862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tacy.heilman@emory.edu" TargetMode="External"/><Relationship Id="rId3" Type="http://schemas.openxmlformats.org/officeDocument/2006/relationships/hyperlink" Target="mailto:Kristine.rogers@choa.org" TargetMode="External"/><Relationship Id="rId7" Type="http://schemas.openxmlformats.org/officeDocument/2006/relationships/hyperlink" Target="mailto:Stephanie.Meisner@choa.org" TargetMode="External"/><Relationship Id="rId12" Type="http://schemas.openxmlformats.org/officeDocument/2006/relationships/hyperlink" Target="mailto:diana.worthington-white@choa.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beena.desai@choa.org" TargetMode="External"/><Relationship Id="rId11" Type="http://schemas.openxmlformats.org/officeDocument/2006/relationships/hyperlink" Target="mailto:paul.spearman@emory.edu" TargetMode="External"/><Relationship Id="rId5" Type="http://schemas.openxmlformats.org/officeDocument/2006/relationships/hyperlink" Target="mailto:ybesnov@emory.edu" TargetMode="External"/><Relationship Id="rId10" Type="http://schemas.openxmlformats.org/officeDocument/2006/relationships/hyperlink" Target="http://www.pedsresearch.org/" TargetMode="External"/><Relationship Id="rId4" Type="http://schemas.openxmlformats.org/officeDocument/2006/relationships/hyperlink" Target="mailto:Allison.wellons@choa.org" TargetMode="External"/><Relationship Id="rId9" Type="http://schemas.openxmlformats.org/officeDocument/2006/relationships/hyperlink" Target="http://www.pedsresearch.org/cores/detail/biostats"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pediatriconnect.gtri.gatech.edu/grants"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mailto:barbara.kilbourne@choa.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pedsresearch.org/about-us" TargetMode="External"/><Relationship Id="rId5" Type="http://schemas.openxmlformats.org/officeDocument/2006/relationships/hyperlink" Target="http://pedsresearch.org/_files/HSRB_FloorPlans.pdf" TargetMode="External"/><Relationship Id="rId4" Type="http://schemas.openxmlformats.org/officeDocument/2006/relationships/hyperlink" Target="http://www.pedsresearch.org/"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mailto:paul.spearman@emory.edu" TargetMode="External"/><Relationship Id="rId13" Type="http://schemas.openxmlformats.org/officeDocument/2006/relationships/hyperlink" Target="mailto:hazel.stevens@me.gatech.edu" TargetMode="External"/><Relationship Id="rId18" Type="http://schemas.openxmlformats.org/officeDocument/2006/relationships/hyperlink" Target="mailto:smynatt@gatech.edu" TargetMode="External"/><Relationship Id="rId26" Type="http://schemas.openxmlformats.org/officeDocument/2006/relationships/hyperlink" Target="mailto:sfulgha@emory.edu" TargetMode="External"/><Relationship Id="rId3" Type="http://schemas.openxmlformats.org/officeDocument/2006/relationships/hyperlink" Target="mailto:william.woods@choa.org" TargetMode="External"/><Relationship Id="rId21" Type="http://schemas.openxmlformats.org/officeDocument/2006/relationships/hyperlink" Target="mailto:warren.r.jones@choa.org" TargetMode="External"/><Relationship Id="rId7" Type="http://schemas.openxmlformats.org/officeDocument/2006/relationships/hyperlink" Target="mailto:Baek.kim@emory.edu" TargetMode="External"/><Relationship Id="rId12" Type="http://schemas.openxmlformats.org/officeDocument/2006/relationships/hyperlink" Target="mailto:maherk@kidsheart.com" TargetMode="External"/><Relationship Id="rId17" Type="http://schemas.openxmlformats.org/officeDocument/2006/relationships/hyperlink" Target="mailto:skugath@emory.edu" TargetMode="External"/><Relationship Id="rId25" Type="http://schemas.openxmlformats.org/officeDocument/2006/relationships/hyperlink" Target="mailto:mmccar2@emory.edu" TargetMode="External"/><Relationship Id="rId2" Type="http://schemas.openxmlformats.org/officeDocument/2006/relationships/notesSlide" Target="../notesSlides/notesSlide4.xml"/><Relationship Id="rId16" Type="http://schemas.openxmlformats.org/officeDocument/2006/relationships/hyperlink" Target="mailto:Erin.kirshtein@bme.gatech.edu" TargetMode="External"/><Relationship Id="rId20" Type="http://schemas.openxmlformats.org/officeDocument/2006/relationships/hyperlink" Target="mailto:ami.klin@choa.org" TargetMode="External"/><Relationship Id="rId29" Type="http://schemas.openxmlformats.org/officeDocument/2006/relationships/hyperlink" Target="mailto:barbara.kilbourne@choa.org" TargetMode="External"/><Relationship Id="rId1" Type="http://schemas.openxmlformats.org/officeDocument/2006/relationships/slideLayout" Target="../slideLayouts/slideLayout7.xml"/><Relationship Id="rId6" Type="http://schemas.openxmlformats.org/officeDocument/2006/relationships/hyperlink" Target="mailto:namccar@emory.edu" TargetMode="External"/><Relationship Id="rId11" Type="http://schemas.openxmlformats.org/officeDocument/2006/relationships/hyperlink" Target="mailto:robert.guldberg@me.gatech.edu" TargetMode="External"/><Relationship Id="rId24" Type="http://schemas.openxmlformats.org/officeDocument/2006/relationships/hyperlink" Target="mailto:kristine.rogers@choa.org" TargetMode="External"/><Relationship Id="rId5" Type="http://schemas.openxmlformats.org/officeDocument/2006/relationships/hyperlink" Target="mailto:kcoshau@emory.edu" TargetMode="External"/><Relationship Id="rId15" Type="http://schemas.openxmlformats.org/officeDocument/2006/relationships/hyperlink" Target="mailto:amy.tang@bme.gatech.edu" TargetMode="External"/><Relationship Id="rId23" Type="http://schemas.openxmlformats.org/officeDocument/2006/relationships/hyperlink" Target="mailto:Farah.chapes@choa.org" TargetMode="External"/><Relationship Id="rId28" Type="http://schemas.openxmlformats.org/officeDocument/2006/relationships/hyperlink" Target="mailto:stacy.heilman@emory.edu" TargetMode="External"/><Relationship Id="rId10" Type="http://schemas.openxmlformats.org/officeDocument/2006/relationships/hyperlink" Target="mailto:jkenny@emory.edu" TargetMode="External"/><Relationship Id="rId19" Type="http://schemas.openxmlformats.org/officeDocument/2006/relationships/hyperlink" Target="mailto:ami.klin@emory.edu" TargetMode="External"/><Relationship Id="rId4" Type="http://schemas.openxmlformats.org/officeDocument/2006/relationships/hyperlink" Target="mailto:michael.davis@bme.gatech.edu" TargetMode="External"/><Relationship Id="rId9" Type="http://schemas.openxmlformats.org/officeDocument/2006/relationships/hyperlink" Target="mailto:ton.degrauw@choa.org" TargetMode="External"/><Relationship Id="rId14" Type="http://schemas.openxmlformats.org/officeDocument/2006/relationships/hyperlink" Target="mailto:gang.bao@bme.gatech.edu" TargetMode="External"/><Relationship Id="rId22" Type="http://schemas.openxmlformats.org/officeDocument/2006/relationships/hyperlink" Target="mailto:barbara_stoll@oz.ped.emory.edu" TargetMode="External"/><Relationship Id="rId27" Type="http://schemas.openxmlformats.org/officeDocument/2006/relationships/hyperlink" Target="mailto:kimberly.laboone@choa.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pedsresearch.org/calenda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mailto:barbara.kilbourne@choa.org" TargetMode="External"/><Relationship Id="rId5" Type="http://schemas.openxmlformats.org/officeDocument/2006/relationships/hyperlink" Target="mailto:paul.spearman@emory.edu" TargetMode="External"/><Relationship Id="rId4" Type="http://schemas.openxmlformats.org/officeDocument/2006/relationships/hyperlink" Target="mailto:Stacy.heilman@emory.edu"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janine.ward@emory.edu" TargetMode="External"/><Relationship Id="rId3" Type="http://schemas.openxmlformats.org/officeDocument/2006/relationships/hyperlink" Target="http://www.pedsresearch.org/cores/detail/animal-physiology" TargetMode="External"/><Relationship Id="rId7" Type="http://schemas.openxmlformats.org/officeDocument/2006/relationships/hyperlink" Target="mailto:lou.ann.brown@emory.edu"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www.pedsresearch.org/cores/detail/biomarker" TargetMode="External"/><Relationship Id="rId11" Type="http://schemas.openxmlformats.org/officeDocument/2006/relationships/hyperlink" Target="mailto:Cynthia.mott@choa.org" TargetMode="External"/><Relationship Id="rId5" Type="http://schemas.openxmlformats.org/officeDocument/2006/relationships/hyperlink" Target="mailto:rjiang2@emory.edu" TargetMode="External"/><Relationship Id="rId10" Type="http://schemas.openxmlformats.org/officeDocument/2006/relationships/hyperlink" Target="mailto:sachdevar@kidsheart.com" TargetMode="External"/><Relationship Id="rId4" Type="http://schemas.openxmlformats.org/officeDocument/2006/relationships/hyperlink" Target="mailto:mary.wagner@emory.edu" TargetMode="External"/><Relationship Id="rId9" Type="http://schemas.openxmlformats.org/officeDocument/2006/relationships/hyperlink" Target="http://www.pedsresearch.org/cores/detail/cardiovascular-imaging-research-core-circ"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arry.anderson@emory.edu" TargetMode="External"/><Relationship Id="rId13" Type="http://schemas.openxmlformats.org/officeDocument/2006/relationships/hyperlink" Target="mailto:melinda.dobbs@choa.org" TargetMode="External"/><Relationship Id="rId3" Type="http://schemas.openxmlformats.org/officeDocument/2006/relationships/hyperlink" Target="http://www.pedsresearch.org/cores/detail/specimen-repository" TargetMode="External"/><Relationship Id="rId7" Type="http://schemas.openxmlformats.org/officeDocument/2006/relationships/hyperlink" Target="http://www.pedsresearch.org/cores/detail/immunology" TargetMode="External"/><Relationship Id="rId12" Type="http://schemas.openxmlformats.org/officeDocument/2006/relationships/hyperlink" Target="http://www.pedsresearch.org/cores/detail/radiology-core-other-staff"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mailto:aaron.j.rae@emory.edu" TargetMode="External"/><Relationship Id="rId11" Type="http://schemas.openxmlformats.org/officeDocument/2006/relationships/hyperlink" Target="http://www.choa.org/Childrens-Hospital-Services/Radiology/Meet-the-Team" TargetMode="External"/><Relationship Id="rId5" Type="http://schemas.openxmlformats.org/officeDocument/2006/relationships/hyperlink" Target="mailto:darcher@emory.edu" TargetMode="External"/><Relationship Id="rId10" Type="http://schemas.openxmlformats.org/officeDocument/2006/relationships/hyperlink" Target="http://www.pedsresearch.org/cores/detail/radiology-core" TargetMode="External"/><Relationship Id="rId4" Type="http://schemas.openxmlformats.org/officeDocument/2006/relationships/hyperlink" Target="http://www.pedsresearch.org/cores/detail/flow-cytometry" TargetMode="External"/><Relationship Id="rId9" Type="http://schemas.openxmlformats.org/officeDocument/2006/relationships/hyperlink" Target="mailto:sujin.lee@emory.edu"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ici.emory.edu/" TargetMode="External"/><Relationship Id="rId3" Type="http://schemas.openxmlformats.org/officeDocument/2006/relationships/hyperlink" Target="http://www.pedsresearch.org/cores/detail/cell-imaging" TargetMode="External"/><Relationship Id="rId7" Type="http://schemas.openxmlformats.org/officeDocument/2006/relationships/hyperlink" Target="http://ici.emory.edu/document/ICI%20Pediatrics%20Rates.pdf"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mailto:neil.anthony@emory.edu" TargetMode="External"/><Relationship Id="rId5" Type="http://schemas.openxmlformats.org/officeDocument/2006/relationships/hyperlink" Target="mailto:mattheyses@emory.edu" TargetMode="External"/><Relationship Id="rId4" Type="http://schemas.openxmlformats.org/officeDocument/2006/relationships/hyperlink" Target="mailto:aimarcu@emory.edu"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14337" name="TextBox 71"/>
          <p:cNvSpPr txBox="1">
            <a:spLocks noChangeArrowheads="1"/>
          </p:cNvSpPr>
          <p:nvPr/>
        </p:nvSpPr>
        <p:spPr bwMode="auto">
          <a:xfrm>
            <a:off x="190500" y="139700"/>
            <a:ext cx="5067300" cy="701675"/>
          </a:xfrm>
          <a:prstGeom prst="rect">
            <a:avLst/>
          </a:prstGeom>
          <a:noFill/>
          <a:ln w="9525">
            <a:noFill/>
            <a:miter lim="800000"/>
            <a:headEnd/>
            <a:tailEnd/>
          </a:ln>
        </p:spPr>
        <p:txBody>
          <a:bodyPr>
            <a:spAutoFit/>
          </a:bodyPr>
          <a:lstStyle/>
          <a:p>
            <a:r>
              <a:rPr lang="en-US" sz="2000" b="1" dirty="0" err="1">
                <a:solidFill>
                  <a:srgbClr val="000000"/>
                </a:solidFill>
                <a:latin typeface="Calibri" pitchFamily="34" charset="0"/>
              </a:rPr>
              <a:t>Emory+Children’s</a:t>
            </a:r>
            <a:r>
              <a:rPr lang="en-US" sz="2000" b="1" dirty="0">
                <a:solidFill>
                  <a:srgbClr val="000000"/>
                </a:solidFill>
                <a:latin typeface="Calibri" pitchFamily="34" charset="0"/>
              </a:rPr>
              <a:t> Pediatric Research Center Update </a:t>
            </a:r>
            <a:r>
              <a:rPr lang="en-US" sz="2000" b="1" dirty="0" smtClean="0">
                <a:solidFill>
                  <a:srgbClr val="000000"/>
                </a:solidFill>
                <a:latin typeface="Calibri" pitchFamily="34" charset="0"/>
              </a:rPr>
              <a:t>July </a:t>
            </a:r>
            <a:r>
              <a:rPr lang="en-US" sz="2000" b="1" dirty="0">
                <a:solidFill>
                  <a:srgbClr val="000000"/>
                </a:solidFill>
                <a:latin typeface="Calibri" pitchFamily="34" charset="0"/>
              </a:rPr>
              <a:t>2014</a:t>
            </a:r>
            <a:endParaRPr lang="en-US" sz="2000" dirty="0">
              <a:solidFill>
                <a:srgbClr val="000000"/>
              </a:solidFill>
              <a:latin typeface="Calibri" pitchFamily="34" charset="0"/>
            </a:endParaRPr>
          </a:p>
        </p:txBody>
      </p:sp>
      <p:sp>
        <p:nvSpPr>
          <p:cNvPr id="14338" name="Rectangle 31"/>
          <p:cNvSpPr>
            <a:spLocks noChangeArrowheads="1"/>
          </p:cNvSpPr>
          <p:nvPr/>
        </p:nvSpPr>
        <p:spPr bwMode="auto">
          <a:xfrm>
            <a:off x="5029200" y="523875"/>
            <a:ext cx="1905000" cy="2066925"/>
          </a:xfrm>
          <a:prstGeom prst="rect">
            <a:avLst/>
          </a:prstGeom>
          <a:solidFill>
            <a:srgbClr val="EFE0BE">
              <a:alpha val="72156"/>
            </a:srgbClr>
          </a:solidFill>
          <a:ln w="9528">
            <a:solidFill>
              <a:srgbClr val="000000"/>
            </a:solidFill>
            <a:miter lim="800000"/>
            <a:headEnd/>
            <a:tailEnd/>
          </a:ln>
        </p:spPr>
        <p:txBody>
          <a:bodyPr anchor="ctr"/>
          <a:lstStyle/>
          <a:p>
            <a:r>
              <a:rPr lang="en-US" sz="1400" b="1">
                <a:solidFill>
                  <a:srgbClr val="000000"/>
                </a:solidFill>
                <a:latin typeface="Calibri" pitchFamily="34" charset="0"/>
              </a:rPr>
              <a:t>Clinical studies/</a:t>
            </a:r>
          </a:p>
          <a:p>
            <a:r>
              <a:rPr lang="en-US" sz="1400" b="1">
                <a:solidFill>
                  <a:srgbClr val="000000"/>
                </a:solidFill>
                <a:latin typeface="Calibri" pitchFamily="34" charset="0"/>
              </a:rPr>
              <a:t>coordinators</a:t>
            </a:r>
          </a:p>
          <a:p>
            <a:pPr>
              <a:buSzPct val="100000"/>
              <a:buFont typeface="Wingdings" pitchFamily="2" charset="2"/>
              <a:buChar char="Ø"/>
            </a:pPr>
            <a:r>
              <a:rPr lang="en-US" sz="1100" b="1" i="1">
                <a:solidFill>
                  <a:srgbClr val="000000"/>
                </a:solidFill>
                <a:latin typeface="Calibri" pitchFamily="34" charset="0"/>
              </a:rPr>
              <a:t>Kris Rogers, RN, CRA Director, </a:t>
            </a:r>
            <a:r>
              <a:rPr lang="en-US" sz="1100">
                <a:solidFill>
                  <a:srgbClr val="000000"/>
                </a:solidFill>
                <a:latin typeface="Calibri" pitchFamily="34" charset="0"/>
              </a:rPr>
              <a:t>Clinical Research: (404-785-1215, </a:t>
            </a:r>
            <a:r>
              <a:rPr lang="en-US" sz="1100">
                <a:solidFill>
                  <a:srgbClr val="000000"/>
                </a:solidFill>
                <a:latin typeface="Calibri" pitchFamily="34" charset="0"/>
                <a:hlinkClick r:id="rId3"/>
              </a:rPr>
              <a:t>Kristine.rogers@choa.org</a:t>
            </a:r>
            <a:endParaRPr lang="en-US" sz="1100">
              <a:solidFill>
                <a:srgbClr val="000000"/>
              </a:solidFill>
              <a:latin typeface="Calibri" pitchFamily="34" charset="0"/>
            </a:endParaRPr>
          </a:p>
          <a:p>
            <a:endParaRPr lang="en-US" sz="1100">
              <a:solidFill>
                <a:srgbClr val="000000"/>
              </a:solidFill>
              <a:latin typeface="Calibri" pitchFamily="34" charset="0"/>
            </a:endParaRPr>
          </a:p>
          <a:p>
            <a:pPr marL="0" lvl="1">
              <a:buSzPct val="100000"/>
              <a:buFont typeface="Wingdings" pitchFamily="2" charset="2"/>
              <a:buChar char="Ø"/>
            </a:pPr>
            <a:r>
              <a:rPr lang="en-US" sz="1000" b="1">
                <a:solidFill>
                  <a:srgbClr val="000000"/>
                </a:solidFill>
                <a:latin typeface="Calibri" pitchFamily="34" charset="0"/>
              </a:rPr>
              <a:t>Manager, Egleston campus: </a:t>
            </a:r>
            <a:r>
              <a:rPr lang="en-US" sz="1000" b="1" i="1">
                <a:solidFill>
                  <a:srgbClr val="000000"/>
                </a:solidFill>
                <a:latin typeface="Calibri" pitchFamily="34" charset="0"/>
              </a:rPr>
              <a:t>Allison Wellons </a:t>
            </a:r>
            <a:r>
              <a:rPr lang="en-US" sz="1000">
                <a:solidFill>
                  <a:srgbClr val="000000"/>
                </a:solidFill>
                <a:latin typeface="Calibri" pitchFamily="34" charset="0"/>
              </a:rPr>
              <a:t>(404-785-6459, </a:t>
            </a:r>
            <a:r>
              <a:rPr lang="en-US" sz="1000" u="sng">
                <a:solidFill>
                  <a:srgbClr val="000000"/>
                </a:solidFill>
                <a:latin typeface="Calibri" pitchFamily="34" charset="0"/>
                <a:hlinkClick r:id="rId4"/>
              </a:rPr>
              <a:t>Allison.wellons@choa.org</a:t>
            </a:r>
            <a:r>
              <a:rPr lang="en-US" sz="1100">
                <a:solidFill>
                  <a:srgbClr val="000000"/>
                </a:solidFill>
                <a:latin typeface="Calibri" pitchFamily="34" charset="0"/>
              </a:rPr>
              <a:t>)</a:t>
            </a:r>
          </a:p>
        </p:txBody>
      </p:sp>
      <p:sp>
        <p:nvSpPr>
          <p:cNvPr id="4" name="Rectangle 8"/>
          <p:cNvSpPr/>
          <p:nvPr/>
        </p:nvSpPr>
        <p:spPr>
          <a:xfrm>
            <a:off x="6934200" y="533400"/>
            <a:ext cx="1981200" cy="2057400"/>
          </a:xfrm>
          <a:prstGeom prst="rect">
            <a:avLst/>
          </a:prstGeom>
          <a:solidFill>
            <a:srgbClr val="EFE0BE">
              <a:alpha val="72000"/>
            </a:srgbClr>
          </a:solidFill>
          <a:ln w="9528">
            <a:solidFill>
              <a:srgbClr val="000000"/>
            </a:solidFill>
            <a:prstDash val="solid"/>
          </a:ln>
        </p:spPr>
        <p:txBody>
          <a:bodyPr anchor="ctr"/>
          <a:lstStyle/>
          <a:p>
            <a:pPr fontAlgn="auto">
              <a:spcBef>
                <a:spcPts val="0"/>
              </a:spcBef>
              <a:spcAft>
                <a:spcPts val="0"/>
              </a:spcAft>
              <a:defRPr sz="1800" b="0" i="0" u="none" strike="noStrike" kern="0" cap="none" spc="0" baseline="0">
                <a:solidFill>
                  <a:srgbClr val="000000"/>
                </a:solidFill>
                <a:uFillTx/>
              </a:defRPr>
            </a:pPr>
            <a:endParaRPr lang="en-US" sz="1400" b="1" kern="0" dirty="0">
              <a:solidFill>
                <a:srgbClr val="FFFFFF"/>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r>
              <a:rPr lang="en-US" sz="1400" b="1" kern="0" dirty="0">
                <a:solidFill>
                  <a:srgbClr val="000000"/>
                </a:solidFill>
                <a:latin typeface="Calibri"/>
                <a:cs typeface="+mn-cs"/>
              </a:rPr>
              <a:t>Common Equipment/</a:t>
            </a:r>
          </a:p>
          <a:p>
            <a:pPr fontAlgn="auto">
              <a:spcBef>
                <a:spcPts val="0"/>
              </a:spcBef>
              <a:spcAft>
                <a:spcPts val="0"/>
              </a:spcAft>
              <a:defRPr sz="1800" b="0" i="0" u="none" strike="noStrike" kern="0" cap="none" spc="0" baseline="0">
                <a:solidFill>
                  <a:srgbClr val="000000"/>
                </a:solidFill>
                <a:uFillTx/>
              </a:defRPr>
            </a:pPr>
            <a:r>
              <a:rPr lang="en-US" sz="1400" b="1" kern="0" dirty="0">
                <a:solidFill>
                  <a:srgbClr val="000000"/>
                </a:solidFill>
                <a:latin typeface="Calibri"/>
                <a:cs typeface="+mn-cs"/>
              </a:rPr>
              <a:t>Specimen Processing Core</a:t>
            </a:r>
          </a:p>
          <a:p>
            <a:pPr fontAlgn="auto">
              <a:spcBef>
                <a:spcPts val="0"/>
              </a:spcBef>
              <a:spcAft>
                <a:spcPts val="0"/>
              </a:spcAft>
              <a:defRPr sz="1800" b="0" i="0" u="none" strike="noStrike" kern="0" cap="none" spc="0" baseline="0">
                <a:solidFill>
                  <a:srgbClr val="000000"/>
                </a:solidFill>
                <a:uFillTx/>
              </a:defRPr>
            </a:pPr>
            <a:endParaRPr lang="en-US" sz="1100" b="1"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r>
              <a:rPr lang="en-US" sz="1100" b="1" kern="0" dirty="0">
                <a:solidFill>
                  <a:srgbClr val="000000"/>
                </a:solidFill>
                <a:latin typeface="Calibri"/>
                <a:cs typeface="+mn-cs"/>
              </a:rPr>
              <a:t>2</a:t>
            </a:r>
            <a:r>
              <a:rPr lang="en-US" sz="1100" b="1" kern="0" baseline="30000" dirty="0">
                <a:solidFill>
                  <a:srgbClr val="000000"/>
                </a:solidFill>
                <a:latin typeface="Calibri"/>
                <a:cs typeface="+mn-cs"/>
              </a:rPr>
              <a:t>nd</a:t>
            </a:r>
            <a:r>
              <a:rPr lang="en-US" sz="1100" b="1" kern="0" dirty="0">
                <a:solidFill>
                  <a:srgbClr val="000000"/>
                </a:solidFill>
                <a:latin typeface="Calibri"/>
                <a:cs typeface="+mn-cs"/>
              </a:rPr>
              <a:t> floor ECC 260 lab: </a:t>
            </a:r>
            <a:endParaRPr lang="en-US" sz="11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r>
              <a:rPr lang="en-US" sz="1100" b="1" kern="0" dirty="0">
                <a:solidFill>
                  <a:srgbClr val="000000"/>
                </a:solidFill>
                <a:latin typeface="Calibri"/>
                <a:cs typeface="+mn-cs"/>
              </a:rPr>
              <a:t>Technical Director:</a:t>
            </a:r>
          </a:p>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100" b="1" i="1" kern="0">
                <a:solidFill>
                  <a:srgbClr val="000000"/>
                </a:solidFill>
                <a:latin typeface="Calibri"/>
                <a:cs typeface="+mn-cs"/>
              </a:rPr>
              <a:t>Yelena Blinder </a:t>
            </a:r>
            <a:r>
              <a:rPr lang="en-US" sz="1100" kern="0" dirty="0">
                <a:solidFill>
                  <a:srgbClr val="000000"/>
                </a:solidFill>
                <a:latin typeface="+mn-lt"/>
                <a:cs typeface="+mn-cs"/>
                <a:hlinkClick r:id="rId5"/>
              </a:rPr>
              <a:t>ybesnov@emory.edu</a:t>
            </a:r>
            <a:endParaRPr lang="en-US" sz="11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1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p:txBody>
      </p:sp>
      <p:sp>
        <p:nvSpPr>
          <p:cNvPr id="14340" name="Rectangle 10"/>
          <p:cNvSpPr>
            <a:spLocks noChangeArrowheads="1"/>
          </p:cNvSpPr>
          <p:nvPr/>
        </p:nvSpPr>
        <p:spPr bwMode="auto">
          <a:xfrm>
            <a:off x="3436938" y="2576513"/>
            <a:ext cx="1636712" cy="1866900"/>
          </a:xfrm>
          <a:prstGeom prst="rect">
            <a:avLst/>
          </a:prstGeom>
          <a:gradFill rotWithShape="0">
            <a:gsLst>
              <a:gs pos="0">
                <a:srgbClr val="595959"/>
              </a:gs>
              <a:gs pos="50000">
                <a:srgbClr val="D9D9D9"/>
              </a:gs>
              <a:gs pos="100000">
                <a:srgbClr val="595959"/>
              </a:gs>
            </a:gsLst>
            <a:lin ang="12900000"/>
          </a:gradFill>
          <a:ln w="9528">
            <a:solidFill>
              <a:srgbClr val="595959"/>
            </a:solidFill>
            <a:miter lim="800000"/>
            <a:headEnd/>
            <a:tailEnd/>
          </a:ln>
        </p:spPr>
        <p:txBody>
          <a:bodyPr anchor="ctr" anchorCtr="1"/>
          <a:lstStyle/>
          <a:p>
            <a:pPr algn="ctr"/>
            <a:endParaRPr lang="en-US">
              <a:solidFill>
                <a:srgbClr val="FFFFFF"/>
              </a:solidFill>
              <a:latin typeface="Calibri" pitchFamily="34" charset="0"/>
            </a:endParaRPr>
          </a:p>
        </p:txBody>
      </p:sp>
      <p:sp>
        <p:nvSpPr>
          <p:cNvPr id="6" name="Rektangel 13"/>
          <p:cNvSpPr/>
          <p:nvPr/>
        </p:nvSpPr>
        <p:spPr>
          <a:xfrm>
            <a:off x="3200400" y="2576513"/>
            <a:ext cx="187325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a:solidFill>
                  <a:srgbClr val="000000"/>
                </a:solidFill>
                <a:latin typeface="Calibri"/>
                <a:cs typeface="+mn-cs"/>
              </a:rPr>
              <a:t>Grants &amp; Manuscript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kern="0">
                <a:solidFill>
                  <a:srgbClr val="000000"/>
                </a:solidFill>
                <a:latin typeface="Calibri"/>
                <a:cs typeface="+mn-cs"/>
              </a:rPr>
              <a:t>Prioritized for extramural funding opportunities, program projects</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kern="0">
                <a:solidFill>
                  <a:srgbClr val="000000"/>
                </a:solidFill>
                <a:latin typeface="Calibri"/>
                <a:cs typeface="+mn-cs"/>
              </a:rPr>
              <a:t>Experienced at program project management, grant and scientific paper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kern="0">
                <a:solidFill>
                  <a:srgbClr val="000000"/>
                </a:solidFill>
                <a:latin typeface="Calibri"/>
                <a:cs typeface="+mn-cs"/>
              </a:rPr>
              <a:t>Request form on pedsresearch.org; send to Stacy Heilman.</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endParaRPr lang="en-US" sz="1050" kern="0">
              <a:solidFill>
                <a:srgbClr val="000000"/>
              </a:solidFill>
              <a:latin typeface="Calibri"/>
              <a:cs typeface="+mn-cs"/>
            </a:endParaRPr>
          </a:p>
        </p:txBody>
      </p:sp>
      <p:sp>
        <p:nvSpPr>
          <p:cNvPr id="7" name="Rektangel 13"/>
          <p:cNvSpPr/>
          <p:nvPr/>
        </p:nvSpPr>
        <p:spPr>
          <a:xfrm>
            <a:off x="5029200" y="2590800"/>
            <a:ext cx="190500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a:solidFill>
                  <a:srgbClr val="000000"/>
                </a:solidFill>
                <a:latin typeface="Calibri"/>
                <a:cs typeface="+mn-cs"/>
              </a:rPr>
              <a:t>Manager, Hughes Spalding/Scottish Rite campuses:</a:t>
            </a:r>
            <a:r>
              <a:rPr lang="en-US" sz="1050" kern="0" dirty="0">
                <a:solidFill>
                  <a:srgbClr val="000000"/>
                </a:solidFill>
                <a:latin typeface="Calibri"/>
                <a:cs typeface="+mn-cs"/>
              </a:rPr>
              <a:t> </a:t>
            </a:r>
            <a:r>
              <a:rPr lang="en-US" sz="1050" b="1" i="1" kern="0" dirty="0">
                <a:solidFill>
                  <a:srgbClr val="000000"/>
                </a:solidFill>
                <a:latin typeface="Calibri"/>
                <a:cs typeface="+mn-cs"/>
              </a:rPr>
              <a:t>Beena Desai</a:t>
            </a:r>
          </a:p>
          <a:p>
            <a:pPr fontAlgn="auto">
              <a:spcBef>
                <a:spcPts val="0"/>
              </a:spcBef>
              <a:spcAft>
                <a:spcPts val="0"/>
              </a:spcAft>
              <a:defRPr sz="1800" b="0" i="0" u="none" strike="noStrike" kern="0" cap="none" spc="0" baseline="0">
                <a:solidFill>
                  <a:srgbClr val="000000"/>
                </a:solidFill>
                <a:uFillTx/>
              </a:defRPr>
            </a:pPr>
            <a:r>
              <a:rPr lang="en-US" sz="1050" kern="0" dirty="0">
                <a:solidFill>
                  <a:srgbClr val="000000"/>
                </a:solidFill>
                <a:latin typeface="Calibri"/>
                <a:cs typeface="+mn-cs"/>
              </a:rPr>
              <a:t>(404-785-2269, </a:t>
            </a:r>
            <a:r>
              <a:rPr lang="en-US" sz="1050" u="sng" kern="0" dirty="0">
                <a:solidFill>
                  <a:srgbClr val="000000"/>
                </a:solidFill>
                <a:latin typeface="Calibri"/>
                <a:cs typeface="+mn-cs"/>
                <a:hlinkClick r:id="rId6"/>
              </a:rPr>
              <a:t>beena.desai@choa.org</a:t>
            </a:r>
            <a:r>
              <a:rPr lang="en-US" sz="1050" kern="0" dirty="0">
                <a:solidFill>
                  <a:srgbClr val="000000"/>
                </a:solidFill>
                <a:latin typeface="Calibri"/>
                <a:cs typeface="+mn-cs"/>
              </a:rPr>
              <a:t>)</a:t>
            </a:r>
          </a:p>
          <a:p>
            <a:pPr fontAlgn="auto">
              <a:spcBef>
                <a:spcPts val="0"/>
              </a:spcBef>
              <a:spcAft>
                <a:spcPts val="0"/>
              </a:spcAft>
              <a:defRPr sz="1800" b="0" i="0" u="none" strike="noStrike" kern="0" cap="none" spc="0" baseline="0">
                <a:solidFill>
                  <a:srgbClr val="000000"/>
                </a:solidFill>
                <a:uFillTx/>
              </a:defRPr>
            </a:pPr>
            <a:endParaRPr lang="en-US" sz="1050" kern="0" dirty="0">
              <a:solidFill>
                <a:srgbClr val="000000"/>
              </a:solidFill>
              <a:latin typeface="Calibri"/>
              <a:cs typeface="+mn-cs"/>
            </a:endParaRPr>
          </a:p>
          <a:p>
            <a:pPr marL="0" lvl="1"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a:solidFill>
                  <a:srgbClr val="000000"/>
                </a:solidFill>
                <a:latin typeface="Calibri"/>
                <a:cs typeface="+mn-cs"/>
              </a:rPr>
              <a:t>Nurse Manager, Pediatric Research Unit (Egleston):</a:t>
            </a:r>
            <a:r>
              <a:rPr lang="en-US" sz="1050" kern="0" dirty="0">
                <a:solidFill>
                  <a:srgbClr val="000000"/>
                </a:solidFill>
                <a:latin typeface="Calibri"/>
                <a:cs typeface="+mn-cs"/>
              </a:rPr>
              <a:t> </a:t>
            </a:r>
            <a:r>
              <a:rPr lang="en-US" sz="1050" b="1" i="1" kern="0" dirty="0">
                <a:solidFill>
                  <a:srgbClr val="000000"/>
                </a:solidFill>
                <a:latin typeface="Calibri"/>
                <a:cs typeface="+mn-cs"/>
              </a:rPr>
              <a:t>Stephanie </a:t>
            </a:r>
            <a:r>
              <a:rPr lang="en-US" sz="1050" b="1" i="1" kern="0" dirty="0" err="1">
                <a:solidFill>
                  <a:srgbClr val="000000"/>
                </a:solidFill>
                <a:latin typeface="Calibri"/>
                <a:cs typeface="+mn-cs"/>
              </a:rPr>
              <a:t>Meisner</a:t>
            </a:r>
            <a:r>
              <a:rPr lang="en-US" sz="1050" b="1" i="1" kern="0" dirty="0">
                <a:solidFill>
                  <a:srgbClr val="000000"/>
                </a:solidFill>
                <a:latin typeface="Calibri"/>
                <a:cs typeface="+mn-cs"/>
              </a:rPr>
              <a:t>, RN</a:t>
            </a:r>
          </a:p>
          <a:p>
            <a:pPr marL="0" lvl="1" fontAlgn="auto">
              <a:spcBef>
                <a:spcPts val="0"/>
              </a:spcBef>
              <a:spcAft>
                <a:spcPts val="0"/>
              </a:spcAft>
              <a:buSzPct val="100000"/>
              <a:defRPr sz="1800" b="0" i="0" u="none" strike="noStrike" kern="0" cap="none" spc="0" baseline="0">
                <a:solidFill>
                  <a:srgbClr val="000000"/>
                </a:solidFill>
                <a:uFillTx/>
              </a:defRPr>
            </a:pPr>
            <a:r>
              <a:rPr lang="en-US" sz="1050" kern="0" dirty="0">
                <a:solidFill>
                  <a:srgbClr val="000000"/>
                </a:solidFill>
                <a:latin typeface="+mn-lt"/>
                <a:cs typeface="+mn-cs"/>
                <a:hlinkClick r:id="rId7"/>
              </a:rPr>
              <a:t>Stephanie.Meisner@choa.org</a:t>
            </a:r>
            <a:r>
              <a:rPr lang="en-US" sz="1050" kern="0" dirty="0">
                <a:solidFill>
                  <a:srgbClr val="000000"/>
                </a:solidFill>
                <a:latin typeface="+mn-lt"/>
                <a:cs typeface="+mn-cs"/>
              </a:rPr>
              <a:t> </a:t>
            </a:r>
            <a:endParaRPr lang="en-US" sz="1050" b="1" i="1" kern="0" dirty="0">
              <a:solidFill>
                <a:srgbClr val="000000"/>
              </a:solidFill>
              <a:latin typeface="Calibri"/>
              <a:cs typeface="+mn-cs"/>
            </a:endParaRPr>
          </a:p>
          <a:p>
            <a:pPr marL="0" lvl="1" fontAlgn="auto">
              <a:spcBef>
                <a:spcPts val="0"/>
              </a:spcBef>
              <a:spcAft>
                <a:spcPts val="0"/>
              </a:spcAft>
              <a:defRPr sz="1800" b="0" i="0" u="none" strike="noStrike" kern="0" cap="none" spc="0" baseline="0">
                <a:solidFill>
                  <a:srgbClr val="000000"/>
                </a:solidFill>
                <a:uFillTx/>
              </a:defRPr>
            </a:pPr>
            <a:r>
              <a:rPr lang="en-US" sz="1050" kern="0" dirty="0">
                <a:solidFill>
                  <a:srgbClr val="000000"/>
                </a:solidFill>
                <a:latin typeface="Calibri"/>
                <a:cs typeface="+mn-cs"/>
              </a:rPr>
              <a:t>(404-785-0400-main number)</a:t>
            </a:r>
          </a:p>
        </p:txBody>
      </p:sp>
      <p:sp>
        <p:nvSpPr>
          <p:cNvPr id="14343" name="Rektangel 13"/>
          <p:cNvSpPr>
            <a:spLocks noChangeArrowheads="1"/>
          </p:cNvSpPr>
          <p:nvPr/>
        </p:nvSpPr>
        <p:spPr bwMode="auto">
          <a:xfrm>
            <a:off x="3200400" y="533400"/>
            <a:ext cx="1828800" cy="2046288"/>
          </a:xfrm>
          <a:prstGeom prst="rect">
            <a:avLst/>
          </a:prstGeom>
          <a:solidFill>
            <a:srgbClr val="EFE0BE">
              <a:alpha val="72156"/>
            </a:srgbClr>
          </a:solidFill>
          <a:ln w="9525">
            <a:noFill/>
            <a:miter lim="800000"/>
            <a:headEnd/>
            <a:tailEnd/>
          </a:ln>
        </p:spPr>
        <p:txBody>
          <a:bodyPr>
            <a:spAutoFit/>
          </a:bodyPr>
          <a:lstStyle/>
          <a:p>
            <a:r>
              <a:rPr lang="en-US" sz="1400" b="1">
                <a:solidFill>
                  <a:srgbClr val="000000"/>
                </a:solidFill>
                <a:latin typeface="Calibri" pitchFamily="34" charset="0"/>
              </a:rPr>
              <a:t>Grant and Manuscript Support</a:t>
            </a:r>
            <a:endParaRPr lang="en-US" sz="1400">
              <a:solidFill>
                <a:srgbClr val="000000"/>
              </a:solidFill>
              <a:latin typeface="Calibri" pitchFamily="34" charset="0"/>
              <a:ea typeface="ＭＳ Ｐゴシック" pitchFamily="34" charset="-128"/>
            </a:endParaRPr>
          </a:p>
          <a:p>
            <a:pPr>
              <a:buSzPct val="100000"/>
              <a:buFont typeface="Wingdings" pitchFamily="2" charset="2"/>
              <a:buChar char="Ø"/>
            </a:pPr>
            <a:r>
              <a:rPr lang="en-US" sz="1100" b="1" i="1">
                <a:solidFill>
                  <a:srgbClr val="000000"/>
                </a:solidFill>
                <a:latin typeface="Calibri" pitchFamily="34" charset="0"/>
              </a:rPr>
              <a:t>Stacy Heilman, PhD Grants Advocate </a:t>
            </a:r>
            <a:r>
              <a:rPr lang="en-US" sz="1100">
                <a:solidFill>
                  <a:srgbClr val="000000"/>
                </a:solidFill>
                <a:latin typeface="Calibri" pitchFamily="34" charset="0"/>
              </a:rPr>
              <a:t>(404-727-4819, </a:t>
            </a:r>
            <a:r>
              <a:rPr lang="en-US" sz="1100">
                <a:solidFill>
                  <a:srgbClr val="000000"/>
                </a:solidFill>
                <a:latin typeface="Calibri" pitchFamily="34" charset="0"/>
                <a:hlinkClick r:id="rId8"/>
              </a:rPr>
              <a:t>stacy.heilman@emory.edu</a:t>
            </a:r>
            <a:r>
              <a:rPr lang="en-US" sz="1100">
                <a:solidFill>
                  <a:srgbClr val="000000"/>
                </a:solidFill>
                <a:latin typeface="Calibri" pitchFamily="34" charset="0"/>
              </a:rPr>
              <a:t>)</a:t>
            </a:r>
          </a:p>
          <a:p>
            <a:pPr>
              <a:buSzPct val="100000"/>
              <a:buFont typeface="Arial" charset="0"/>
              <a:buChar char="•"/>
            </a:pPr>
            <a:r>
              <a:rPr lang="en-US" sz="1100">
                <a:solidFill>
                  <a:srgbClr val="000000"/>
                </a:solidFill>
                <a:latin typeface="Calibri" pitchFamily="34" charset="0"/>
              </a:rPr>
              <a:t>Assistance with finding grant opportunities and connecting to collaborators</a:t>
            </a:r>
          </a:p>
          <a:p>
            <a:pPr>
              <a:buSzPct val="100000"/>
              <a:buFont typeface="Arial" charset="0"/>
              <a:buChar char="•"/>
            </a:pPr>
            <a:r>
              <a:rPr lang="en-US" sz="1100">
                <a:solidFill>
                  <a:srgbClr val="000000"/>
                </a:solidFill>
                <a:latin typeface="Calibri" pitchFamily="34" charset="0"/>
              </a:rPr>
              <a:t>Core laboratory assistance, supervision</a:t>
            </a:r>
          </a:p>
        </p:txBody>
      </p:sp>
      <p:sp>
        <p:nvSpPr>
          <p:cNvPr id="14344" name="Rektangel 13"/>
          <p:cNvSpPr>
            <a:spLocks noChangeArrowheads="1"/>
          </p:cNvSpPr>
          <p:nvPr/>
        </p:nvSpPr>
        <p:spPr bwMode="auto">
          <a:xfrm>
            <a:off x="6934200" y="2590800"/>
            <a:ext cx="1981200" cy="1938338"/>
          </a:xfrm>
          <a:prstGeom prst="rect">
            <a:avLst/>
          </a:prstGeom>
          <a:solidFill>
            <a:srgbClr val="F7F0DE"/>
          </a:solidFill>
          <a:ln w="9528">
            <a:solidFill>
              <a:srgbClr val="000000"/>
            </a:solidFill>
            <a:miter lim="800000"/>
            <a:headEnd/>
            <a:tailEnd/>
          </a:ln>
        </p:spPr>
        <p:txBody>
          <a:bodyPr>
            <a:spAutoFit/>
          </a:bodyPr>
          <a:lstStyle/>
          <a:p>
            <a:r>
              <a:rPr lang="en-US" sz="1000" b="1">
                <a:solidFill>
                  <a:srgbClr val="000000"/>
                </a:solidFill>
                <a:latin typeface="Calibri" pitchFamily="34" charset="0"/>
              </a:rPr>
              <a:t>Equipment:</a:t>
            </a:r>
            <a:r>
              <a:rPr lang="en-US" sz="1000">
                <a:solidFill>
                  <a:srgbClr val="000000"/>
                </a:solidFill>
                <a:latin typeface="Calibri" pitchFamily="34" charset="0"/>
              </a:rPr>
              <a:t> Biosafety cabinet, incubators, clinical centrifuge, real-time PCR machine, standard PCR machine, multilabel plate reader, gel documentation system on order</a:t>
            </a:r>
          </a:p>
          <a:p>
            <a:r>
              <a:rPr lang="en-US" sz="1000" b="1">
                <a:solidFill>
                  <a:srgbClr val="000000"/>
                </a:solidFill>
                <a:latin typeface="Calibri" pitchFamily="34" charset="0"/>
              </a:rPr>
              <a:t>Services</a:t>
            </a:r>
            <a:r>
              <a:rPr lang="en-US" sz="1000">
                <a:solidFill>
                  <a:srgbClr val="000000"/>
                </a:solidFill>
                <a:latin typeface="Calibri" pitchFamily="34" charset="0"/>
              </a:rPr>
              <a:t>: this core provides common equipment for investigator’s use, including access to benchtop space and hood space, centrifuges for clinical specimen processing</a:t>
            </a:r>
            <a:endParaRPr lang="en-US" sz="1000" b="1">
              <a:solidFill>
                <a:srgbClr val="000000"/>
              </a:solidFill>
              <a:latin typeface="Calibri" pitchFamily="34" charset="0"/>
            </a:endParaRPr>
          </a:p>
        </p:txBody>
      </p:sp>
      <p:sp>
        <p:nvSpPr>
          <p:cNvPr id="10" name="Rektangel 13"/>
          <p:cNvSpPr/>
          <p:nvPr/>
        </p:nvSpPr>
        <p:spPr>
          <a:xfrm>
            <a:off x="3200400" y="4459288"/>
            <a:ext cx="1828800" cy="1908215"/>
          </a:xfrm>
          <a:prstGeom prst="rect">
            <a:avLst/>
          </a:prstGeom>
          <a:solidFill>
            <a:srgbClr val="E8D19D"/>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a:solidFill>
                  <a:srgbClr val="000000"/>
                </a:solidFill>
                <a:latin typeface="Calibri"/>
                <a:cs typeface="+mn-cs"/>
              </a:rPr>
              <a:t>Biostatistics Core</a:t>
            </a:r>
          </a:p>
          <a:p>
            <a:pPr fontAlgn="auto">
              <a:spcBef>
                <a:spcPts val="0"/>
              </a:spcBef>
              <a:spcAft>
                <a:spcPts val="0"/>
              </a:spcAft>
              <a:buFont typeface="Wingdings" pitchFamily="2" charset="2"/>
              <a:buChar char="Ø"/>
              <a:defRPr/>
            </a:pPr>
            <a:r>
              <a:rPr lang="en-US" sz="1050" dirty="0" smtClean="0">
                <a:latin typeface="+mn-lt"/>
                <a:cs typeface="+mn-cs"/>
              </a:rPr>
              <a:t>Courtney </a:t>
            </a:r>
            <a:r>
              <a:rPr lang="en-US" sz="1050" dirty="0">
                <a:latin typeface="+mn-lt"/>
                <a:cs typeface="+mn-cs"/>
              </a:rPr>
              <a:t>McCracken, </a:t>
            </a:r>
            <a:r>
              <a:rPr lang="en-US" sz="1050" dirty="0" smtClean="0">
                <a:latin typeface="+mn-lt"/>
                <a:cs typeface="+mn-cs"/>
              </a:rPr>
              <a:t>PhD</a:t>
            </a:r>
          </a:p>
          <a:p>
            <a:pPr fontAlgn="auto">
              <a:spcBef>
                <a:spcPts val="0"/>
              </a:spcBef>
              <a:spcAft>
                <a:spcPts val="0"/>
              </a:spcAft>
              <a:buFont typeface="Wingdings" pitchFamily="2" charset="2"/>
              <a:buChar char="Ø"/>
              <a:defRPr/>
            </a:pPr>
            <a:r>
              <a:rPr lang="en-US" sz="1050" dirty="0">
                <a:latin typeface="+mn-lt"/>
              </a:rPr>
              <a:t>Traci Leong, PhD</a:t>
            </a:r>
          </a:p>
          <a:p>
            <a:pPr fontAlgn="auto">
              <a:spcBef>
                <a:spcPts val="0"/>
              </a:spcBef>
              <a:spcAft>
                <a:spcPts val="0"/>
              </a:spcAft>
              <a:buFont typeface="Wingdings" pitchFamily="2" charset="2"/>
              <a:buChar char="Ø"/>
              <a:defRPr/>
            </a:pPr>
            <a:r>
              <a:rPr lang="en-US" sz="1050" dirty="0" smtClean="0">
                <a:latin typeface="+mn-lt"/>
                <a:cs typeface="+mn-cs"/>
              </a:rPr>
              <a:t>Scott </a:t>
            </a:r>
            <a:r>
              <a:rPr lang="en-US" sz="1050" dirty="0">
                <a:latin typeface="+mn-lt"/>
                <a:cs typeface="+mn-cs"/>
              </a:rPr>
              <a:t>Gillespie, MS</a:t>
            </a:r>
          </a:p>
          <a:p>
            <a:pPr fontAlgn="auto">
              <a:spcBef>
                <a:spcPts val="0"/>
              </a:spcBef>
              <a:spcAft>
                <a:spcPts val="0"/>
              </a:spcAft>
              <a:defRPr/>
            </a:pPr>
            <a:r>
              <a:rPr lang="en-US" sz="950" i="1" dirty="0">
                <a:latin typeface="+mn-lt"/>
                <a:cs typeface="+mn-cs"/>
              </a:rPr>
              <a:t>Procedure: </a:t>
            </a:r>
            <a:r>
              <a:rPr lang="en-US" sz="950" dirty="0">
                <a:latin typeface="+mn-lt"/>
                <a:cs typeface="+mn-cs"/>
              </a:rPr>
              <a:t>Request form located </a:t>
            </a:r>
            <a:r>
              <a:rPr lang="en-US" sz="950" dirty="0" smtClean="0">
                <a:latin typeface="+mn-lt"/>
                <a:cs typeface="+mn-cs"/>
              </a:rPr>
              <a:t>at:</a:t>
            </a:r>
            <a:endParaRPr lang="en-US" sz="950" u="sng" dirty="0">
              <a:latin typeface="+mn-lt"/>
              <a:cs typeface="+mn-cs"/>
              <a:hlinkClick r:id="rId9"/>
            </a:endParaRPr>
          </a:p>
          <a:p>
            <a:pPr fontAlgn="auto">
              <a:spcBef>
                <a:spcPts val="0"/>
              </a:spcBef>
              <a:spcAft>
                <a:spcPts val="0"/>
              </a:spcAft>
              <a:defRPr/>
            </a:pPr>
            <a:r>
              <a:rPr lang="en-US" sz="950" u="sng" dirty="0" smtClean="0">
                <a:latin typeface="+mn-lt"/>
                <a:cs typeface="+mn-cs"/>
                <a:hlinkClick r:id="rId9"/>
              </a:rPr>
              <a:t>http</a:t>
            </a:r>
            <a:r>
              <a:rPr lang="en-US" sz="950" u="sng" dirty="0">
                <a:latin typeface="+mn-lt"/>
                <a:cs typeface="+mn-cs"/>
                <a:hlinkClick r:id="rId9"/>
              </a:rPr>
              <a:t>://www.pedsresearch.org/cores/detail/biostats</a:t>
            </a:r>
            <a:r>
              <a:rPr lang="en-US" sz="950" dirty="0">
                <a:latin typeface="+mn-lt"/>
                <a:cs typeface="+mn-cs"/>
              </a:rPr>
              <a:t> </a:t>
            </a:r>
          </a:p>
          <a:p>
            <a:pPr fontAlgn="auto">
              <a:spcBef>
                <a:spcPts val="0"/>
              </a:spcBef>
              <a:spcAft>
                <a:spcPts val="0"/>
              </a:spcAft>
              <a:defRPr/>
            </a:pPr>
            <a:r>
              <a:rPr lang="en-US" sz="950" i="1" dirty="0">
                <a:latin typeface="+mn-lt"/>
                <a:cs typeface="+mn-cs"/>
              </a:rPr>
              <a:t>Priorities</a:t>
            </a:r>
            <a:r>
              <a:rPr lang="en-US" sz="950" dirty="0">
                <a:latin typeface="+mn-lt"/>
                <a:cs typeface="+mn-cs"/>
              </a:rPr>
              <a:t>: analysis for grant</a:t>
            </a:r>
          </a:p>
          <a:p>
            <a:pPr fontAlgn="auto">
              <a:spcBef>
                <a:spcPts val="0"/>
              </a:spcBef>
              <a:spcAft>
                <a:spcPts val="0"/>
              </a:spcAft>
              <a:defRPr/>
            </a:pPr>
            <a:r>
              <a:rPr lang="en-US" sz="950" dirty="0">
                <a:latin typeface="+mn-lt"/>
                <a:cs typeface="+mn-cs"/>
              </a:rPr>
              <a:t>applications and</a:t>
            </a:r>
          </a:p>
          <a:p>
            <a:pPr fontAlgn="auto">
              <a:spcBef>
                <a:spcPts val="0"/>
              </a:spcBef>
              <a:spcAft>
                <a:spcPts val="0"/>
              </a:spcAft>
              <a:defRPr/>
            </a:pPr>
            <a:r>
              <a:rPr lang="en-US" sz="950" dirty="0" smtClean="0">
                <a:latin typeface="+mn-lt"/>
                <a:cs typeface="+mn-cs"/>
              </a:rPr>
              <a:t>Publications</a:t>
            </a:r>
          </a:p>
          <a:p>
            <a:pPr fontAlgn="auto">
              <a:spcBef>
                <a:spcPts val="0"/>
              </a:spcBef>
              <a:spcAft>
                <a:spcPts val="0"/>
              </a:spcAft>
              <a:defRPr/>
            </a:pPr>
            <a:endParaRPr lang="en-US" sz="950" dirty="0">
              <a:latin typeface="+mn-lt"/>
              <a:cs typeface="+mn-cs"/>
            </a:endParaRPr>
          </a:p>
        </p:txBody>
      </p:sp>
      <p:sp>
        <p:nvSpPr>
          <p:cNvPr id="14346" name="Rektangel 13"/>
          <p:cNvSpPr>
            <a:spLocks noChangeArrowheads="1"/>
          </p:cNvSpPr>
          <p:nvPr/>
        </p:nvSpPr>
        <p:spPr bwMode="auto">
          <a:xfrm>
            <a:off x="5049838" y="4470400"/>
            <a:ext cx="1905000" cy="1892826"/>
          </a:xfrm>
          <a:prstGeom prst="rect">
            <a:avLst/>
          </a:prstGeom>
          <a:solidFill>
            <a:srgbClr val="E8D19D"/>
          </a:solidFill>
          <a:ln w="9528">
            <a:solidFill>
              <a:srgbClr val="000000"/>
            </a:solidFill>
            <a:miter lim="800000"/>
            <a:headEnd/>
            <a:tailEnd/>
          </a:ln>
        </p:spPr>
        <p:txBody>
          <a:bodyPr>
            <a:spAutoFit/>
          </a:bodyPr>
          <a:lstStyle/>
          <a:p>
            <a:pPr>
              <a:buSzPct val="100000"/>
              <a:buFont typeface="Wingdings" pitchFamily="2" charset="2"/>
              <a:buChar char="Ø"/>
            </a:pPr>
            <a:r>
              <a:rPr lang="en-US" sz="1000" b="1" dirty="0">
                <a:solidFill>
                  <a:srgbClr val="000000"/>
                </a:solidFill>
                <a:latin typeface="Calibri" pitchFamily="34" charset="0"/>
              </a:rPr>
              <a:t>Pediatric Research Unit (Egleston</a:t>
            </a:r>
            <a:r>
              <a:rPr lang="en-US" sz="1000" b="1" dirty="0" smtClean="0">
                <a:solidFill>
                  <a:srgbClr val="000000"/>
                </a:solidFill>
                <a:latin typeface="Calibri" pitchFamily="34" charset="0"/>
              </a:rPr>
              <a:t>): </a:t>
            </a:r>
            <a:r>
              <a:rPr lang="en-US" sz="900" b="1" i="1" dirty="0" smtClean="0">
                <a:solidFill>
                  <a:srgbClr val="000000"/>
                </a:solidFill>
                <a:latin typeface="Calibri" pitchFamily="34" charset="0"/>
              </a:rPr>
              <a:t>Services</a:t>
            </a:r>
            <a:r>
              <a:rPr lang="en-US" sz="900" b="1" i="1" dirty="0">
                <a:solidFill>
                  <a:srgbClr val="000000"/>
                </a:solidFill>
                <a:latin typeface="Calibri" pitchFamily="34" charset="0"/>
              </a:rPr>
              <a:t>– </a:t>
            </a:r>
            <a:r>
              <a:rPr lang="en-US" sz="750" i="1" dirty="0">
                <a:solidFill>
                  <a:srgbClr val="000000"/>
                </a:solidFill>
                <a:latin typeface="Calibri" pitchFamily="34" charset="0"/>
              </a:rPr>
              <a:t>A four-bed outpatient research </a:t>
            </a:r>
            <a:r>
              <a:rPr lang="en-US" sz="750" i="1" dirty="0" smtClean="0">
                <a:solidFill>
                  <a:srgbClr val="000000"/>
                </a:solidFill>
                <a:latin typeface="Calibri" pitchFamily="34" charset="0"/>
              </a:rPr>
              <a:t>unit/ </a:t>
            </a:r>
            <a:r>
              <a:rPr lang="en-US" sz="750" i="1" dirty="0">
                <a:solidFill>
                  <a:srgbClr val="000000"/>
                </a:solidFill>
                <a:latin typeface="Calibri" pitchFamily="34" charset="0"/>
              </a:rPr>
              <a:t>A four-bed inpatient research </a:t>
            </a:r>
            <a:r>
              <a:rPr lang="en-US" sz="750" i="1" dirty="0" smtClean="0">
                <a:solidFill>
                  <a:srgbClr val="000000"/>
                </a:solidFill>
                <a:latin typeface="Calibri" pitchFamily="34" charset="0"/>
              </a:rPr>
              <a:t>unit/ </a:t>
            </a:r>
            <a:r>
              <a:rPr lang="en-US" sz="750" i="1" dirty="0">
                <a:solidFill>
                  <a:srgbClr val="000000"/>
                </a:solidFill>
                <a:latin typeface="Calibri" pitchFamily="34" charset="0"/>
              </a:rPr>
              <a:t>A core research </a:t>
            </a:r>
            <a:r>
              <a:rPr lang="en-US" sz="750" i="1" dirty="0" smtClean="0">
                <a:solidFill>
                  <a:srgbClr val="000000"/>
                </a:solidFill>
                <a:latin typeface="Calibri" pitchFamily="34" charset="0"/>
              </a:rPr>
              <a:t>lab/A </a:t>
            </a:r>
            <a:r>
              <a:rPr lang="en-US" sz="750" i="1" dirty="0">
                <a:solidFill>
                  <a:srgbClr val="000000"/>
                </a:solidFill>
                <a:latin typeface="Calibri" pitchFamily="34" charset="0"/>
              </a:rPr>
              <a:t>research </a:t>
            </a:r>
            <a:r>
              <a:rPr lang="en-US" sz="750" i="1" dirty="0" smtClean="0">
                <a:solidFill>
                  <a:srgbClr val="000000"/>
                </a:solidFill>
                <a:latin typeface="Calibri" pitchFamily="34" charset="0"/>
              </a:rPr>
              <a:t>pharmacy/ </a:t>
            </a:r>
            <a:r>
              <a:rPr lang="en-US" sz="750" i="1" dirty="0" err="1" smtClean="0">
                <a:solidFill>
                  <a:srgbClr val="000000"/>
                </a:solidFill>
                <a:latin typeface="Calibri" pitchFamily="34" charset="0"/>
              </a:rPr>
              <a:t>Bionutrition</a:t>
            </a:r>
            <a:r>
              <a:rPr lang="en-US" sz="750" i="1" dirty="0" smtClean="0">
                <a:solidFill>
                  <a:srgbClr val="000000"/>
                </a:solidFill>
                <a:latin typeface="Calibri" pitchFamily="34" charset="0"/>
              </a:rPr>
              <a:t> services/Nursing </a:t>
            </a:r>
            <a:r>
              <a:rPr lang="en-US" sz="750" i="1" dirty="0">
                <a:solidFill>
                  <a:srgbClr val="000000"/>
                </a:solidFill>
                <a:latin typeface="Calibri" pitchFamily="34" charset="0"/>
              </a:rPr>
              <a:t>Services including, but limited </a:t>
            </a:r>
            <a:r>
              <a:rPr lang="en-US" sz="750" i="1" dirty="0" smtClean="0">
                <a:solidFill>
                  <a:srgbClr val="000000"/>
                </a:solidFill>
                <a:latin typeface="Calibri" pitchFamily="34" charset="0"/>
              </a:rPr>
              <a:t>to: Medication </a:t>
            </a:r>
            <a:r>
              <a:rPr lang="en-US" sz="750" i="1" dirty="0">
                <a:solidFill>
                  <a:srgbClr val="000000"/>
                </a:solidFill>
                <a:latin typeface="Calibri" pitchFamily="34" charset="0"/>
              </a:rPr>
              <a:t>administration including investigational </a:t>
            </a:r>
            <a:r>
              <a:rPr lang="en-US" sz="750" i="1" dirty="0" smtClean="0">
                <a:solidFill>
                  <a:srgbClr val="000000"/>
                </a:solidFill>
                <a:latin typeface="Calibri" pitchFamily="34" charset="0"/>
              </a:rPr>
              <a:t>drugs; I.V. access </a:t>
            </a:r>
            <a:r>
              <a:rPr lang="en-US" sz="750" i="1" dirty="0">
                <a:solidFill>
                  <a:srgbClr val="000000"/>
                </a:solidFill>
                <a:latin typeface="Calibri" pitchFamily="34" charset="0"/>
              </a:rPr>
              <a:t>and port </a:t>
            </a:r>
            <a:r>
              <a:rPr lang="en-US" sz="750" i="1" dirty="0" smtClean="0">
                <a:solidFill>
                  <a:srgbClr val="000000"/>
                </a:solidFill>
                <a:latin typeface="Calibri" pitchFamily="34" charset="0"/>
              </a:rPr>
              <a:t>access; I.V</a:t>
            </a:r>
            <a:r>
              <a:rPr lang="en-US" sz="750" i="1" dirty="0">
                <a:solidFill>
                  <a:srgbClr val="000000"/>
                </a:solidFill>
                <a:latin typeface="Calibri" pitchFamily="34" charset="0"/>
              </a:rPr>
              <a:t>. </a:t>
            </a:r>
            <a:r>
              <a:rPr lang="en-US" sz="750" i="1" dirty="0" smtClean="0">
                <a:solidFill>
                  <a:srgbClr val="000000"/>
                </a:solidFill>
                <a:latin typeface="Calibri" pitchFamily="34" charset="0"/>
              </a:rPr>
              <a:t>infusions; Routine </a:t>
            </a:r>
            <a:r>
              <a:rPr lang="en-US" sz="750" i="1" dirty="0">
                <a:solidFill>
                  <a:srgbClr val="000000"/>
                </a:solidFill>
                <a:latin typeface="Calibri" pitchFamily="34" charset="0"/>
              </a:rPr>
              <a:t>and complex vital sign </a:t>
            </a:r>
            <a:r>
              <a:rPr lang="en-US" sz="750" i="1" dirty="0" smtClean="0">
                <a:solidFill>
                  <a:srgbClr val="000000"/>
                </a:solidFill>
                <a:latin typeface="Calibri" pitchFamily="34" charset="0"/>
              </a:rPr>
              <a:t>monitoring; Phlebotomy; Timed </a:t>
            </a:r>
            <a:r>
              <a:rPr lang="en-US" sz="750" i="1" dirty="0">
                <a:solidFill>
                  <a:srgbClr val="000000"/>
                </a:solidFill>
                <a:latin typeface="Calibri" pitchFamily="34" charset="0"/>
              </a:rPr>
              <a:t>specimen collections such as PK trials and oral glucose tolerance </a:t>
            </a:r>
            <a:r>
              <a:rPr lang="en-US" sz="750" i="1" dirty="0" smtClean="0">
                <a:solidFill>
                  <a:srgbClr val="000000"/>
                </a:solidFill>
                <a:latin typeface="Calibri" pitchFamily="34" charset="0"/>
              </a:rPr>
              <a:t>tests; Telemetry monitoring</a:t>
            </a:r>
            <a:r>
              <a:rPr lang="en-US" sz="750" i="1" dirty="0">
                <a:solidFill>
                  <a:srgbClr val="000000"/>
                </a:solidFill>
                <a:latin typeface="Calibri" pitchFamily="34" charset="0"/>
              </a:rPr>
              <a:t>; For more information, please visit</a:t>
            </a:r>
            <a:r>
              <a:rPr lang="en-US" sz="700" i="1" dirty="0">
                <a:solidFill>
                  <a:srgbClr val="000000"/>
                </a:solidFill>
                <a:latin typeface="Calibri" pitchFamily="34" charset="0"/>
              </a:rPr>
              <a:t>:  http://www.pedsresearch.org/clinical-research/pediatric-research-center/</a:t>
            </a:r>
          </a:p>
        </p:txBody>
      </p:sp>
      <p:sp>
        <p:nvSpPr>
          <p:cNvPr id="12" name="Right Arrow 22"/>
          <p:cNvSpPr/>
          <p:nvPr/>
        </p:nvSpPr>
        <p:spPr>
          <a:xfrm rot="5400013">
            <a:off x="361950" y="3295650"/>
            <a:ext cx="5257800" cy="495300"/>
          </a:xfrm>
          <a:custGeom>
            <a:avLst>
              <a:gd name="f0" fmla="val 21600"/>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BFBFBF"/>
          </a:solidFill>
          <a:ln>
            <a:noFill/>
            <a:prstDash val="solid"/>
          </a:ln>
          <a:effectLst>
            <a:outerShdw dist="22997" dir="5400000" algn="tl">
              <a:srgbClr val="808080">
                <a:alpha val="34999"/>
              </a:srgbClr>
            </a:outerShdw>
          </a:effectLst>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kern="0">
              <a:solidFill>
                <a:srgbClr val="FFFFFF"/>
              </a:solidFill>
              <a:latin typeface="Calibri"/>
              <a:cs typeface="+mn-cs"/>
            </a:endParaRPr>
          </a:p>
        </p:txBody>
      </p:sp>
      <p:sp>
        <p:nvSpPr>
          <p:cNvPr id="14348" name="TextBox 23"/>
          <p:cNvSpPr txBox="1">
            <a:spLocks noChangeArrowheads="1"/>
          </p:cNvSpPr>
          <p:nvPr/>
        </p:nvSpPr>
        <p:spPr bwMode="auto">
          <a:xfrm rot="5400013">
            <a:off x="2090738" y="3167062"/>
            <a:ext cx="1765300" cy="307975"/>
          </a:xfrm>
          <a:prstGeom prst="rect">
            <a:avLst/>
          </a:prstGeom>
          <a:noFill/>
          <a:ln w="9525">
            <a:noFill/>
            <a:miter lim="800000"/>
            <a:headEnd/>
            <a:tailEnd/>
          </a:ln>
        </p:spPr>
        <p:txBody>
          <a:bodyPr>
            <a:spAutoFit/>
          </a:bodyPr>
          <a:lstStyle/>
          <a:p>
            <a:r>
              <a:rPr lang="en-US" sz="1400">
                <a:solidFill>
                  <a:srgbClr val="000000"/>
                </a:solidFill>
                <a:latin typeface="Calibri" pitchFamily="34" charset="0"/>
                <a:ea typeface="ＭＳ Ｐゴシック" pitchFamily="34" charset="-128"/>
              </a:rPr>
              <a:t>Research Resources</a:t>
            </a:r>
          </a:p>
        </p:txBody>
      </p:sp>
      <p:sp>
        <p:nvSpPr>
          <p:cNvPr id="14349" name="Text Box 52"/>
          <p:cNvSpPr txBox="1">
            <a:spLocks noChangeArrowheads="1"/>
          </p:cNvSpPr>
          <p:nvPr/>
        </p:nvSpPr>
        <p:spPr bwMode="auto">
          <a:xfrm>
            <a:off x="228600" y="1371600"/>
            <a:ext cx="2365375" cy="4314825"/>
          </a:xfrm>
          <a:prstGeom prst="rect">
            <a:avLst/>
          </a:prstGeom>
          <a:solidFill>
            <a:srgbClr val="F7F0DE"/>
          </a:solidFill>
          <a:ln w="9525">
            <a:noFill/>
            <a:miter lim="800000"/>
            <a:headEnd/>
            <a:tailEnd/>
          </a:ln>
        </p:spPr>
        <p:txBody>
          <a:bodyPr>
            <a:spAutoFit/>
          </a:bodyPr>
          <a:lstStyle/>
          <a:p>
            <a:r>
              <a:rPr lang="en-US" sz="1000" b="1" u="sng">
                <a:solidFill>
                  <a:srgbClr val="000000"/>
                </a:solidFill>
                <a:latin typeface="Calibri" pitchFamily="34" charset="0"/>
              </a:rPr>
              <a:t>Research Resources</a:t>
            </a:r>
            <a:r>
              <a:rPr lang="en-US" sz="1000">
                <a:solidFill>
                  <a:srgbClr val="000000"/>
                </a:solidFill>
                <a:latin typeface="Calibri" pitchFamily="34" charset="0"/>
              </a:rPr>
              <a:t>:</a:t>
            </a:r>
          </a:p>
          <a:p>
            <a:r>
              <a:rPr lang="en-US" sz="1000">
                <a:solidFill>
                  <a:srgbClr val="000000"/>
                </a:solidFill>
                <a:latin typeface="Calibri" pitchFamily="34" charset="0"/>
              </a:rPr>
              <a:t>The resources to the right are available to all investigators affiliated with Children’s Healthcare of Atlanta (CHOA), including medical staff, Emory Department of Pediatrics (DOP) faculty and staff, and those outside of the DOP and CHOA who are members of our research centers. We encourage involvement of all those interested in research throughout our system, and provide this as a guide to resources  along with our research website </a:t>
            </a:r>
            <a:r>
              <a:rPr lang="en-US" sz="1000">
                <a:solidFill>
                  <a:srgbClr val="000000"/>
                </a:solidFill>
                <a:latin typeface="Calibri" pitchFamily="34" charset="0"/>
                <a:hlinkClick r:id="rId10"/>
              </a:rPr>
              <a:t>www.pedsresearch.org</a:t>
            </a:r>
            <a:r>
              <a:rPr lang="en-US" sz="1000">
                <a:solidFill>
                  <a:srgbClr val="000000"/>
                </a:solidFill>
                <a:latin typeface="Calibri" pitchFamily="34" charset="0"/>
              </a:rPr>
              <a:t> . Our goals are to build infrastructure and programs that serve a broad community of scientists and clinicians engaged in pediatric research, and provide training in grant writing and grant opportunities that enhance our extramural funding for all child health investigators affiliated with Children’s Healthcare of Atlanta. For suggestions and comments on any of the initiatives and resources, please contact Paul Spearman, MD (</a:t>
            </a:r>
            <a:r>
              <a:rPr lang="en-US" sz="1000" u="sng">
                <a:solidFill>
                  <a:srgbClr val="000000"/>
                </a:solidFill>
                <a:latin typeface="Calibri" pitchFamily="34" charset="0"/>
                <a:hlinkClick r:id="rId11"/>
              </a:rPr>
              <a:t>paul.spearman@emory.edu</a:t>
            </a:r>
            <a:r>
              <a:rPr lang="en-US" sz="1000">
                <a:solidFill>
                  <a:srgbClr val="000000"/>
                </a:solidFill>
                <a:latin typeface="Calibri" pitchFamily="34" charset="0"/>
              </a:rPr>
              <a:t>).</a:t>
            </a:r>
          </a:p>
          <a:p>
            <a:pPr>
              <a:spcBef>
                <a:spcPts val="300"/>
              </a:spcBef>
              <a:buSzPct val="100000"/>
              <a:buFont typeface="Arial" charset="0"/>
              <a:buChar char="•"/>
            </a:pPr>
            <a:endParaRPr lang="en-US" sz="1200">
              <a:solidFill>
                <a:srgbClr val="000000"/>
              </a:solidFill>
              <a:latin typeface="Calibri" pitchFamily="34" charset="0"/>
            </a:endParaRPr>
          </a:p>
        </p:txBody>
      </p:sp>
      <p:sp>
        <p:nvSpPr>
          <p:cNvPr id="14350" name="Rectangle 24"/>
          <p:cNvSpPr>
            <a:spLocks noChangeArrowheads="1"/>
          </p:cNvSpPr>
          <p:nvPr/>
        </p:nvSpPr>
        <p:spPr bwMode="auto">
          <a:xfrm>
            <a:off x="6934200" y="4495800"/>
            <a:ext cx="1981200" cy="1871703"/>
          </a:xfrm>
          <a:prstGeom prst="rect">
            <a:avLst/>
          </a:prstGeom>
          <a:solidFill>
            <a:srgbClr val="E8D19D"/>
          </a:solidFill>
          <a:ln w="9528">
            <a:solidFill>
              <a:srgbClr val="000000"/>
            </a:solidFill>
            <a:miter lim="800000"/>
            <a:headEnd/>
            <a:tailEnd/>
          </a:ln>
        </p:spPr>
        <p:txBody>
          <a:bodyPr anchor="ctr"/>
          <a:lstStyle/>
          <a:p>
            <a:r>
              <a:rPr lang="en-US" sz="1000" b="1" dirty="0">
                <a:solidFill>
                  <a:srgbClr val="000000"/>
                </a:solidFill>
                <a:latin typeface="Calibri" pitchFamily="34" charset="0"/>
                <a:ea typeface="Calibri" pitchFamily="34" charset="0"/>
                <a:cs typeface="Times New Roman" pitchFamily="18" charset="0"/>
              </a:rPr>
              <a:t>Laboratory Specimen Processing: Egleston</a:t>
            </a:r>
            <a:endParaRPr lang="en-US" sz="1000" dirty="0">
              <a:solidFill>
                <a:srgbClr val="000000"/>
              </a:solidFill>
              <a:latin typeface="Calibri" pitchFamily="34" charset="0"/>
              <a:ea typeface="Calibri" pitchFamily="34" charset="0"/>
              <a:cs typeface="Times New Roman" pitchFamily="18" charset="0"/>
            </a:endParaRPr>
          </a:p>
          <a:p>
            <a:pPr hangingPunct="0"/>
            <a:r>
              <a:rPr lang="en-US" sz="1000" b="1" dirty="0">
                <a:solidFill>
                  <a:srgbClr val="000000"/>
                </a:solidFill>
                <a:latin typeface="Calibri" pitchFamily="34" charset="0"/>
                <a:ea typeface="Calibri" pitchFamily="34" charset="0"/>
                <a:cs typeface="Times New Roman" pitchFamily="18" charset="0"/>
              </a:rPr>
              <a:t>Manager: </a:t>
            </a:r>
            <a:r>
              <a:rPr lang="en-US" sz="1000" dirty="0">
                <a:solidFill>
                  <a:srgbClr val="000000"/>
                </a:solidFill>
                <a:latin typeface="Calibri" pitchFamily="34" charset="0"/>
                <a:ea typeface="Calibri" pitchFamily="34" charset="0"/>
                <a:cs typeface="Times New Roman" pitchFamily="18" charset="0"/>
              </a:rPr>
              <a:t>Diana Worthington-White (404-785-1721 </a:t>
            </a:r>
            <a:r>
              <a:rPr lang="en-US" sz="1000" dirty="0">
                <a:solidFill>
                  <a:srgbClr val="000000"/>
                </a:solidFill>
                <a:latin typeface="Calibri" pitchFamily="34" charset="0"/>
                <a:ea typeface="Calibri" pitchFamily="34" charset="0"/>
                <a:cs typeface="Times New Roman" pitchFamily="18" charset="0"/>
                <a:hlinkClick r:id="rId12"/>
              </a:rPr>
              <a:t>diana.worthington-white@choa.org</a:t>
            </a:r>
            <a:endParaRPr lang="en-US" sz="1000" dirty="0">
              <a:solidFill>
                <a:srgbClr val="000000"/>
              </a:solidFill>
              <a:latin typeface="Calibri" pitchFamily="34" charset="0"/>
              <a:ea typeface="Calibri" pitchFamily="34" charset="0"/>
              <a:cs typeface="Times New Roman" pitchFamily="18" charset="0"/>
            </a:endParaRPr>
          </a:p>
          <a:p>
            <a:pPr hangingPunct="0">
              <a:buSzPct val="100000"/>
              <a:buFont typeface="Arial" charset="0"/>
              <a:buChar char="•"/>
            </a:pPr>
            <a:r>
              <a:rPr lang="en-US" sz="900" dirty="0">
                <a:solidFill>
                  <a:srgbClr val="000000"/>
                </a:solidFill>
                <a:latin typeface="Calibri" pitchFamily="34" charset="0"/>
                <a:ea typeface="Calibri" pitchFamily="34" charset="0"/>
                <a:cs typeface="Times New Roman" pitchFamily="18" charset="0"/>
              </a:rPr>
              <a:t>Clinical trials specimen processing, shipping, limited storage</a:t>
            </a:r>
          </a:p>
          <a:p>
            <a:pPr hangingPunct="0">
              <a:buSzPct val="100000"/>
              <a:buFont typeface="Arial" charset="0"/>
              <a:buChar char="•"/>
            </a:pPr>
            <a:r>
              <a:rPr lang="en-US" sz="900" dirty="0">
                <a:solidFill>
                  <a:srgbClr val="000000"/>
                </a:solidFill>
                <a:latin typeface="Calibri" pitchFamily="34" charset="0"/>
                <a:ea typeface="Calibri" pitchFamily="34" charset="0"/>
                <a:cs typeface="Times New Roman" pitchFamily="18" charset="0"/>
              </a:rPr>
              <a:t>ACTSI processing lab</a:t>
            </a:r>
          </a:p>
          <a:p>
            <a:pPr hangingPunct="0">
              <a:buSzPct val="100000"/>
              <a:buFont typeface="Arial" charset="0"/>
              <a:buChar char="•"/>
            </a:pPr>
            <a:r>
              <a:rPr lang="en-US" sz="900" dirty="0">
                <a:solidFill>
                  <a:srgbClr val="000000"/>
                </a:solidFill>
                <a:latin typeface="Calibri" pitchFamily="34" charset="0"/>
                <a:ea typeface="Calibri" pitchFamily="34" charset="0"/>
                <a:cs typeface="Times New Roman" pitchFamily="18" charset="0"/>
              </a:rPr>
              <a:t>Laboratory inventory management system (LIMS) </a:t>
            </a:r>
            <a:r>
              <a:rPr lang="en-US" sz="900" dirty="0" smtClean="0">
                <a:solidFill>
                  <a:srgbClr val="000000"/>
                </a:solidFill>
                <a:latin typeface="Calibri" pitchFamily="34" charset="0"/>
                <a:ea typeface="Calibri" pitchFamily="34" charset="0"/>
                <a:cs typeface="Times New Roman" pitchFamily="18" charset="0"/>
              </a:rPr>
              <a:t>available</a:t>
            </a:r>
          </a:p>
          <a:p>
            <a:pPr hangingPunct="0">
              <a:buSzPct val="100000"/>
            </a:pPr>
            <a:endParaRPr lang="en-US" sz="900" dirty="0">
              <a:solidFill>
                <a:srgbClr val="000000"/>
              </a:solidFill>
              <a:latin typeface="Calibri" pitchFamily="34" charset="0"/>
              <a:ea typeface="Calibri"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Footer Placeholder 1"/>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July </a:t>
            </a:r>
            <a:r>
              <a:rPr lang="en-US" sz="1200" dirty="0">
                <a:solidFill>
                  <a:srgbClr val="898989"/>
                </a:solidFill>
                <a:latin typeface="Calibri" pitchFamily="34" charset="0"/>
              </a:rPr>
              <a:t>2014</a:t>
            </a:r>
          </a:p>
        </p:txBody>
      </p:sp>
      <p:sp>
        <p:nvSpPr>
          <p:cNvPr id="34818" name="Title 1"/>
          <p:cNvSpPr txBox="1">
            <a:spLocks noChangeArrowheads="1"/>
          </p:cNvSpPr>
          <p:nvPr/>
        </p:nvSpPr>
        <p:spPr bwMode="auto">
          <a:xfrm>
            <a:off x="457200" y="0"/>
            <a:ext cx="8229600" cy="563563"/>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Funding Opportunities </a:t>
            </a:r>
            <a:r>
              <a:rPr lang="en-US" sz="2400" b="1" i="1" u="sng">
                <a:solidFill>
                  <a:srgbClr val="000000"/>
                </a:solidFill>
                <a:latin typeface="Calibri" pitchFamily="34" charset="0"/>
              </a:rPr>
              <a:t>(continued):</a:t>
            </a:r>
            <a:endParaRPr lang="en-US" sz="2400" i="1">
              <a:solidFill>
                <a:srgbClr val="000000"/>
              </a:solidFill>
              <a:latin typeface="Calibri" pitchFamily="34" charset="0"/>
            </a:endParaRPr>
          </a:p>
        </p:txBody>
      </p:sp>
      <p:graphicFrame>
        <p:nvGraphicFramePr>
          <p:cNvPr id="41028" name="Group 68"/>
          <p:cNvGraphicFramePr>
            <a:graphicFrameLocks noGrp="1"/>
          </p:cNvGraphicFramePr>
          <p:nvPr>
            <p:extLst>
              <p:ext uri="{D42A27DB-BD31-4B8C-83A1-F6EECF244321}">
                <p14:modId xmlns:p14="http://schemas.microsoft.com/office/powerpoint/2010/main" val="2395285118"/>
              </p:ext>
            </p:extLst>
          </p:nvPr>
        </p:nvGraphicFramePr>
        <p:xfrm>
          <a:off x="228600" y="685800"/>
          <a:ext cx="8610600" cy="5532120"/>
        </p:xfrm>
        <a:graphic>
          <a:graphicData uri="http://schemas.openxmlformats.org/drawingml/2006/table">
            <a:tbl>
              <a:tblPr/>
              <a:tblGrid>
                <a:gridCol w="1141413"/>
                <a:gridCol w="763587"/>
                <a:gridCol w="762000"/>
                <a:gridCol w="1071563"/>
                <a:gridCol w="1824037"/>
                <a:gridCol w="1752600"/>
                <a:gridCol w="12954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Limit</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Term</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Deadline</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Eligibility </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1344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Dudley Moore Nursing and Allied Health Research Fund</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6-18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1st Friday in May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All Children's nursing and allied health staff who provide services at one of Children's locations are eligible.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Excludes those with regular faculty appointments or who are employed by Emory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Projects must have an impact on enhanced patient care, priority is given to projects that will provide evidence to change practice.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by request.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restricted by donor to support nursing and allied health research at Children's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r h="1090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Quick Wins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varies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12-24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ongoing</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 proposals must be submitted by teams comprised of individuals from each organization, Children’s and Georgia Tech.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The proposals must address a project that provides an answer to an unmet business or clinical need as identified by a clinician, technologist, or Children’s leader.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The project must be capable of delivering a workable solution (at minimum a validated “prototype”) into the hands of a clinician or team within 18 months from the receipt of funds and project start.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hlinkClick r:id="rId3"/>
                        </a:rPr>
                        <a:t>https://pediatriconnect.gtri.gatech.edu/grants</a:t>
                      </a:r>
                      <a:endParaRPr kumimoji="0" lang="en-US" sz="1800" b="1"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36865" name="Footer Placeholder 3"/>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July </a:t>
            </a:r>
            <a:r>
              <a:rPr lang="en-US" sz="1200" dirty="0">
                <a:solidFill>
                  <a:srgbClr val="898989"/>
                </a:solidFill>
                <a:latin typeface="Calibri" pitchFamily="34" charset="0"/>
              </a:rPr>
              <a:t>2014</a:t>
            </a:r>
          </a:p>
        </p:txBody>
      </p:sp>
      <p:sp>
        <p:nvSpPr>
          <p:cNvPr id="36866" name="Title 1"/>
          <p:cNvSpPr txBox="1">
            <a:spLocks noGrp="1"/>
          </p:cNvSpPr>
          <p:nvPr>
            <p:ph type="title"/>
          </p:nvPr>
        </p:nvSpPr>
        <p:spPr>
          <a:xfrm>
            <a:off x="457200" y="304800"/>
            <a:ext cx="8229600" cy="762000"/>
          </a:xfrm>
        </p:spPr>
        <p:txBody>
          <a:bodyPr/>
          <a:lstStyle/>
          <a:p>
            <a:pPr eaLnBrk="1" hangingPunct="1"/>
            <a:r>
              <a:rPr sz="2800" b="1" u="sng" smtClean="0">
                <a:latin typeface="Calibri" pitchFamily="34" charset="0"/>
              </a:rPr>
              <a:t>Additional Resources/Updates:</a:t>
            </a:r>
          </a:p>
        </p:txBody>
      </p:sp>
      <p:graphicFrame>
        <p:nvGraphicFramePr>
          <p:cNvPr id="5" name="Content Placeholder 4"/>
          <p:cNvGraphicFramePr>
            <a:graphicFrameLocks noGrp="1"/>
          </p:cNvGraphicFramePr>
          <p:nvPr>
            <p:ph idx="1"/>
          </p:nvPr>
        </p:nvGraphicFramePr>
        <p:xfrm>
          <a:off x="304800" y="1295400"/>
          <a:ext cx="8229600" cy="4998720"/>
        </p:xfrm>
        <a:graphic>
          <a:graphicData uri="http://schemas.openxmlformats.org/drawingml/2006/table">
            <a:tbl>
              <a:tblPr firstRow="1" bandRow="1">
                <a:tableStyleId>{EB344D84-9AFB-497E-A393-DC336BA19D2E}</a:tableStyleId>
              </a:tblPr>
              <a:tblGrid>
                <a:gridCol w="4267200"/>
                <a:gridCol w="3962400"/>
              </a:tblGrid>
              <a:tr h="2438400">
                <a:tc>
                  <a:txBody>
                    <a:bodyPr/>
                    <a:lstStyle/>
                    <a:p>
                      <a:pPr lvl="0" algn="ctr"/>
                      <a:endParaRPr lang="en-US" sz="1600" dirty="0" smtClean="0">
                        <a:solidFill>
                          <a:schemeClr val="tx1"/>
                        </a:solidFill>
                      </a:endParaRPr>
                    </a:p>
                    <a:p>
                      <a:pPr lvl="0" algn="ctr"/>
                      <a:r>
                        <a:rPr lang="en-US" sz="1600" dirty="0" smtClean="0">
                          <a:solidFill>
                            <a:schemeClr val="tx1"/>
                          </a:solidFill>
                        </a:rPr>
                        <a:t>Research listserv: </a:t>
                      </a:r>
                    </a:p>
                    <a:p>
                      <a:pPr lvl="0" algn="ctr"/>
                      <a:r>
                        <a:rPr lang="en-US" sz="1600" dirty="0" smtClean="0">
                          <a:solidFill>
                            <a:schemeClr val="tx1"/>
                          </a:solidFill>
                        </a:rPr>
                        <a:t>Contact </a:t>
                      </a:r>
                      <a:r>
                        <a:rPr lang="en-US" sz="1600" baseline="0" dirty="0" smtClean="0">
                          <a:solidFill>
                            <a:schemeClr val="tx1"/>
                          </a:solidFill>
                          <a:hlinkClick r:id="rId3"/>
                        </a:rPr>
                        <a:t>barbara.kilbourne@choa.org</a:t>
                      </a:r>
                      <a:r>
                        <a:rPr lang="en-US" sz="1600" baseline="0" dirty="0" smtClean="0">
                          <a:solidFill>
                            <a:schemeClr val="tx1"/>
                          </a:solidFill>
                        </a:rPr>
                        <a:t> </a:t>
                      </a:r>
                      <a:r>
                        <a:rPr lang="en-US" sz="1600" dirty="0" smtClean="0">
                          <a:solidFill>
                            <a:schemeClr val="tx1"/>
                          </a:solidFill>
                        </a:rPr>
                        <a:t>to be added to this listserv used to disseminate all pediatric research related announcements including seminars, funding opportunities, such as  </a:t>
                      </a:r>
                      <a:r>
                        <a:rPr lang="en-US" sz="1600" dirty="0" err="1" smtClean="0">
                          <a:solidFill>
                            <a:schemeClr val="tx1"/>
                          </a:solidFill>
                        </a:rPr>
                        <a:t>BiRD</a:t>
                      </a:r>
                      <a:r>
                        <a:rPr lang="en-US" sz="1600" dirty="0" smtClean="0">
                          <a:solidFill>
                            <a:schemeClr val="tx1"/>
                          </a:solidFill>
                        </a:rPr>
                        <a:t> (Bringing in the Research Dollars), and  the Weekly</a:t>
                      </a:r>
                      <a:r>
                        <a:rPr lang="en-US" sz="1600" baseline="0" dirty="0" smtClean="0">
                          <a:solidFill>
                            <a:schemeClr val="tx1"/>
                          </a:solidFill>
                        </a:rPr>
                        <a:t> PREP (Pediatric Research  Events and Programs)</a:t>
                      </a:r>
                      <a:endParaRPr lang="en-US" sz="1600" dirty="0" smtClean="0">
                        <a:solidFill>
                          <a:schemeClr val="tx1"/>
                        </a:solidFill>
                      </a:endParaRPr>
                    </a:p>
                    <a:p>
                      <a:endParaRPr lang="en-US" dirty="0">
                        <a:solidFill>
                          <a:schemeClr val="tx1"/>
                        </a:solidFill>
                      </a:endParaRPr>
                    </a:p>
                  </a:txBody>
                  <a:tcPr>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lvl="0" algn="ctr"/>
                      <a:endParaRPr lang="en-US" sz="1600" u="sng" dirty="0" smtClean="0">
                        <a:solidFill>
                          <a:schemeClr val="tx1"/>
                        </a:solidFill>
                      </a:endParaRPr>
                    </a:p>
                    <a:p>
                      <a:pPr lvl="0" algn="ctr"/>
                      <a:r>
                        <a:rPr lang="en-US" sz="1600" u="sng" dirty="0" smtClean="0">
                          <a:solidFill>
                            <a:schemeClr val="tx1"/>
                          </a:solidFill>
                        </a:rPr>
                        <a:t>Website:</a:t>
                      </a:r>
                    </a:p>
                    <a:p>
                      <a:pPr lvl="0" algn="ctr"/>
                      <a:endParaRPr lang="en-US" sz="1600" dirty="0" smtClean="0">
                        <a:solidFill>
                          <a:schemeClr val="tx1"/>
                        </a:solidFill>
                        <a:hlinkClick r:id="rId4"/>
                      </a:endParaRPr>
                    </a:p>
                    <a:p>
                      <a:pPr lvl="0" algn="ctr"/>
                      <a:r>
                        <a:rPr lang="en-US" sz="1600" dirty="0" smtClean="0">
                          <a:solidFill>
                            <a:schemeClr val="tx1"/>
                          </a:solidFill>
                          <a:hlinkClick r:id="rId4"/>
                        </a:rPr>
                        <a:t>www.pedsresearch.org</a:t>
                      </a:r>
                      <a:endParaRPr lang="en-US" sz="1600" dirty="0" smtClean="0">
                        <a:solidFill>
                          <a:schemeClr val="tx1"/>
                        </a:solidFill>
                      </a:endParaRPr>
                    </a:p>
                    <a:p>
                      <a:pPr lvl="0" algn="ctr"/>
                      <a:endParaRPr lang="en-US" sz="1600" dirty="0" smtClean="0">
                        <a:solidFill>
                          <a:schemeClr val="tx1"/>
                        </a:solidFill>
                      </a:endParaRPr>
                    </a:p>
                    <a:p>
                      <a:pPr lvl="0" algn="ctr"/>
                      <a:r>
                        <a:rPr lang="en-US" sz="1600" dirty="0" smtClean="0">
                          <a:solidFill>
                            <a:schemeClr val="tx1"/>
                          </a:solidFill>
                        </a:rPr>
                        <a:t>This is the central resource for research seminar info, contacts, cores, calendars, forms</a:t>
                      </a:r>
                    </a:p>
                    <a:p>
                      <a:endParaRPr lang="en-US" dirty="0" smtClean="0">
                        <a:solidFill>
                          <a:schemeClr val="tx1"/>
                        </a:solidFill>
                      </a:endParaRPr>
                    </a:p>
                  </a:txBody>
                  <a:tcPr>
                    <a:lnL w="12700" cap="flat" cmpd="sng" algn="ctr">
                      <a:solidFill>
                        <a:schemeClr val="tx1"/>
                      </a:solidFill>
                      <a:prstDash val="solid"/>
                      <a:round/>
                      <a:headEnd type="none" w="med" len="med"/>
                      <a:tailEnd type="none" w="med" len="med"/>
                    </a:lnL>
                    <a:solidFill>
                      <a:schemeClr val="accent5">
                        <a:lumMod val="20000"/>
                        <a:lumOff val="80000"/>
                      </a:schemeClr>
                    </a:solidFill>
                  </a:tcPr>
                </a:tc>
              </a:tr>
              <a:tr h="2438400">
                <a:tc gridSpan="2">
                  <a:txBody>
                    <a:bodyPr/>
                    <a:lstStyle/>
                    <a:p>
                      <a:pPr lvl="0" algn="ctr"/>
                      <a:endParaRPr lang="en-US" sz="1600" u="sng" dirty="0" smtClean="0"/>
                    </a:p>
                    <a:p>
                      <a:pPr lvl="0" algn="ctr"/>
                      <a:r>
                        <a:rPr lang="en-US" sz="1600" b="1" u="sng" dirty="0" smtClean="0"/>
                        <a:t>Health Sciences Research Building:</a:t>
                      </a:r>
                    </a:p>
                    <a:p>
                      <a:pPr algn="ctr"/>
                      <a:r>
                        <a:rPr lang="en-US" sz="1600" kern="1200" dirty="0" smtClean="0">
                          <a:solidFill>
                            <a:schemeClr val="dk1"/>
                          </a:solidFill>
                          <a:latin typeface="+mn-lt"/>
                          <a:ea typeface="+mn-ea"/>
                          <a:cs typeface="+mn-cs"/>
                        </a:rPr>
                        <a:t>1760 </a:t>
                      </a:r>
                      <a:r>
                        <a:rPr lang="en-US" sz="1600" kern="1200" dirty="0" err="1" smtClean="0">
                          <a:solidFill>
                            <a:schemeClr val="dk1"/>
                          </a:solidFill>
                          <a:latin typeface="+mn-lt"/>
                          <a:ea typeface="+mn-ea"/>
                          <a:cs typeface="+mn-cs"/>
                        </a:rPr>
                        <a:t>Haygood</a:t>
                      </a:r>
                      <a:r>
                        <a:rPr lang="en-US" sz="1600" kern="1200" dirty="0" smtClean="0">
                          <a:solidFill>
                            <a:schemeClr val="dk1"/>
                          </a:solidFill>
                          <a:latin typeface="+mn-lt"/>
                          <a:ea typeface="+mn-ea"/>
                          <a:cs typeface="+mn-cs"/>
                        </a:rPr>
                        <a:t> Road</a:t>
                      </a:r>
                    </a:p>
                    <a:p>
                      <a:pPr algn="ctr"/>
                      <a:r>
                        <a:rPr lang="en-US" sz="1600" kern="1200" dirty="0" smtClean="0">
                          <a:solidFill>
                            <a:schemeClr val="dk1"/>
                          </a:solidFill>
                          <a:latin typeface="+mn-lt"/>
                          <a:ea typeface="+mn-ea"/>
                          <a:cs typeface="+mn-cs"/>
                        </a:rPr>
                        <a:t>Atlanta, GA 30322</a:t>
                      </a:r>
                      <a:endParaRPr lang="en-US" sz="1600" b="1" dirty="0" smtClean="0"/>
                    </a:p>
                    <a:p>
                      <a:pPr lvl="0" algn="ctr"/>
                      <a:r>
                        <a:rPr lang="en-US" sz="1600" b="1" dirty="0" smtClean="0"/>
                        <a:t>190,000 ft</a:t>
                      </a:r>
                      <a:r>
                        <a:rPr lang="en-US" sz="1600" b="1" baseline="30000" dirty="0" smtClean="0"/>
                        <a:t>2</a:t>
                      </a:r>
                      <a:r>
                        <a:rPr lang="en-US" sz="1600" b="1" dirty="0" smtClean="0"/>
                        <a:t>; 115,000 for pediatric research</a:t>
                      </a:r>
                    </a:p>
                    <a:p>
                      <a:pPr lvl="0" algn="ctr"/>
                      <a:r>
                        <a:rPr lang="en-US" sz="1600" b="1" dirty="0" smtClean="0"/>
                        <a:t>Dry and wet lab research</a:t>
                      </a:r>
                    </a:p>
                    <a:p>
                      <a:pPr lvl="0" algn="ctr"/>
                      <a:r>
                        <a:rPr lang="en-US" sz="1600" b="1" dirty="0" smtClean="0"/>
                        <a:t>For floor plans go to:  </a:t>
                      </a:r>
                      <a:r>
                        <a:rPr lang="en-US" sz="1600" b="1" dirty="0" smtClean="0">
                          <a:hlinkClick r:id="rId5"/>
                        </a:rPr>
                        <a:t>http://pedsresearch.org/_files/HSRB_FloorPlans.pdf</a:t>
                      </a:r>
                      <a:r>
                        <a:rPr lang="en-US" sz="1600" b="1" dirty="0" smtClean="0"/>
                        <a:t> </a:t>
                      </a:r>
                    </a:p>
                    <a:p>
                      <a:pPr lvl="0" algn="ctr"/>
                      <a:r>
                        <a:rPr lang="en-US" sz="1600" b="1" dirty="0" smtClean="0"/>
                        <a:t>Go</a:t>
                      </a:r>
                      <a:r>
                        <a:rPr lang="en-US" sz="1600" b="1" baseline="0" dirty="0" smtClean="0"/>
                        <a:t> to: </a:t>
                      </a:r>
                      <a:r>
                        <a:rPr lang="en-US" sz="1600" b="1" baseline="0" dirty="0" smtClean="0">
                          <a:hlinkClick r:id="rId6"/>
                        </a:rPr>
                        <a:t>http://www.pedsresearch.org/about-us</a:t>
                      </a:r>
                      <a:r>
                        <a:rPr lang="en-US" sz="1600" b="1" baseline="0" dirty="0" smtClean="0"/>
                        <a:t> for more info</a:t>
                      </a:r>
                      <a:endParaRPr lang="en-US" b="1" dirty="0" smtClean="0">
                        <a:solidFill>
                          <a:schemeClr val="bg1"/>
                        </a:solidFill>
                      </a:endParaRPr>
                    </a:p>
                  </a:txBody>
                  <a:tcPr/>
                </a:tc>
                <a:tc hMerge="1">
                  <a:txBody>
                    <a:bodyPr/>
                    <a:lstStyle/>
                    <a:p>
                      <a:endParaRPr lang="en-US" dirty="0" smtClean="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July </a:t>
            </a:r>
            <a:r>
              <a:rPr lang="en-US" sz="1200" dirty="0">
                <a:solidFill>
                  <a:srgbClr val="898989"/>
                </a:solidFill>
                <a:latin typeface="Calibri" pitchFamily="34" charset="0"/>
              </a:rPr>
              <a:t>2014</a:t>
            </a: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2406249203"/>
              </p:ext>
            </p:extLst>
          </p:nvPr>
        </p:nvGraphicFramePr>
        <p:xfrm>
          <a:off x="152401" y="533400"/>
          <a:ext cx="8839199" cy="5839801"/>
        </p:xfrm>
        <a:graphic>
          <a:graphicData uri="http://schemas.openxmlformats.org/drawingml/2006/table">
            <a:tbl>
              <a:tblPr>
                <a:tableStyleId>{35758FB7-9AC5-4552-8A53-C91805E547FA}</a:tableStyleId>
              </a:tblPr>
              <a:tblGrid>
                <a:gridCol w="1219200"/>
                <a:gridCol w="665436"/>
                <a:gridCol w="930822"/>
                <a:gridCol w="887863"/>
                <a:gridCol w="632182"/>
                <a:gridCol w="1272422"/>
                <a:gridCol w="3231274"/>
              </a:tblGrid>
              <a:tr h="4834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294554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Changwon Park, PhD</a:t>
                      </a:r>
                    </a:p>
                  </a:txBody>
                  <a:tcPr marL="0" marR="0" marT="0" marB="0" horzOverflow="overflow">
                    <a:solidFill>
                      <a:schemeClr val="tx2">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Cardiovascular Biology</a:t>
                      </a:r>
                    </a:p>
                  </a:txBody>
                  <a:tcPr marL="0" marR="0" marT="0" marB="0" horzOverflow="overflow">
                    <a:solidFill>
                      <a:schemeClr val="tx2">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tx2">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Department of Pharmacology,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College of Medicine, University of Illinois Chicago, IL</a:t>
                      </a:r>
                    </a:p>
                  </a:txBody>
                  <a:tcPr marL="0" marR="0" marT="0" marB="0" horzOverflow="overflow">
                    <a:solidFill>
                      <a:schemeClr val="tx2">
                        <a:lumMod val="40000"/>
                        <a:lumOff val="60000"/>
                      </a:schemeClr>
                    </a:solidFill>
                  </a:tcPr>
                </a:tc>
                <a:tc>
                  <a:txBody>
                    <a:bodyPr/>
                    <a:lstStyle/>
                    <a:p>
                      <a:r>
                        <a:rPr kumimoji="0" lang="en-US" sz="800" b="0" i="0" u="none" strike="noStrike" cap="none" normalizeH="0" baseline="0" dirty="0" smtClean="0">
                          <a:ln>
                            <a:noFill/>
                          </a:ln>
                          <a:solidFill>
                            <a:srgbClr val="000000"/>
                          </a:solidFill>
                          <a:effectLst/>
                          <a:latin typeface="Calibri" pitchFamily="34" charset="0"/>
                          <a:cs typeface="Arial" charset="0"/>
                        </a:rPr>
                        <a:t>FLK1 (VEGFR2), a receptor tyrosine kinase, plays a critical role for blood and vessel development. Fate mapping studies have demonstrated that FLK1+ mesoderm contributes to the development of the cardiovascular system consisting of hematopoietic, endothelial, cardiac muscle and smooth muscle cells. FLK1 continues to play a critical role in (pathological) angiogenesis in the adult. Therefore, understanding</a:t>
                      </a:r>
                    </a:p>
                    <a:p>
                      <a:r>
                        <a:rPr kumimoji="0" lang="en-US" sz="800" b="0" i="0" u="none" strike="noStrike" cap="none" normalizeH="0" baseline="0" dirty="0" smtClean="0">
                          <a:ln>
                            <a:noFill/>
                          </a:ln>
                          <a:solidFill>
                            <a:srgbClr val="000000"/>
                          </a:solidFill>
                          <a:effectLst/>
                          <a:latin typeface="Calibri" pitchFamily="34" charset="0"/>
                          <a:cs typeface="Arial" charset="0"/>
                        </a:rPr>
                        <a:t>molecular mechanisms that regulate Flk1 expression is essential for delineating the pathways involved in blood and vessel differentiation during embryogenesis as well as postnatal angiogenesis. We have demonstrated that Bone Morphogenetic Protein (BMP) 4 is a major factor to generate FLK1 expressing</a:t>
                      </a:r>
                    </a:p>
                    <a:p>
                      <a:r>
                        <a:rPr kumimoji="0" lang="en-US" sz="800" b="0" i="0" u="none" strike="noStrike" cap="none" normalizeH="0" baseline="0" dirty="0" smtClean="0">
                          <a:ln>
                            <a:noFill/>
                          </a:ln>
                          <a:solidFill>
                            <a:srgbClr val="000000"/>
                          </a:solidFill>
                          <a:effectLst/>
                          <a:latin typeface="Calibri" pitchFamily="34" charset="0"/>
                          <a:cs typeface="Arial" charset="0"/>
                        </a:rPr>
                        <a:t>mesoderm which can subsequently differentiates into endothelial and hematopoietic cells. Furthermore, we reported that ER71, a novel member of the ETS transcription factor family, is the direct upstream regulator of FLK1 expression and that ER71 is indispensable for vessel and blood development in mouse embryogenesis. Extending from our previous findings, we are currently studying the role of ER71 for the establishment of the</a:t>
                      </a:r>
                    </a:p>
                    <a:p>
                      <a:r>
                        <a:rPr kumimoji="0" lang="en-US" sz="800" b="0" i="0" u="none" strike="noStrike" cap="none" normalizeH="0" baseline="0" dirty="0" smtClean="0">
                          <a:ln>
                            <a:noFill/>
                          </a:ln>
                          <a:solidFill>
                            <a:srgbClr val="000000"/>
                          </a:solidFill>
                          <a:effectLst/>
                          <a:latin typeface="Calibri" pitchFamily="34" charset="0"/>
                          <a:cs typeface="Arial" charset="0"/>
                        </a:rPr>
                        <a:t>cardiovascular system and for pathological angiogenesis. Outcome from the proposed studies will provide a new and detailed insight on the role of ER71 in vascular development and pathological angiogenesis, which can provide a new research venue for the development of specific targets for the cardiovascular diseases. In addition, we are investigating mechanisms which can induce direct reprogramming of somatic cells to functional endothelial cells. </a:t>
                      </a:r>
                    </a:p>
                  </a:txBody>
                  <a:tcPr marL="0" marR="0" marT="0" marB="0" horzOverflow="overflow">
                    <a:solidFill>
                      <a:schemeClr val="tx2">
                        <a:lumMod val="40000"/>
                        <a:lumOff val="60000"/>
                      </a:schemeClr>
                    </a:solidFill>
                  </a:tcPr>
                </a:tc>
              </a:tr>
              <a:tr h="114300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Cynthia Wetmore, MD, PhD</a:t>
                      </a:r>
                    </a:p>
                  </a:txBody>
                  <a:tcPr marL="0" marR="0" marT="0" marB="0" horzOverflow="overflow">
                    <a:solidFill>
                      <a:schemeClr val="tx2">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Clinical &amp; Translational Research (CCTR)</a:t>
                      </a:r>
                    </a:p>
                  </a:txBody>
                  <a:tcPr marL="0" marR="0" marT="0" marB="0" horzOverflow="overflow">
                    <a:solidFill>
                      <a:schemeClr val="tx2">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Director</a:t>
                      </a:r>
                    </a:p>
                  </a:txBody>
                  <a:tcPr marL="0" marR="0" marT="0" marB="0" horzOverflow="overflow">
                    <a:solidFill>
                      <a:schemeClr val="tx2">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tx2">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St. Jude’s Research Hospital</a:t>
                      </a:r>
                    </a:p>
                  </a:txBody>
                  <a:tcPr marL="0" marR="0" marT="0" marB="0" horzOverflow="overflow">
                    <a:solidFill>
                      <a:schemeClr val="tx2">
                        <a:lumMod val="40000"/>
                        <a:lumOff val="60000"/>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Basic science: Developmental neurobiology, genetic control of normal and neoplastic proliferation in the nervous system, neural stem cells, gene expression in the nervous system, repair of DNA damage in the nervous system.</a:t>
                      </a:r>
                    </a:p>
                    <a:p>
                      <a:r>
                        <a:rPr kumimoji="0" lang="en-US" sz="900" b="0" i="0" u="none" strike="noStrike" cap="none" normalizeH="0" baseline="0" dirty="0" smtClean="0">
                          <a:ln>
                            <a:noFill/>
                          </a:ln>
                          <a:solidFill>
                            <a:srgbClr val="000000"/>
                          </a:solidFill>
                          <a:effectLst/>
                          <a:latin typeface="Calibri" pitchFamily="34" charset="0"/>
                          <a:cs typeface="Arial" charset="0"/>
                        </a:rPr>
                        <a:t>Clinical science: Developmental therapeutics for pediatric oncology, </a:t>
                      </a:r>
                      <a:r>
                        <a:rPr kumimoji="0" lang="en-US" sz="900" b="0" i="0" u="none" strike="noStrike" cap="none" normalizeH="0" baseline="0" dirty="0" err="1" smtClean="0">
                          <a:ln>
                            <a:noFill/>
                          </a:ln>
                          <a:solidFill>
                            <a:srgbClr val="000000"/>
                          </a:solidFill>
                          <a:effectLst/>
                          <a:latin typeface="Calibri" pitchFamily="34" charset="0"/>
                          <a:cs typeface="Arial" charset="0"/>
                        </a:rPr>
                        <a:t>neuro</a:t>
                      </a:r>
                      <a:r>
                        <a:rPr kumimoji="0" lang="en-US" sz="900" b="0" i="0" u="none" strike="noStrike" cap="none" normalizeH="0" baseline="0" dirty="0" smtClean="0">
                          <a:ln>
                            <a:noFill/>
                          </a:ln>
                          <a:solidFill>
                            <a:srgbClr val="000000"/>
                          </a:solidFill>
                          <a:effectLst/>
                          <a:latin typeface="Calibri" pitchFamily="34" charset="0"/>
                          <a:cs typeface="Arial" charset="0"/>
                        </a:rPr>
                        <a:t>-oncology; design and conduct of Phase I/II clinical studies; translation of basic science discoveries to improving clinical care of patients.</a:t>
                      </a:r>
                    </a:p>
                  </a:txBody>
                  <a:tcPr marL="0" marR="0" marT="0" marB="0" horzOverflow="overflow">
                    <a:solidFill>
                      <a:schemeClr val="tx2">
                        <a:lumMod val="40000"/>
                        <a:lumOff val="60000"/>
                      </a:schemeClr>
                    </a:solidFill>
                  </a:tcPr>
                </a:tc>
              </a:tr>
              <a:tr h="1267801">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Dmitry M. </a:t>
                      </a:r>
                      <a:r>
                        <a:rPr kumimoji="0" lang="en-US" sz="1100" b="0" i="0" u="none" strike="noStrike" cap="none" normalizeH="0" baseline="0" dirty="0" err="1" smtClean="0">
                          <a:ln>
                            <a:noFill/>
                          </a:ln>
                          <a:solidFill>
                            <a:srgbClr val="000000"/>
                          </a:solidFill>
                          <a:effectLst/>
                          <a:latin typeface="+mn-lt"/>
                          <a:cs typeface="Arial" charset="0"/>
                        </a:rPr>
                        <a:t>Shayakhmetov</a:t>
                      </a:r>
                      <a:r>
                        <a:rPr kumimoji="0" lang="en-US" sz="1100" b="0" i="0" u="none" strike="noStrike" cap="none" normalizeH="0" baseline="0" dirty="0" smtClean="0">
                          <a:ln>
                            <a:noFill/>
                          </a:ln>
                          <a:solidFill>
                            <a:srgbClr val="000000"/>
                          </a:solidFill>
                          <a:effectLst/>
                          <a:latin typeface="+mn-lt"/>
                          <a:cs typeface="Arial" charset="0"/>
                        </a:rPr>
                        <a:t>, Ph.D.</a:t>
                      </a:r>
                    </a:p>
                  </a:txBody>
                  <a:tcPr marL="0" marR="0" marT="0" marB="0" horzOverflow="overflow">
                    <a:solidFill>
                      <a:schemeClr val="tx2">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tx2">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Professor, Division of Rheumatology, Department of Pediatrics</a:t>
                      </a:r>
                    </a:p>
                  </a:txBody>
                  <a:tcPr marL="0" marR="0" marT="0" marB="0" horzOverflow="overflow">
                    <a:solidFill>
                      <a:schemeClr val="tx2">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tx2">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Department of Medicine, Division of Medical Genetics, University of Washington, Seattle</a:t>
                      </a:r>
                    </a:p>
                  </a:txBody>
                  <a:tcPr marL="0" marR="0" marT="0" marB="0" horzOverflow="overflow">
                    <a:solidFill>
                      <a:schemeClr val="tx2">
                        <a:lumMod val="40000"/>
                        <a:lumOff val="60000"/>
                      </a:schemeClr>
                    </a:solidFill>
                  </a:tcPr>
                </a:tc>
                <a:tc>
                  <a:txBody>
                    <a:bodyPr/>
                    <a:lstStyle/>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Molecular mechanisms of a novel type of pro-inflammatory necrotic cell death in vivo.</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Identification of molecular sensors triggering transcriptional and functional activation of macrophages in vivo.</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Defining the role of pro-inflammatory types of cell death in the disruption of tissue homeostasis and triggering the systemic inflammatory host response</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Modification of adenovirus interaction with circulating antibodies for cancer therapy.</a:t>
                      </a:r>
                    </a:p>
                  </a:txBody>
                  <a:tcPr marL="0" marR="0" marT="0" marB="0" horzOverflow="overflow">
                    <a:solidFill>
                      <a:schemeClr val="tx2">
                        <a:lumMod val="40000"/>
                        <a:lumOff val="60000"/>
                      </a:schemeClr>
                    </a:solidFill>
                  </a:tcPr>
                </a:tc>
              </a:tr>
            </a:tbl>
          </a:graphicData>
        </a:graphic>
      </p:graphicFrame>
      <p:sp>
        <p:nvSpPr>
          <p:cNvPr id="38922" name="TextBox 15"/>
          <p:cNvSpPr txBox="1">
            <a:spLocks noChangeArrowheads="1"/>
          </p:cNvSpPr>
          <p:nvPr/>
        </p:nvSpPr>
        <p:spPr bwMode="auto">
          <a:xfrm>
            <a:off x="198438" y="6494863"/>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98881" y="3989034"/>
            <a:ext cx="592667" cy="711200"/>
          </a:xfrm>
          <a:prstGeom prst="rect">
            <a:avLst/>
          </a:prstGeom>
        </p:spPr>
      </p:pic>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12498" y="5181600"/>
            <a:ext cx="534660" cy="759217"/>
          </a:xfrm>
          <a:prstGeom prst="rect">
            <a:avLst/>
          </a:prstGeom>
        </p:spPr>
      </p:pic>
      <p:pic>
        <p:nvPicPr>
          <p:cNvPr id="10" name="Picture 9" descr="ChangwonPark.jpg"/>
          <p:cNvPicPr/>
          <p:nvPr/>
        </p:nvPicPr>
        <p:blipFill>
          <a:blip r:embed="rId6" cstate="print"/>
          <a:srcRect l="10619" r="9292" b="28571"/>
          <a:stretch>
            <a:fillRect/>
          </a:stretch>
        </p:blipFill>
        <p:spPr>
          <a:xfrm>
            <a:off x="1431556" y="1050924"/>
            <a:ext cx="543310" cy="695325"/>
          </a:xfrm>
          <a:prstGeom prst="rect">
            <a:avLst/>
          </a:prstGeom>
          <a:noFill/>
          <a:ln>
            <a:noFill/>
          </a:ln>
          <a:effectLst/>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July </a:t>
            </a:r>
            <a:r>
              <a:rPr lang="en-US" sz="1200" dirty="0">
                <a:solidFill>
                  <a:srgbClr val="898989"/>
                </a:solidFill>
                <a:latin typeface="Calibri" pitchFamily="34" charset="0"/>
              </a:rPr>
              <a:t>2014</a:t>
            </a: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pic>
        <p:nvPicPr>
          <p:cNvPr id="38917" name="Picture 10" descr="Baek-Kim.jpg"/>
          <p:cNvPicPr>
            <a:picLocks noChangeAspect="1"/>
          </p:cNvPicPr>
          <p:nvPr/>
        </p:nvPicPr>
        <p:blipFill>
          <a:blip r:embed="rId4"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2332733320"/>
              </p:ext>
            </p:extLst>
          </p:nvPr>
        </p:nvGraphicFramePr>
        <p:xfrm>
          <a:off x="152400" y="685800"/>
          <a:ext cx="8762999" cy="4800600"/>
        </p:xfrm>
        <a:graphic>
          <a:graphicData uri="http://schemas.openxmlformats.org/drawingml/2006/table">
            <a:tbl>
              <a:tblPr>
                <a:tableStyleId>{35758FB7-9AC5-4552-8A53-C91805E547FA}</a:tableStyleId>
              </a:tblPr>
              <a:tblGrid>
                <a:gridCol w="878188"/>
                <a:gridCol w="708216"/>
                <a:gridCol w="982060"/>
                <a:gridCol w="936736"/>
                <a:gridCol w="666981"/>
                <a:gridCol w="1342464"/>
                <a:gridCol w="3248354"/>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bg2">
                        <a:lumMod val="75000"/>
                        <a:alpha val="50196"/>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bg2">
                        <a:lumMod val="75000"/>
                        <a:alpha val="50196"/>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bg2">
                        <a:lumMod val="75000"/>
                        <a:alpha val="50196"/>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bg2">
                        <a:lumMod val="75000"/>
                        <a:alpha val="50196"/>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bg2">
                        <a:lumMod val="75000"/>
                        <a:alpha val="50196"/>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bg2">
                        <a:lumMod val="75000"/>
                        <a:alpha val="50196"/>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bg2">
                        <a:lumMod val="75000"/>
                        <a:alpha val="50196"/>
                      </a:schemeClr>
                    </a:solidFill>
                  </a:tcPr>
                </a:tc>
              </a:tr>
              <a:tr h="114300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Chris Gunter, PhD</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Marcus Autism Center (MAC)</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Associate Director for Research</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February 2014</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Nature—Senior Editor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University of Alabama in Birmingham—Adjunct Professor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ASHG—Chair, Communications Committee</a:t>
                      </a:r>
                    </a:p>
                  </a:txBody>
                  <a:tcPr marL="0" marR="0" marT="0" marB="0" horzOverflow="overflow">
                    <a:solidFill>
                      <a:schemeClr val="tx2">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Spokesperson for science.</a:t>
                      </a:r>
                    </a:p>
                  </a:txBody>
                  <a:tcPr marL="0" marR="0" marT="0" marB="0" horzOverflow="overflow">
                    <a:solidFill>
                      <a:schemeClr val="tx2">
                        <a:lumMod val="60000"/>
                        <a:lumOff val="40000"/>
                        <a:alpha val="50196"/>
                      </a:schemeClr>
                    </a:solidFill>
                  </a:tcPr>
                </a:tc>
              </a:tr>
              <a:tr h="1143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Paul A. Dawson, PhD</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Professor</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February 2014</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Department of Internal Medicine, Section on Gastroenterology, Wake Forest School of Medicine, Medical Center Boulevard</a:t>
                      </a:r>
                    </a:p>
                  </a:txBody>
                  <a:tcPr marL="0" marR="0" marT="0" marB="0" horzOverflow="overflow">
                    <a:solidFill>
                      <a:schemeClr val="tx2">
                        <a:lumMod val="60000"/>
                        <a:lumOff val="40000"/>
                        <a:alpha val="50196"/>
                      </a:schemeClr>
                    </a:solidFill>
                  </a:tcPr>
                </a:tc>
                <a:tc>
                  <a:txBody>
                    <a:bodyPr/>
                    <a:lstStyle/>
                    <a:p>
                      <a:r>
                        <a:rPr lang="en-US" sz="800" b="1" i="0" cap="all" dirty="0" smtClean="0">
                          <a:solidFill>
                            <a:schemeClr val="dk1"/>
                          </a:solidFill>
                          <a:latin typeface="+mn-lt"/>
                          <a:ea typeface="+mn-ea"/>
                          <a:cs typeface="+mn-cs"/>
                        </a:rPr>
                        <a:t>BILE ACIDS, CHOLESTEROL METABOLISM, MOLECULAR CLONING, GENE EXPRESSION AND REGULATION, MOLECULAR GENETICS</a:t>
                      </a:r>
                    </a:p>
                    <a:p>
                      <a:r>
                        <a:rPr lang="en-US" sz="800" b="1" i="0" dirty="0" smtClean="0">
                          <a:solidFill>
                            <a:schemeClr val="dk1"/>
                          </a:solidFill>
                          <a:latin typeface="+mn-lt"/>
                          <a:ea typeface="+mn-ea"/>
                          <a:cs typeface="+mn-cs"/>
                        </a:rPr>
                        <a:t>Molecular Genetics of </a:t>
                      </a:r>
                      <a:r>
                        <a:rPr lang="en-US" sz="800" b="1" i="0" dirty="0" err="1" smtClean="0">
                          <a:solidFill>
                            <a:schemeClr val="dk1"/>
                          </a:solidFill>
                          <a:latin typeface="+mn-lt"/>
                          <a:ea typeface="+mn-ea"/>
                          <a:cs typeface="+mn-cs"/>
                        </a:rPr>
                        <a:t>Ileal</a:t>
                      </a:r>
                      <a:r>
                        <a:rPr lang="en-US" sz="800" b="1" i="0" dirty="0" smtClean="0">
                          <a:solidFill>
                            <a:schemeClr val="dk1"/>
                          </a:solidFill>
                          <a:latin typeface="+mn-lt"/>
                          <a:ea typeface="+mn-ea"/>
                          <a:cs typeface="+mn-cs"/>
                        </a:rPr>
                        <a:t> Bile Acid Transporter.</a:t>
                      </a:r>
                      <a:r>
                        <a:rPr lang="en-US" sz="800" b="0" i="0" dirty="0" smtClean="0">
                          <a:solidFill>
                            <a:schemeClr val="dk1"/>
                          </a:solidFill>
                          <a:latin typeface="+mn-lt"/>
                          <a:ea typeface="+mn-ea"/>
                          <a:cs typeface="+mn-cs"/>
                        </a:rPr>
                        <a:t> My lab identified and cloned the human </a:t>
                      </a:r>
                      <a:r>
                        <a:rPr lang="en-US" sz="800" b="0" i="0" dirty="0" err="1" smtClean="0">
                          <a:solidFill>
                            <a:schemeClr val="dk1"/>
                          </a:solidFill>
                          <a:latin typeface="+mn-lt"/>
                          <a:ea typeface="+mn-ea"/>
                          <a:cs typeface="+mn-cs"/>
                        </a:rPr>
                        <a:t>ileal</a:t>
                      </a:r>
                      <a:r>
                        <a:rPr lang="en-US" sz="800" b="0" i="0" dirty="0" smtClean="0">
                          <a:solidFill>
                            <a:schemeClr val="dk1"/>
                          </a:solidFill>
                          <a:latin typeface="+mn-lt"/>
                          <a:ea typeface="+mn-ea"/>
                          <a:cs typeface="+mn-cs"/>
                        </a:rPr>
                        <a:t> bile acid transporter cDNA and gene. These probes are being used to identify dysfunctional mutations in patients with bile acid malabsorption. Various classes of dysfunctional mutations in the </a:t>
                      </a:r>
                      <a:r>
                        <a:rPr lang="en-US" sz="800" b="0" i="0" dirty="0" err="1" smtClean="0">
                          <a:solidFill>
                            <a:schemeClr val="dk1"/>
                          </a:solidFill>
                          <a:latin typeface="+mn-lt"/>
                          <a:ea typeface="+mn-ea"/>
                          <a:cs typeface="+mn-cs"/>
                        </a:rPr>
                        <a:t>ileal</a:t>
                      </a:r>
                      <a:r>
                        <a:rPr lang="en-US" sz="800" b="0" i="0" dirty="0" smtClean="0">
                          <a:solidFill>
                            <a:schemeClr val="dk1"/>
                          </a:solidFill>
                          <a:latin typeface="+mn-lt"/>
                          <a:ea typeface="+mn-ea"/>
                          <a:cs typeface="+mn-cs"/>
                        </a:rPr>
                        <a:t> bile acid transporter gene have been identified. In addition to null mutations (i.e., splicing defects), we have also identified missense mutations that interfere with bile acid transporter processing and mechanism of action. The Class 2 mutations cause </a:t>
                      </a:r>
                      <a:r>
                        <a:rPr lang="en-US" sz="800" b="0" i="0" dirty="0" err="1" smtClean="0">
                          <a:solidFill>
                            <a:schemeClr val="dk1"/>
                          </a:solidFill>
                          <a:latin typeface="+mn-lt"/>
                          <a:ea typeface="+mn-ea"/>
                          <a:cs typeface="+mn-cs"/>
                        </a:rPr>
                        <a:t>misfolding</a:t>
                      </a:r>
                      <a:r>
                        <a:rPr lang="en-US" sz="800" b="0" i="0" dirty="0" smtClean="0">
                          <a:solidFill>
                            <a:schemeClr val="dk1"/>
                          </a:solidFill>
                          <a:latin typeface="+mn-lt"/>
                          <a:ea typeface="+mn-ea"/>
                          <a:cs typeface="+mn-cs"/>
                        </a:rPr>
                        <a:t> and ER retention of the transporter. More interesting are the Class 3 and 4 mutations that block bile acid transport at the substrate binding and solute translocation steps. The actions of these mutations are being studied to gain insight into the molecular mechanism of sodium-coupled solute transport. The association of these mutations with other gastrointestinal and lipid metabolism disorders including gallstone disease, irritable bowel syndrome, </a:t>
                      </a:r>
                      <a:r>
                        <a:rPr lang="en-US" sz="800" b="0" i="0" dirty="0" err="1" smtClean="0">
                          <a:solidFill>
                            <a:schemeClr val="dk1"/>
                          </a:solidFill>
                          <a:latin typeface="+mn-lt"/>
                          <a:ea typeface="+mn-ea"/>
                          <a:cs typeface="+mn-cs"/>
                        </a:rPr>
                        <a:t>hypocholesterolemia</a:t>
                      </a:r>
                      <a:r>
                        <a:rPr lang="en-US" sz="800" b="0" i="0" dirty="0" smtClean="0">
                          <a:solidFill>
                            <a:schemeClr val="dk1"/>
                          </a:solidFill>
                          <a:latin typeface="+mn-lt"/>
                          <a:ea typeface="+mn-ea"/>
                          <a:cs typeface="+mn-cs"/>
                        </a:rPr>
                        <a:t>, and hypertriglyceridemia is currently being investigated.</a:t>
                      </a:r>
                    </a:p>
                    <a:p>
                      <a:endParaRPr kumimoji="0" lang="en-US" sz="8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60000"/>
                        <a:lumOff val="40000"/>
                        <a:alpha val="50196"/>
                      </a:schemeClr>
                    </a:solidFill>
                  </a:tcPr>
                </a:tc>
              </a:tr>
              <a:tr h="100584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b="0" dirty="0" smtClean="0">
                          <a:latin typeface="+mn-lt"/>
                          <a:ea typeface="Calibri"/>
                        </a:rPr>
                        <a:t>Cheng-</a:t>
                      </a:r>
                      <a:r>
                        <a:rPr lang="en-US" sz="1100" b="0" dirty="0" err="1" smtClean="0">
                          <a:latin typeface="+mn-lt"/>
                          <a:ea typeface="Calibri"/>
                        </a:rPr>
                        <a:t>Kui</a:t>
                      </a:r>
                      <a:r>
                        <a:rPr lang="en-US" sz="1100" b="0" dirty="0" smtClean="0">
                          <a:latin typeface="+mn-lt"/>
                          <a:ea typeface="Calibri"/>
                        </a:rPr>
                        <a:t> Qu, MD, PhD</a:t>
                      </a:r>
                      <a:endParaRPr kumimoji="0" lang="en-US" sz="1100" b="0" i="0" u="none" strike="noStrike" cap="none" normalizeH="0" baseline="0" dirty="0" smtClean="0">
                        <a:ln>
                          <a:noFill/>
                        </a:ln>
                        <a:solidFill>
                          <a:srgbClr val="000000"/>
                        </a:solidFill>
                        <a:effectLst/>
                        <a:latin typeface="+mn-lt"/>
                        <a:cs typeface="Arial" charset="0"/>
                      </a:endParaRP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u="none" strike="noStrike" cap="none" normalizeH="0" baseline="0" dirty="0" smtClean="0">
                          <a:ln>
                            <a:noFill/>
                          </a:ln>
                          <a:effectLst/>
                        </a:rPr>
                        <a:t>Aflac Cancer and Blood Disorders Center (Aflac)</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u="none" strike="noStrike" cap="none" normalizeH="0" baseline="0" dirty="0" smtClean="0">
                          <a:ln>
                            <a:noFill/>
                          </a:ln>
                          <a:effectLst/>
                        </a:rPr>
                        <a:t>Associate Professor</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January 2014</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900" dirty="0" smtClean="0"/>
                        <a:t>Case Comprehensive Cancer Center</a:t>
                      </a:r>
                      <a:br>
                        <a:rPr lang="en-US" sz="900" dirty="0" smtClean="0"/>
                      </a:br>
                      <a:r>
                        <a:rPr lang="en-US" sz="900" dirty="0" smtClean="0"/>
                        <a:t>Case Western Reserve University</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60000"/>
                        <a:lumOff val="40000"/>
                        <a:alpha val="50196"/>
                      </a:schemeClr>
                    </a:solidFill>
                  </a:tcPr>
                </a:tc>
                <a:tc>
                  <a:txBody>
                    <a:bodyPr/>
                    <a:lstStyle/>
                    <a:p>
                      <a:r>
                        <a:rPr lang="en-US" sz="900" dirty="0" smtClean="0">
                          <a:solidFill>
                            <a:schemeClr val="dk1"/>
                          </a:solidFill>
                          <a:latin typeface="+mn-lt"/>
                          <a:ea typeface="+mn-ea"/>
                          <a:cs typeface="+mn-cs"/>
                        </a:rPr>
                        <a:t>His specific interests are in myeloid malignancies, with an emphasis on PTPN11/SHP-2</a:t>
                      </a:r>
                      <a:r>
                        <a:rPr lang="en-US" sz="900" baseline="0" dirty="0" smtClean="0">
                          <a:solidFill>
                            <a:schemeClr val="dk1"/>
                          </a:solidFill>
                          <a:latin typeface="+mn-lt"/>
                          <a:ea typeface="+mn-ea"/>
                          <a:cs typeface="+mn-cs"/>
                        </a:rPr>
                        <a:t> and</a:t>
                      </a:r>
                      <a:r>
                        <a:rPr lang="en-US" sz="900" dirty="0" smtClean="0">
                          <a:solidFill>
                            <a:schemeClr val="dk1"/>
                          </a:solidFill>
                          <a:latin typeface="+mn-lt"/>
                          <a:ea typeface="+mn-ea"/>
                          <a:cs typeface="+mn-cs"/>
                        </a:rPr>
                        <a:t> </a:t>
                      </a:r>
                      <a:r>
                        <a:rPr lang="en-US" sz="900" dirty="0" smtClean="0"/>
                        <a:t>cell signaling mechanisms that control hematopoietic stem cell function. Also focusing on the role of protein </a:t>
                      </a:r>
                      <a:r>
                        <a:rPr lang="en-US" sz="900" dirty="0" err="1" smtClean="0"/>
                        <a:t>phosphatases</a:t>
                      </a:r>
                      <a:r>
                        <a:rPr lang="en-US" sz="900" dirty="0" smtClean="0"/>
                        <a:t> in normal hematopoietic cell development and in </a:t>
                      </a:r>
                      <a:r>
                        <a:rPr lang="en-US" sz="900" dirty="0" err="1" smtClean="0"/>
                        <a:t>leukemogenesis</a:t>
                      </a:r>
                      <a:r>
                        <a:rPr lang="en-US" sz="900" dirty="0" smtClean="0"/>
                        <a:t>. </a:t>
                      </a:r>
                      <a:r>
                        <a:rPr lang="en-US" sz="900" dirty="0" smtClean="0">
                          <a:solidFill>
                            <a:schemeClr val="dk1"/>
                          </a:solidFill>
                          <a:latin typeface="+mn-lt"/>
                          <a:ea typeface="+mn-ea"/>
                          <a:cs typeface="+mn-cs"/>
                        </a:rPr>
                        <a:t>Works closely with Kevin Bunting and Himalee Sabnis.</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60000"/>
                        <a:lumOff val="40000"/>
                        <a:alpha val="50196"/>
                      </a:schemeClr>
                    </a:solidFill>
                  </a:tcPr>
                </a:tc>
              </a:tr>
            </a:tbl>
          </a:graphicData>
        </a:graphic>
      </p:graphicFrame>
      <p:sp>
        <p:nvSpPr>
          <p:cNvPr id="38922" name="TextBox 15"/>
          <p:cNvSpPr txBox="1">
            <a:spLocks noChangeArrowheads="1"/>
          </p:cNvSpPr>
          <p:nvPr/>
        </p:nvSpPr>
        <p:spPr bwMode="auto">
          <a:xfrm>
            <a:off x="152400" y="6096000"/>
            <a:ext cx="2895600" cy="276225"/>
          </a:xfrm>
          <a:prstGeom prst="rect">
            <a:avLst/>
          </a:prstGeom>
          <a:noFill/>
          <a:ln w="9525">
            <a:noFill/>
            <a:miter lim="800000"/>
            <a:headEnd/>
            <a:tailEnd/>
          </a:ln>
        </p:spPr>
        <p:txBody>
          <a:bodyPr>
            <a:spAutoFit/>
          </a:bodyPr>
          <a:lstStyle/>
          <a:p>
            <a:r>
              <a:rPr lang="en-US" sz="1200"/>
              <a:t>*Recruits for the past year</a:t>
            </a:r>
          </a:p>
        </p:txBody>
      </p:sp>
      <p:pic>
        <p:nvPicPr>
          <p:cNvPr id="16" name="Picture 14" descr="Dawson-Paul.jpg"/>
          <p:cNvPicPr>
            <a:picLocks noChangeAspect="1"/>
          </p:cNvPicPr>
          <p:nvPr/>
        </p:nvPicPr>
        <p:blipFill>
          <a:blip r:embed="rId5" cstate="print"/>
          <a:srcRect/>
          <a:stretch>
            <a:fillRect/>
          </a:stretch>
        </p:blipFill>
        <p:spPr bwMode="auto">
          <a:xfrm>
            <a:off x="1066799" y="2286000"/>
            <a:ext cx="601663" cy="622300"/>
          </a:xfrm>
          <a:prstGeom prst="rect">
            <a:avLst/>
          </a:prstGeom>
          <a:noFill/>
          <a:ln w="9525">
            <a:noFill/>
            <a:miter lim="800000"/>
            <a:headEnd/>
            <a:tailEnd/>
          </a:ln>
        </p:spPr>
      </p:pic>
      <p:pic>
        <p:nvPicPr>
          <p:cNvPr id="17" name="Picture 12" descr="bio_CKQu.jpg"/>
          <p:cNvPicPr>
            <a:picLocks noChangeAspect="1"/>
          </p:cNvPicPr>
          <p:nvPr/>
        </p:nvPicPr>
        <p:blipFill>
          <a:blip r:embed="rId6" cstate="print"/>
          <a:srcRect/>
          <a:stretch>
            <a:fillRect/>
          </a:stretch>
        </p:blipFill>
        <p:spPr bwMode="auto">
          <a:xfrm>
            <a:off x="1103698" y="4495800"/>
            <a:ext cx="533400" cy="630237"/>
          </a:xfrm>
          <a:prstGeom prst="rect">
            <a:avLst/>
          </a:prstGeom>
          <a:noFill/>
          <a:ln w="9525">
            <a:noFill/>
            <a:miter lim="800000"/>
            <a:headEnd/>
            <a:tailEnd/>
          </a:ln>
        </p:spPr>
      </p:pic>
      <p:pic>
        <p:nvPicPr>
          <p:cNvPr id="11" name="Picture 13" descr="Chris Gunter.jpg"/>
          <p:cNvPicPr>
            <a:picLocks noChangeAspect="1"/>
          </p:cNvPicPr>
          <p:nvPr/>
        </p:nvPicPr>
        <p:blipFill>
          <a:blip r:embed="rId7" cstate="print"/>
          <a:srcRect l="8139" r="12791" b="23833"/>
          <a:stretch>
            <a:fillRect/>
          </a:stretch>
        </p:blipFill>
        <p:spPr bwMode="auto">
          <a:xfrm>
            <a:off x="1114425" y="1143000"/>
            <a:ext cx="571500" cy="68421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July </a:t>
            </a:r>
            <a:r>
              <a:rPr lang="en-US" sz="1200" dirty="0">
                <a:solidFill>
                  <a:srgbClr val="898989"/>
                </a:solidFill>
                <a:latin typeface="Calibri" pitchFamily="34" charset="0"/>
              </a:rPr>
              <a:t>2014</a:t>
            </a: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pic>
        <p:nvPicPr>
          <p:cNvPr id="38917" name="Picture 10" descr="Baek-Kim.jpg"/>
          <p:cNvPicPr>
            <a:picLocks noChangeAspect="1"/>
          </p:cNvPicPr>
          <p:nvPr/>
        </p:nvPicPr>
        <p:blipFill>
          <a:blip r:embed="rId4"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1949397286"/>
              </p:ext>
            </p:extLst>
          </p:nvPr>
        </p:nvGraphicFramePr>
        <p:xfrm>
          <a:off x="381001" y="914400"/>
          <a:ext cx="8229598" cy="3246120"/>
        </p:xfrm>
        <a:graphic>
          <a:graphicData uri="http://schemas.openxmlformats.org/drawingml/2006/table">
            <a:tbl>
              <a:tblPr>
                <a:tableStyleId>{35758FB7-9AC5-4552-8A53-C91805E547FA}</a:tableStyleId>
              </a:tblPr>
              <a:tblGrid>
                <a:gridCol w="824733"/>
                <a:gridCol w="665107"/>
                <a:gridCol w="922282"/>
                <a:gridCol w="879717"/>
                <a:gridCol w="626382"/>
                <a:gridCol w="1260749"/>
                <a:gridCol w="3050628"/>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bg2">
                        <a:lumMod val="75000"/>
                        <a:alpha val="50196"/>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bg2">
                        <a:lumMod val="75000"/>
                        <a:alpha val="50196"/>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bg2">
                        <a:lumMod val="75000"/>
                        <a:alpha val="50196"/>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bg2">
                        <a:lumMod val="75000"/>
                        <a:alpha val="50196"/>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bg2">
                        <a:lumMod val="75000"/>
                        <a:alpha val="50196"/>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bg2">
                        <a:lumMod val="75000"/>
                        <a:alpha val="50196"/>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bg2">
                        <a:lumMod val="75000"/>
                        <a:alpha val="50196"/>
                      </a:schemeClr>
                    </a:solidFill>
                  </a:tcPr>
                </a:tc>
              </a:tr>
              <a:tr h="1143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Elizabeth “Beth” </a:t>
                      </a:r>
                      <a:r>
                        <a:rPr kumimoji="0" lang="en-US" sz="1100" b="0" i="0" u="none" strike="noStrike" cap="none" normalizeH="0" baseline="0" dirty="0" err="1" smtClean="0">
                          <a:ln>
                            <a:noFill/>
                          </a:ln>
                          <a:solidFill>
                            <a:srgbClr val="000000"/>
                          </a:solidFill>
                          <a:effectLst/>
                          <a:latin typeface="Calibri" pitchFamily="34" charset="0"/>
                          <a:cs typeface="Arial" charset="0"/>
                        </a:rPr>
                        <a:t>Stenger</a:t>
                      </a:r>
                      <a:r>
                        <a:rPr kumimoji="0" lang="en-US" sz="1100" b="0" i="0" u="none" strike="noStrike" cap="none" normalizeH="0" baseline="0" dirty="0" smtClean="0">
                          <a:ln>
                            <a:noFill/>
                          </a:ln>
                          <a:solidFill>
                            <a:srgbClr val="000000"/>
                          </a:solidFill>
                          <a:effectLst/>
                          <a:latin typeface="Calibri" pitchFamily="34" charset="0"/>
                          <a:cs typeface="Arial" charset="0"/>
                        </a:rPr>
                        <a:t>, MD</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u="none" strike="noStrike" cap="none" normalizeH="0" baseline="0" dirty="0" smtClean="0">
                          <a:ln>
                            <a:noFill/>
                          </a:ln>
                          <a:effectLst/>
                        </a:rPr>
                        <a:t>Aflac Cancer and Blood Disorders Center (Aflac)</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u="none" strike="noStrike" cap="none" normalizeH="0" baseline="0" dirty="0" smtClean="0">
                          <a:ln>
                            <a:noFill/>
                          </a:ln>
                          <a:effectLst/>
                        </a:rPr>
                        <a:t>Assistant Professor</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August 2013</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Children’s Hospital of Pittsburgh, University of Pittsburgh</a:t>
                      </a:r>
                    </a:p>
                  </a:txBody>
                  <a:tcPr marL="0" marR="0" marT="0" marB="0" horzOverflow="overflow">
                    <a:solidFill>
                      <a:schemeClr val="tx2">
                        <a:lumMod val="60000"/>
                        <a:lumOff val="40000"/>
                        <a:alpha val="50196"/>
                      </a:schemeClr>
                    </a:solidFill>
                  </a:tcPr>
                </a:tc>
                <a:tc>
                  <a:txBody>
                    <a:bodyPr/>
                    <a:lstStyle/>
                    <a:p>
                      <a:r>
                        <a:rPr lang="en-US" sz="900" dirty="0" smtClean="0"/>
                        <a:t>Enhanced IL-12 Production by </a:t>
                      </a:r>
                      <a:r>
                        <a:rPr lang="en-US" sz="900" dirty="0" err="1" smtClean="0"/>
                        <a:t>mTOR</a:t>
                      </a:r>
                      <a:r>
                        <a:rPr lang="en-US" sz="900" dirty="0" smtClean="0"/>
                        <a:t>-inhibited DC and Protection from GVHD</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60000"/>
                        <a:lumOff val="40000"/>
                        <a:alpha val="50196"/>
                      </a:schemeClr>
                    </a:solidFill>
                  </a:tcPr>
                </a:tc>
              </a:tr>
              <a:tr h="1143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u="none" strike="noStrike" cap="none" normalizeH="0" baseline="0" dirty="0" smtClean="0">
                          <a:ln>
                            <a:noFill/>
                          </a:ln>
                          <a:effectLst/>
                        </a:rPr>
                        <a:t>Brandon </a:t>
                      </a:r>
                      <a:r>
                        <a:rPr kumimoji="0" lang="en-US" sz="1100" u="none" strike="noStrike" cap="none" normalizeH="0" baseline="0" dirty="0" err="1" smtClean="0">
                          <a:ln>
                            <a:noFill/>
                          </a:ln>
                          <a:effectLst/>
                        </a:rPr>
                        <a:t>Aylward</a:t>
                      </a:r>
                      <a:r>
                        <a:rPr kumimoji="0" lang="en-US" sz="1100" u="none" strike="noStrike" cap="none" normalizeH="0" baseline="0" dirty="0" smtClean="0">
                          <a:ln>
                            <a:noFill/>
                          </a:ln>
                          <a:effectLst/>
                        </a:rPr>
                        <a:t>, PhD</a:t>
                      </a: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Children’s Center for Neurosciences/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Children’s Center for Cardiovascular Biology (CCNR and CCB)</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Assistant Professor</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July 2013</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u="none" strike="noStrike" cap="none" normalizeH="0" baseline="0" dirty="0" smtClean="0">
                          <a:ln>
                            <a:noFill/>
                          </a:ln>
                          <a:effectLst/>
                        </a:rPr>
                        <a:t>Cincinnati Children’s Hospital Medical Center</a:t>
                      </a:r>
                    </a:p>
                  </a:txBody>
                  <a:tcPr marL="0" marR="0" marT="0" marB="0" horzOverflow="overflow">
                    <a:solidFill>
                      <a:schemeClr val="tx2">
                        <a:lumMod val="60000"/>
                        <a:lumOff val="40000"/>
                        <a:alpha val="50196"/>
                      </a:schemeClr>
                    </a:solidFill>
                  </a:tcPr>
                </a:tc>
                <a:tc>
                  <a:txBody>
                    <a:bodyPr/>
                    <a:lstStyle/>
                    <a:p>
                      <a:r>
                        <a:rPr lang="en-US" sz="900" dirty="0" smtClean="0"/>
                        <a:t>He received his doctoral degree in clinical child psychology with a minor in quantitative psychology from the University of Kansas and completed his </a:t>
                      </a:r>
                      <a:r>
                        <a:rPr lang="en-US" sz="900" dirty="0" err="1" smtClean="0"/>
                        <a:t>predoctoral</a:t>
                      </a:r>
                      <a:r>
                        <a:rPr lang="en-US" sz="900" dirty="0" smtClean="0"/>
                        <a:t> residency program at Cincinnati Children’s. His research interests encompass a broad range of health-related issues for children and adolescents within the context of pediatric psychology. To this end, his work has focused on three main areas: (1) predictors and correlates of children’s psychosocial, developmental and physical functioning in various chronic illness populations; (2) trends and correlates of adherence and self-management behaviors; and 3) use of advanced statistical methodology and innovative technology to examine predictors and outcomes for chronic health issues.</a:t>
                      </a:r>
                    </a:p>
                  </a:txBody>
                  <a:tcPr marL="0" marR="0" marT="0" marB="0" horzOverflow="overflow">
                    <a:solidFill>
                      <a:schemeClr val="tx2">
                        <a:lumMod val="60000"/>
                        <a:lumOff val="40000"/>
                        <a:alpha val="50196"/>
                      </a:schemeClr>
                    </a:solidFill>
                  </a:tcPr>
                </a:tc>
              </a:tr>
            </a:tbl>
          </a:graphicData>
        </a:graphic>
      </p:graphicFrame>
      <p:sp>
        <p:nvSpPr>
          <p:cNvPr id="38922" name="TextBox 15"/>
          <p:cNvSpPr txBox="1">
            <a:spLocks noChangeArrowheads="1"/>
          </p:cNvSpPr>
          <p:nvPr/>
        </p:nvSpPr>
        <p:spPr bwMode="auto">
          <a:xfrm>
            <a:off x="152400" y="6096000"/>
            <a:ext cx="2895600" cy="276225"/>
          </a:xfrm>
          <a:prstGeom prst="rect">
            <a:avLst/>
          </a:prstGeom>
          <a:noFill/>
          <a:ln w="9525">
            <a:noFill/>
            <a:miter lim="800000"/>
            <a:headEnd/>
            <a:tailEnd/>
          </a:ln>
        </p:spPr>
        <p:txBody>
          <a:bodyPr>
            <a:spAutoFit/>
          </a:bodyPr>
          <a:lstStyle/>
          <a:p>
            <a:r>
              <a:rPr lang="en-US" sz="1200"/>
              <a:t>*Recruits for the past year</a:t>
            </a:r>
          </a:p>
        </p:txBody>
      </p:sp>
      <p:pic>
        <p:nvPicPr>
          <p:cNvPr id="14" name="Picture 11" descr="Aylward.jpg"/>
          <p:cNvPicPr>
            <a:picLocks noChangeAspect="1"/>
          </p:cNvPicPr>
          <p:nvPr/>
        </p:nvPicPr>
        <p:blipFill>
          <a:blip r:embed="rId3" cstate="print"/>
          <a:srcRect/>
          <a:stretch>
            <a:fillRect/>
          </a:stretch>
        </p:blipFill>
        <p:spPr bwMode="auto">
          <a:xfrm>
            <a:off x="1266852" y="2551544"/>
            <a:ext cx="533400" cy="711200"/>
          </a:xfrm>
          <a:prstGeom prst="rect">
            <a:avLst/>
          </a:prstGeom>
          <a:noFill/>
          <a:ln w="9525">
            <a:noFill/>
            <a:miter lim="800000"/>
            <a:headEnd/>
            <a:tailEnd/>
          </a:ln>
        </p:spPr>
      </p:pic>
      <p:pic>
        <p:nvPicPr>
          <p:cNvPr id="11" name="Picture 13" descr="Stenger_Elizabeth-152x152.jpg"/>
          <p:cNvPicPr>
            <a:picLocks noChangeAspect="1"/>
          </p:cNvPicPr>
          <p:nvPr/>
        </p:nvPicPr>
        <p:blipFill>
          <a:blip r:embed="rId5" cstate="print"/>
          <a:srcRect/>
          <a:stretch>
            <a:fillRect/>
          </a:stretch>
        </p:blipFill>
        <p:spPr bwMode="auto">
          <a:xfrm>
            <a:off x="1219727" y="1390650"/>
            <a:ext cx="571500" cy="571500"/>
          </a:xfrm>
          <a:prstGeom prst="rect">
            <a:avLst/>
          </a:prstGeom>
          <a:noFill/>
          <a:ln w="9525">
            <a:noFill/>
            <a:miter lim="800000"/>
            <a:headEnd/>
            <a:tailEnd/>
          </a:ln>
        </p:spPr>
      </p:pic>
    </p:spTree>
    <p:extLst>
      <p:ext uri="{BB962C8B-B14F-4D97-AF65-F5344CB8AC3E}">
        <p14:creationId xmlns:p14="http://schemas.microsoft.com/office/powerpoint/2010/main" val="311725375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Rectangle 112"/>
          <p:cNvSpPr/>
          <p:nvPr/>
        </p:nvSpPr>
        <p:spPr>
          <a:xfrm>
            <a:off x="1066800" y="1219200"/>
            <a:ext cx="7589838" cy="3384550"/>
          </a:xfrm>
          <a:prstGeom prst="rect">
            <a:avLst/>
          </a:prstGeom>
          <a:solidFill>
            <a:srgbClr val="F7F0DE"/>
          </a:solidFill>
          <a:ln w="15873">
            <a:solidFill>
              <a:srgbClr val="000000"/>
            </a:solidFill>
            <a:prstDash val="solid"/>
            <a:round/>
            <a:tailEnd type="arrow"/>
          </a:ln>
          <a:effectLst>
            <a:outerShdw dist="38096" dir="2700000" algn="tl">
              <a:srgbClr val="000000">
                <a:alpha val="43000"/>
              </a:srgbClr>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endParaRPr lang="en-US" sz="2400" kern="0">
              <a:solidFill>
                <a:srgbClr val="000000"/>
              </a:solidFill>
              <a:latin typeface="Times New Roman" pitchFamily="18"/>
              <a:cs typeface="+mn-cs"/>
            </a:endParaRPr>
          </a:p>
        </p:txBody>
      </p:sp>
      <p:sp>
        <p:nvSpPr>
          <p:cNvPr id="16387" name="TextBox 12"/>
          <p:cNvSpPr txBox="1">
            <a:spLocks noChangeArrowheads="1"/>
          </p:cNvSpPr>
          <p:nvPr/>
        </p:nvSpPr>
        <p:spPr bwMode="auto">
          <a:xfrm>
            <a:off x="6934200" y="1371600"/>
            <a:ext cx="1350963" cy="646113"/>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Patrick </a:t>
            </a:r>
            <a:r>
              <a:rPr lang="en-US" sz="1200" b="1" dirty="0" err="1">
                <a:solidFill>
                  <a:srgbClr val="000000"/>
                </a:solidFill>
                <a:latin typeface="Times New Roman" pitchFamily="18" charset="0"/>
              </a:rPr>
              <a:t>Frias</a:t>
            </a:r>
            <a:endParaRPr lang="en-US" sz="1200" b="1" dirty="0">
              <a:solidFill>
                <a:srgbClr val="000000"/>
              </a:solidFill>
              <a:latin typeface="Times New Roman" pitchFamily="18" charset="0"/>
            </a:endParaRPr>
          </a:p>
          <a:p>
            <a:r>
              <a:rPr lang="en-US" sz="1200" b="1" dirty="0">
                <a:solidFill>
                  <a:srgbClr val="000000"/>
                </a:solidFill>
                <a:latin typeface="Times New Roman" pitchFamily="18" charset="0"/>
              </a:rPr>
              <a:t>Chief, Children’s </a:t>
            </a:r>
          </a:p>
          <a:p>
            <a:r>
              <a:rPr lang="en-US" sz="1200" b="1" dirty="0">
                <a:solidFill>
                  <a:srgbClr val="000000"/>
                </a:solidFill>
                <a:latin typeface="Times New Roman" pitchFamily="18" charset="0"/>
              </a:rPr>
              <a:t>Physician Group</a:t>
            </a:r>
            <a:endParaRPr lang="en-US" sz="1400" dirty="0">
              <a:solidFill>
                <a:srgbClr val="000000"/>
              </a:solidFill>
              <a:latin typeface="Times New Roman" pitchFamily="18" charset="0"/>
            </a:endParaRPr>
          </a:p>
        </p:txBody>
      </p:sp>
      <p:sp>
        <p:nvSpPr>
          <p:cNvPr id="16388" name="TextBox 14"/>
          <p:cNvSpPr txBox="1">
            <a:spLocks noChangeArrowheads="1"/>
          </p:cNvSpPr>
          <p:nvPr/>
        </p:nvSpPr>
        <p:spPr bwMode="auto">
          <a:xfrm>
            <a:off x="3749675" y="1816100"/>
            <a:ext cx="2319338" cy="461963"/>
          </a:xfrm>
          <a:prstGeom prst="rect">
            <a:avLst/>
          </a:prstGeom>
          <a:noFill/>
          <a:ln w="9525">
            <a:noFill/>
            <a:miter lim="800000"/>
            <a:headEnd/>
            <a:tailEnd/>
          </a:ln>
        </p:spPr>
        <p:txBody>
          <a:bodyPr wrap="none">
            <a:spAutoFit/>
          </a:bodyPr>
          <a:lstStyle/>
          <a:p>
            <a:r>
              <a:rPr lang="en-US" sz="1200" b="1">
                <a:solidFill>
                  <a:srgbClr val="000000"/>
                </a:solidFill>
                <a:latin typeface="Times New Roman" pitchFamily="18" charset="0"/>
              </a:rPr>
              <a:t>Barbara Stoll</a:t>
            </a:r>
          </a:p>
          <a:p>
            <a:r>
              <a:rPr lang="en-US" sz="1200" b="1">
                <a:solidFill>
                  <a:srgbClr val="000000"/>
                </a:solidFill>
                <a:latin typeface="Times New Roman" pitchFamily="18" charset="0"/>
              </a:rPr>
              <a:t>Chief , Department of Pediatrics</a:t>
            </a:r>
          </a:p>
        </p:txBody>
      </p:sp>
      <p:sp>
        <p:nvSpPr>
          <p:cNvPr id="16389" name="TextBox 33"/>
          <p:cNvSpPr txBox="1">
            <a:spLocks noChangeArrowheads="1"/>
          </p:cNvSpPr>
          <p:nvPr/>
        </p:nvSpPr>
        <p:spPr bwMode="auto">
          <a:xfrm>
            <a:off x="6248400" y="3505200"/>
            <a:ext cx="2184400" cy="461963"/>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Barbara </a:t>
            </a:r>
            <a:r>
              <a:rPr lang="en-US" sz="1200" b="1" dirty="0" err="1">
                <a:solidFill>
                  <a:srgbClr val="000000"/>
                </a:solidFill>
                <a:latin typeface="Times New Roman" pitchFamily="18" charset="0"/>
              </a:rPr>
              <a:t>Kilbourne</a:t>
            </a:r>
            <a:endParaRPr lang="en-US" sz="1200" b="1" dirty="0">
              <a:solidFill>
                <a:srgbClr val="000000"/>
              </a:solidFill>
              <a:latin typeface="Times New Roman" pitchFamily="18" charset="0"/>
            </a:endParaRPr>
          </a:p>
          <a:p>
            <a:r>
              <a:rPr lang="en-US" sz="1200" b="1" dirty="0">
                <a:solidFill>
                  <a:srgbClr val="000000"/>
                </a:solidFill>
                <a:latin typeface="Times New Roman" pitchFamily="18" charset="0"/>
              </a:rPr>
              <a:t>Manager, Business Operations</a:t>
            </a:r>
            <a:endParaRPr lang="en-US" sz="1000" b="1" dirty="0">
              <a:solidFill>
                <a:srgbClr val="000000"/>
              </a:solidFill>
              <a:latin typeface="Times New Roman" pitchFamily="18" charset="0"/>
            </a:endParaRPr>
          </a:p>
        </p:txBody>
      </p:sp>
      <p:cxnSp>
        <p:nvCxnSpPr>
          <p:cNvPr id="16390" name="Straight Connector 44"/>
          <p:cNvCxnSpPr>
            <a:cxnSpLocks noChangeShapeType="1"/>
          </p:cNvCxnSpPr>
          <p:nvPr/>
        </p:nvCxnSpPr>
        <p:spPr bwMode="auto">
          <a:xfrm flipV="1">
            <a:off x="2839243" y="2814638"/>
            <a:ext cx="923132" cy="159543"/>
          </a:xfrm>
          <a:prstGeom prst="straightConnector1">
            <a:avLst/>
          </a:prstGeom>
          <a:noFill/>
          <a:ln w="12701">
            <a:solidFill>
              <a:srgbClr val="000000"/>
            </a:solidFill>
            <a:prstDash val="dash"/>
            <a:round/>
            <a:headEnd/>
            <a:tailEnd/>
          </a:ln>
        </p:spPr>
      </p:cxnSp>
      <p:sp>
        <p:nvSpPr>
          <p:cNvPr id="16391" name="TextBox 46"/>
          <p:cNvSpPr txBox="1">
            <a:spLocks noChangeArrowheads="1"/>
          </p:cNvSpPr>
          <p:nvPr/>
        </p:nvSpPr>
        <p:spPr bwMode="auto">
          <a:xfrm>
            <a:off x="1226992" y="3420123"/>
            <a:ext cx="1749425" cy="461963"/>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Stacy Heilman</a:t>
            </a:r>
          </a:p>
          <a:p>
            <a:r>
              <a:rPr lang="en-US" sz="1200" b="1" dirty="0">
                <a:solidFill>
                  <a:srgbClr val="000000"/>
                </a:solidFill>
                <a:latin typeface="Times New Roman" pitchFamily="18" charset="0"/>
              </a:rPr>
              <a:t>Grants Advocate, Cores</a:t>
            </a:r>
          </a:p>
        </p:txBody>
      </p:sp>
      <p:sp>
        <p:nvSpPr>
          <p:cNvPr id="16392" name="TextBox 47"/>
          <p:cNvSpPr txBox="1">
            <a:spLocks noChangeArrowheads="1"/>
          </p:cNvSpPr>
          <p:nvPr/>
        </p:nvSpPr>
        <p:spPr bwMode="auto">
          <a:xfrm>
            <a:off x="1311275" y="2706469"/>
            <a:ext cx="1873783"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Times New Roman" pitchFamily="18" charset="0"/>
              </a:rPr>
              <a:t>Kim </a:t>
            </a:r>
            <a:r>
              <a:rPr lang="en-US" sz="1200" b="1" dirty="0" err="1" smtClean="0">
                <a:solidFill>
                  <a:srgbClr val="000000"/>
                </a:solidFill>
                <a:latin typeface="Times New Roman" pitchFamily="18" charset="0"/>
              </a:rPr>
              <a:t>LaBoone</a:t>
            </a:r>
            <a:endParaRPr lang="en-US" sz="1200" b="1" dirty="0">
              <a:solidFill>
                <a:srgbClr val="000000"/>
              </a:solidFill>
              <a:latin typeface="Times New Roman" pitchFamily="18" charset="0"/>
            </a:endParaRPr>
          </a:p>
          <a:p>
            <a:r>
              <a:rPr lang="en-US" sz="1200" b="1" dirty="0">
                <a:solidFill>
                  <a:srgbClr val="000000"/>
                </a:solidFill>
                <a:latin typeface="Times New Roman" pitchFamily="18" charset="0"/>
              </a:rPr>
              <a:t>Director of Finance, </a:t>
            </a:r>
            <a:endParaRPr lang="en-US" sz="1200" b="1" dirty="0" smtClean="0">
              <a:solidFill>
                <a:srgbClr val="000000"/>
              </a:solidFill>
              <a:latin typeface="Times New Roman" pitchFamily="18" charset="0"/>
            </a:endParaRPr>
          </a:p>
          <a:p>
            <a:r>
              <a:rPr lang="en-US" sz="1200" b="1" dirty="0" smtClean="0">
                <a:solidFill>
                  <a:srgbClr val="000000"/>
                </a:solidFill>
                <a:latin typeface="Times New Roman" pitchFamily="18" charset="0"/>
              </a:rPr>
              <a:t>Academic </a:t>
            </a:r>
            <a:r>
              <a:rPr lang="en-US" sz="1200" b="1" dirty="0">
                <a:solidFill>
                  <a:srgbClr val="000000"/>
                </a:solidFill>
                <a:latin typeface="Times New Roman" pitchFamily="18" charset="0"/>
              </a:rPr>
              <a:t>Administration</a:t>
            </a:r>
          </a:p>
        </p:txBody>
      </p:sp>
      <p:sp>
        <p:nvSpPr>
          <p:cNvPr id="16393" name="TextBox 48"/>
          <p:cNvSpPr txBox="1">
            <a:spLocks noChangeArrowheads="1"/>
          </p:cNvSpPr>
          <p:nvPr/>
        </p:nvSpPr>
        <p:spPr bwMode="auto">
          <a:xfrm>
            <a:off x="1123156" y="1652878"/>
            <a:ext cx="1716087" cy="461962"/>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Liz McCarty</a:t>
            </a:r>
          </a:p>
          <a:p>
            <a:r>
              <a:rPr lang="en-US" sz="1200" b="1" dirty="0">
                <a:solidFill>
                  <a:srgbClr val="000000"/>
                </a:solidFill>
                <a:latin typeface="Times New Roman" pitchFamily="18" charset="0"/>
              </a:rPr>
              <a:t>Clinical  Administrator</a:t>
            </a:r>
          </a:p>
        </p:txBody>
      </p:sp>
      <p:cxnSp>
        <p:nvCxnSpPr>
          <p:cNvPr id="16394" name="Straight Connector 50"/>
          <p:cNvCxnSpPr>
            <a:cxnSpLocks noChangeShapeType="1"/>
          </p:cNvCxnSpPr>
          <p:nvPr/>
        </p:nvCxnSpPr>
        <p:spPr bwMode="auto">
          <a:xfrm>
            <a:off x="971550" y="2391568"/>
            <a:ext cx="339725" cy="301626"/>
          </a:xfrm>
          <a:prstGeom prst="straightConnector1">
            <a:avLst/>
          </a:prstGeom>
          <a:noFill/>
          <a:ln w="12701">
            <a:solidFill>
              <a:srgbClr val="000000"/>
            </a:solidFill>
            <a:round/>
            <a:headEnd/>
            <a:tailEnd/>
          </a:ln>
        </p:spPr>
      </p:cxnSp>
      <p:sp>
        <p:nvSpPr>
          <p:cNvPr id="16395" name="TextBox 52"/>
          <p:cNvSpPr txBox="1">
            <a:spLocks noChangeArrowheads="1"/>
          </p:cNvSpPr>
          <p:nvPr/>
        </p:nvSpPr>
        <p:spPr bwMode="auto">
          <a:xfrm>
            <a:off x="0" y="2078038"/>
            <a:ext cx="1028700" cy="304800"/>
          </a:xfrm>
          <a:prstGeom prst="rect">
            <a:avLst/>
          </a:prstGeom>
          <a:noFill/>
          <a:ln w="9525">
            <a:noFill/>
            <a:miter lim="800000"/>
            <a:headEnd/>
            <a:tailEnd/>
          </a:ln>
        </p:spPr>
        <p:txBody>
          <a:bodyPr wrap="none">
            <a:spAutoFit/>
          </a:bodyPr>
          <a:lstStyle/>
          <a:p>
            <a:r>
              <a:rPr lang="en-US" sz="1400">
                <a:solidFill>
                  <a:srgbClr val="000000"/>
                </a:solidFill>
                <a:latin typeface="Times New Roman" pitchFamily="18" charset="0"/>
              </a:rPr>
              <a:t>Tom Brems</a:t>
            </a:r>
          </a:p>
        </p:txBody>
      </p:sp>
      <p:sp>
        <p:nvSpPr>
          <p:cNvPr id="16396" name="TextBox 30"/>
          <p:cNvSpPr txBox="1">
            <a:spLocks noChangeArrowheads="1"/>
          </p:cNvSpPr>
          <p:nvPr/>
        </p:nvSpPr>
        <p:spPr bwMode="auto">
          <a:xfrm>
            <a:off x="3762375" y="2462213"/>
            <a:ext cx="1692275" cy="461962"/>
          </a:xfrm>
          <a:prstGeom prst="rect">
            <a:avLst/>
          </a:prstGeom>
          <a:noFill/>
          <a:ln w="9525">
            <a:noFill/>
            <a:miter lim="800000"/>
            <a:headEnd/>
            <a:tailEnd/>
          </a:ln>
        </p:spPr>
        <p:txBody>
          <a:bodyPr wrap="none">
            <a:spAutoFit/>
          </a:bodyPr>
          <a:lstStyle/>
          <a:p>
            <a:r>
              <a:rPr lang="en-US" sz="1200" b="1">
                <a:solidFill>
                  <a:srgbClr val="000000"/>
                </a:solidFill>
                <a:latin typeface="Times New Roman" pitchFamily="18" charset="0"/>
              </a:rPr>
              <a:t>Paul Spearman</a:t>
            </a:r>
          </a:p>
          <a:p>
            <a:r>
              <a:rPr lang="en-US" sz="1200" b="1">
                <a:solidFill>
                  <a:srgbClr val="000000"/>
                </a:solidFill>
                <a:latin typeface="Times New Roman" pitchFamily="18" charset="0"/>
              </a:rPr>
              <a:t>Chief Research Officer</a:t>
            </a:r>
          </a:p>
        </p:txBody>
      </p:sp>
      <p:sp>
        <p:nvSpPr>
          <p:cNvPr id="16397" name="TextBox 41"/>
          <p:cNvSpPr txBox="1">
            <a:spLocks noChangeArrowheads="1"/>
          </p:cNvSpPr>
          <p:nvPr/>
        </p:nvSpPr>
        <p:spPr bwMode="auto">
          <a:xfrm>
            <a:off x="6629400" y="2743200"/>
            <a:ext cx="1955800" cy="461963"/>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Kris Rogers</a:t>
            </a:r>
          </a:p>
          <a:p>
            <a:r>
              <a:rPr lang="en-US" sz="1200" b="1" dirty="0">
                <a:solidFill>
                  <a:srgbClr val="000000"/>
                </a:solidFill>
                <a:latin typeface="Times New Roman" pitchFamily="18" charset="0"/>
              </a:rPr>
              <a:t>Director, Clinical Research</a:t>
            </a:r>
          </a:p>
        </p:txBody>
      </p:sp>
      <p:cxnSp>
        <p:nvCxnSpPr>
          <p:cNvPr id="16398" name="Straight Connector 61"/>
          <p:cNvCxnSpPr>
            <a:cxnSpLocks noChangeShapeType="1"/>
          </p:cNvCxnSpPr>
          <p:nvPr/>
        </p:nvCxnSpPr>
        <p:spPr bwMode="auto">
          <a:xfrm>
            <a:off x="2839243" y="2014141"/>
            <a:ext cx="786607" cy="35323"/>
          </a:xfrm>
          <a:prstGeom prst="straightConnector1">
            <a:avLst/>
          </a:prstGeom>
          <a:noFill/>
          <a:ln w="12701">
            <a:solidFill>
              <a:srgbClr val="000000"/>
            </a:solidFill>
            <a:round/>
            <a:headEnd/>
            <a:tailEnd/>
          </a:ln>
        </p:spPr>
      </p:cxnSp>
      <p:cxnSp>
        <p:nvCxnSpPr>
          <p:cNvPr id="16399" name="Straight Connector 62"/>
          <p:cNvCxnSpPr>
            <a:cxnSpLocks noChangeShapeType="1"/>
          </p:cNvCxnSpPr>
          <p:nvPr/>
        </p:nvCxnSpPr>
        <p:spPr bwMode="auto">
          <a:xfrm>
            <a:off x="8382000" y="3429000"/>
            <a:ext cx="0" cy="1295400"/>
          </a:xfrm>
          <a:prstGeom prst="straightConnector1">
            <a:avLst/>
          </a:prstGeom>
          <a:noFill/>
          <a:ln w="12701">
            <a:solidFill>
              <a:srgbClr val="000000"/>
            </a:solidFill>
            <a:round/>
            <a:headEnd/>
            <a:tailEnd/>
          </a:ln>
        </p:spPr>
      </p:cxnSp>
      <p:cxnSp>
        <p:nvCxnSpPr>
          <p:cNvPr id="16400" name="Straight Connector 69"/>
          <p:cNvCxnSpPr>
            <a:cxnSpLocks noChangeShapeType="1"/>
          </p:cNvCxnSpPr>
          <p:nvPr/>
        </p:nvCxnSpPr>
        <p:spPr bwMode="auto">
          <a:xfrm flipV="1">
            <a:off x="5029200" y="1905000"/>
            <a:ext cx="1905000" cy="685800"/>
          </a:xfrm>
          <a:prstGeom prst="straightConnector1">
            <a:avLst/>
          </a:prstGeom>
          <a:noFill/>
          <a:ln w="12701">
            <a:solidFill>
              <a:srgbClr val="000000"/>
            </a:solidFill>
            <a:round/>
            <a:headEnd/>
            <a:tailEnd/>
          </a:ln>
        </p:spPr>
      </p:cxnSp>
      <p:sp>
        <p:nvSpPr>
          <p:cNvPr id="16401" name="TextBox 73"/>
          <p:cNvSpPr txBox="1">
            <a:spLocks noChangeArrowheads="1"/>
          </p:cNvSpPr>
          <p:nvPr/>
        </p:nvSpPr>
        <p:spPr bwMode="auto">
          <a:xfrm>
            <a:off x="7162800" y="4724400"/>
            <a:ext cx="1825625" cy="523875"/>
          </a:xfrm>
          <a:prstGeom prst="rect">
            <a:avLst/>
          </a:prstGeom>
          <a:noFill/>
          <a:ln w="9525">
            <a:noFill/>
            <a:miter lim="800000"/>
            <a:headEnd/>
            <a:tailEnd/>
          </a:ln>
        </p:spPr>
        <p:txBody>
          <a:bodyPr wrap="none">
            <a:spAutoFit/>
          </a:bodyPr>
          <a:lstStyle/>
          <a:p>
            <a:r>
              <a:rPr lang="en-US" sz="1400">
                <a:solidFill>
                  <a:srgbClr val="000000"/>
                </a:solidFill>
                <a:latin typeface="Times New Roman" pitchFamily="18" charset="0"/>
              </a:rPr>
              <a:t>Research Managers,</a:t>
            </a:r>
          </a:p>
          <a:p>
            <a:r>
              <a:rPr lang="en-US" sz="1400">
                <a:solidFill>
                  <a:srgbClr val="000000"/>
                </a:solidFill>
                <a:latin typeface="Times New Roman" pitchFamily="18" charset="0"/>
              </a:rPr>
              <a:t>Research Coordinators</a:t>
            </a:r>
          </a:p>
        </p:txBody>
      </p:sp>
      <p:cxnSp>
        <p:nvCxnSpPr>
          <p:cNvPr id="16402" name="Straight Connector 74"/>
          <p:cNvCxnSpPr>
            <a:cxnSpLocks noChangeShapeType="1"/>
          </p:cNvCxnSpPr>
          <p:nvPr/>
        </p:nvCxnSpPr>
        <p:spPr bwMode="auto">
          <a:xfrm flipH="1">
            <a:off x="4313238" y="2909888"/>
            <a:ext cx="2" cy="972198"/>
          </a:xfrm>
          <a:prstGeom prst="straightConnector1">
            <a:avLst/>
          </a:prstGeom>
          <a:noFill/>
          <a:ln w="19046">
            <a:solidFill>
              <a:srgbClr val="000000"/>
            </a:solidFill>
            <a:round/>
            <a:headEnd/>
            <a:tailEnd/>
          </a:ln>
        </p:spPr>
      </p:cxnSp>
      <p:cxnSp>
        <p:nvCxnSpPr>
          <p:cNvPr id="16403" name="Straight Connector 76"/>
          <p:cNvCxnSpPr>
            <a:cxnSpLocks noChangeShapeType="1"/>
          </p:cNvCxnSpPr>
          <p:nvPr/>
        </p:nvCxnSpPr>
        <p:spPr bwMode="auto">
          <a:xfrm>
            <a:off x="6934200" y="3429000"/>
            <a:ext cx="1447800" cy="0"/>
          </a:xfrm>
          <a:prstGeom prst="straightConnector1">
            <a:avLst/>
          </a:prstGeom>
          <a:noFill/>
          <a:ln w="12701">
            <a:solidFill>
              <a:srgbClr val="000000"/>
            </a:solidFill>
            <a:round/>
            <a:headEnd/>
            <a:tailEnd/>
          </a:ln>
        </p:spPr>
      </p:cxnSp>
      <p:sp>
        <p:nvSpPr>
          <p:cNvPr id="16406" name="TextBox 89"/>
          <p:cNvSpPr txBox="1">
            <a:spLocks noChangeArrowheads="1"/>
          </p:cNvSpPr>
          <p:nvPr/>
        </p:nvSpPr>
        <p:spPr bwMode="auto">
          <a:xfrm>
            <a:off x="228600" y="4724400"/>
            <a:ext cx="1066800" cy="461963"/>
          </a:xfrm>
          <a:prstGeom prst="rect">
            <a:avLst/>
          </a:prstGeom>
          <a:noFill/>
          <a:ln w="9525">
            <a:noFill/>
            <a:miter lim="800000"/>
            <a:headEnd/>
            <a:tailEnd/>
          </a:ln>
        </p:spPr>
        <p:txBody>
          <a:bodyPr>
            <a:spAutoFit/>
          </a:bodyPr>
          <a:lstStyle/>
          <a:p>
            <a:r>
              <a:rPr lang="en-US" sz="1200" dirty="0" err="1">
                <a:latin typeface="Times New Roman" pitchFamily="18" charset="0"/>
                <a:cs typeface="Times New Roman" pitchFamily="18" charset="0"/>
              </a:rPr>
              <a:t>Biostats</a:t>
            </a:r>
            <a:r>
              <a:rPr lang="en-US" sz="1200" dirty="0">
                <a:latin typeface="Times New Roman" pitchFamily="18" charset="0"/>
                <a:cs typeface="Times New Roman" pitchFamily="18" charset="0"/>
              </a:rPr>
              <a:t> Core</a:t>
            </a:r>
          </a:p>
          <a:p>
            <a:r>
              <a:rPr lang="en-US" sz="1200" dirty="0">
                <a:latin typeface="Times New Roman" pitchFamily="18" charset="0"/>
                <a:cs typeface="Times New Roman" pitchFamily="18" charset="0"/>
              </a:rPr>
              <a:t>GEMS Core</a:t>
            </a:r>
          </a:p>
        </p:txBody>
      </p:sp>
      <p:cxnSp>
        <p:nvCxnSpPr>
          <p:cNvPr id="16407" name="Straight Connector 90"/>
          <p:cNvCxnSpPr>
            <a:cxnSpLocks noChangeShapeType="1"/>
            <a:endCxn id="16406" idx="0"/>
          </p:cNvCxnSpPr>
          <p:nvPr/>
        </p:nvCxnSpPr>
        <p:spPr bwMode="auto">
          <a:xfrm>
            <a:off x="756839" y="3736181"/>
            <a:ext cx="5161" cy="988219"/>
          </a:xfrm>
          <a:prstGeom prst="straightConnector1">
            <a:avLst/>
          </a:prstGeom>
          <a:noFill/>
          <a:ln w="12701">
            <a:solidFill>
              <a:srgbClr val="000000"/>
            </a:solidFill>
            <a:round/>
            <a:headEnd/>
            <a:tailEnd/>
          </a:ln>
        </p:spPr>
      </p:cxnSp>
      <p:sp>
        <p:nvSpPr>
          <p:cNvPr id="26" name="Rectangle 113"/>
          <p:cNvSpPr/>
          <p:nvPr/>
        </p:nvSpPr>
        <p:spPr>
          <a:xfrm>
            <a:off x="2667000" y="3882086"/>
            <a:ext cx="3505200" cy="2074862"/>
          </a:xfrm>
          <a:prstGeom prst="rect">
            <a:avLst/>
          </a:prstGeom>
          <a:solidFill>
            <a:srgbClr val="F2F2F2"/>
          </a:solidFill>
          <a:ln w="15873">
            <a:solidFill>
              <a:srgbClr val="000000"/>
            </a:solidFill>
            <a:prstDash val="solid"/>
            <a:round/>
            <a:tailEnd type="arrow"/>
          </a:ln>
          <a:effectLst>
            <a:outerShdw dist="107757" dir="2700000" algn="tl">
              <a:srgbClr val="808080"/>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r>
              <a:rPr lang="en-US" sz="2000" kern="0">
                <a:solidFill>
                  <a:srgbClr val="000000"/>
                </a:solidFill>
                <a:latin typeface="Times New Roman" pitchFamily="18"/>
                <a:cs typeface="+mn-cs"/>
              </a:rPr>
              <a:t>Research Advisory Council</a:t>
            </a:r>
          </a:p>
          <a:p>
            <a:pPr algn="ctr" fontAlgn="auto">
              <a:spcBef>
                <a:spcPts val="0"/>
              </a:spcBef>
              <a:spcAft>
                <a:spcPts val="0"/>
              </a:spcAft>
              <a:defRPr sz="1800" b="0" i="0" u="none" strike="noStrike" kern="0" cap="none" spc="0" baseline="0">
                <a:solidFill>
                  <a:srgbClr val="000000"/>
                </a:solidFill>
                <a:uFillTx/>
              </a:defRPr>
            </a:pPr>
            <a:r>
              <a:rPr lang="en-US" sz="2000" kern="0">
                <a:solidFill>
                  <a:srgbClr val="000000"/>
                </a:solidFill>
                <a:latin typeface="Times New Roman" pitchFamily="18"/>
                <a:cs typeface="+mn-cs"/>
              </a:rPr>
              <a:t>(RAC)</a:t>
            </a:r>
          </a:p>
          <a:p>
            <a:pPr algn="ctr" fontAlgn="auto">
              <a:spcBef>
                <a:spcPts val="0"/>
              </a:spcBef>
              <a:spcAft>
                <a:spcPts val="0"/>
              </a:spcAft>
              <a:defRPr sz="1800" b="0" i="0" u="none" strike="noStrike" kern="0" cap="none" spc="0" baseline="0">
                <a:solidFill>
                  <a:srgbClr val="000000"/>
                </a:solidFill>
                <a:uFillTx/>
              </a:defRPr>
            </a:pPr>
            <a:endParaRPr lang="en-US" sz="2000" kern="0">
              <a:solidFill>
                <a:srgbClr val="000000"/>
              </a:solidFill>
              <a:latin typeface="Times New Roman" pitchFamily="18"/>
              <a:cs typeface="+mn-cs"/>
            </a:endParaRPr>
          </a:p>
          <a:p>
            <a:pPr algn="ctr" fontAlgn="auto">
              <a:spcBef>
                <a:spcPts val="0"/>
              </a:spcBef>
              <a:spcAft>
                <a:spcPts val="0"/>
              </a:spcAft>
              <a:defRPr sz="1800" b="0" i="0" u="none" strike="noStrike" kern="0" cap="none" spc="0" baseline="0">
                <a:solidFill>
                  <a:srgbClr val="000000"/>
                </a:solidFill>
                <a:uFillTx/>
              </a:defRPr>
            </a:pPr>
            <a:r>
              <a:rPr lang="en-US" sz="1400" kern="0">
                <a:solidFill>
                  <a:srgbClr val="000000"/>
                </a:solidFill>
                <a:latin typeface="Times New Roman" pitchFamily="18"/>
                <a:cs typeface="+mn-cs"/>
              </a:rPr>
              <a:t>Research Center Directors</a:t>
            </a:r>
          </a:p>
          <a:p>
            <a:pPr algn="ctr" fontAlgn="auto">
              <a:spcBef>
                <a:spcPts val="0"/>
              </a:spcBef>
              <a:spcAft>
                <a:spcPts val="0"/>
              </a:spcAft>
              <a:defRPr sz="1800" b="0" i="0" u="none" strike="noStrike" kern="0" cap="none" spc="0" baseline="0">
                <a:solidFill>
                  <a:srgbClr val="000000"/>
                </a:solidFill>
                <a:uFillTx/>
              </a:defRPr>
            </a:pPr>
            <a:r>
              <a:rPr lang="en-US" sz="1400" kern="0">
                <a:solidFill>
                  <a:srgbClr val="000000"/>
                </a:solidFill>
                <a:latin typeface="Times New Roman" pitchFamily="18"/>
                <a:cs typeface="+mn-cs"/>
              </a:rPr>
              <a:t>Nursing Research</a:t>
            </a:r>
          </a:p>
          <a:p>
            <a:pPr algn="ctr" fontAlgn="auto">
              <a:spcBef>
                <a:spcPts val="0"/>
              </a:spcBef>
              <a:spcAft>
                <a:spcPts val="0"/>
              </a:spcAft>
              <a:defRPr sz="1800" b="0" i="0" u="none" strike="noStrike" kern="0" cap="none" spc="0" baseline="0">
                <a:solidFill>
                  <a:srgbClr val="000000"/>
                </a:solidFill>
                <a:uFillTx/>
              </a:defRPr>
            </a:pPr>
            <a:r>
              <a:rPr lang="en-US" sz="1400" kern="0">
                <a:solidFill>
                  <a:srgbClr val="000000"/>
                </a:solidFill>
                <a:latin typeface="Times New Roman" pitchFamily="18"/>
                <a:cs typeface="+mn-cs"/>
              </a:rPr>
              <a:t>Other Pediatric Research Leaders from</a:t>
            </a:r>
          </a:p>
          <a:p>
            <a:pPr algn="ctr" fontAlgn="auto">
              <a:spcBef>
                <a:spcPts val="0"/>
              </a:spcBef>
              <a:spcAft>
                <a:spcPts val="0"/>
              </a:spcAft>
              <a:defRPr sz="1800" b="0" i="0" u="none" strike="noStrike" kern="0" cap="none" spc="0" baseline="0">
                <a:solidFill>
                  <a:srgbClr val="000000"/>
                </a:solidFill>
                <a:uFillTx/>
              </a:defRPr>
            </a:pPr>
            <a:r>
              <a:rPr lang="en-US" sz="1400" kern="0">
                <a:solidFill>
                  <a:srgbClr val="000000"/>
                </a:solidFill>
                <a:latin typeface="Times New Roman" pitchFamily="18"/>
                <a:cs typeface="+mn-cs"/>
              </a:rPr>
              <a:t>Emory, Ga Tech, Morehouse</a:t>
            </a:r>
          </a:p>
        </p:txBody>
      </p:sp>
      <p:sp>
        <p:nvSpPr>
          <p:cNvPr id="16409" name="TextBox 120"/>
          <p:cNvSpPr txBox="1">
            <a:spLocks noChangeArrowheads="1"/>
          </p:cNvSpPr>
          <p:nvPr/>
        </p:nvSpPr>
        <p:spPr bwMode="auto">
          <a:xfrm>
            <a:off x="2362200" y="1371600"/>
            <a:ext cx="3949700" cy="400050"/>
          </a:xfrm>
          <a:prstGeom prst="rect">
            <a:avLst/>
          </a:prstGeom>
          <a:noFill/>
          <a:ln w="9525">
            <a:noFill/>
            <a:miter lim="800000"/>
            <a:headEnd/>
            <a:tailEnd/>
          </a:ln>
        </p:spPr>
        <p:txBody>
          <a:bodyPr wrap="none">
            <a:spAutoFit/>
          </a:bodyPr>
          <a:lstStyle/>
          <a:p>
            <a:r>
              <a:rPr lang="en-US" sz="2000">
                <a:solidFill>
                  <a:srgbClr val="000000"/>
                </a:solidFill>
                <a:latin typeface="Times New Roman" pitchFamily="18" charset="0"/>
              </a:rPr>
              <a:t>Research Operations Council (ROC)</a:t>
            </a:r>
          </a:p>
        </p:txBody>
      </p:sp>
      <p:cxnSp>
        <p:nvCxnSpPr>
          <p:cNvPr id="16410" name="Straight Connector 126"/>
          <p:cNvCxnSpPr>
            <a:cxnSpLocks noChangeShapeType="1"/>
          </p:cNvCxnSpPr>
          <p:nvPr/>
        </p:nvCxnSpPr>
        <p:spPr bwMode="auto">
          <a:xfrm rot="16199987" flipV="1">
            <a:off x="4202113" y="2390775"/>
            <a:ext cx="223838" cy="1587"/>
          </a:xfrm>
          <a:prstGeom prst="straightConnector1">
            <a:avLst/>
          </a:prstGeom>
          <a:noFill/>
          <a:ln w="15873">
            <a:solidFill>
              <a:srgbClr val="000000"/>
            </a:solidFill>
            <a:round/>
            <a:headEnd/>
            <a:tailEnd/>
          </a:ln>
        </p:spPr>
      </p:cxnSp>
      <p:cxnSp>
        <p:nvCxnSpPr>
          <p:cNvPr id="16411" name="Straight Connector 128"/>
          <p:cNvCxnSpPr>
            <a:cxnSpLocks noChangeShapeType="1"/>
            <a:endCxn id="16391" idx="1"/>
          </p:cNvCxnSpPr>
          <p:nvPr/>
        </p:nvCxnSpPr>
        <p:spPr bwMode="auto">
          <a:xfrm flipV="1">
            <a:off x="762000" y="3651105"/>
            <a:ext cx="464992" cy="63645"/>
          </a:xfrm>
          <a:prstGeom prst="straightConnector1">
            <a:avLst/>
          </a:prstGeom>
          <a:noFill/>
          <a:ln w="12701">
            <a:solidFill>
              <a:srgbClr val="000000"/>
            </a:solidFill>
            <a:round/>
            <a:headEnd/>
            <a:tailEnd/>
          </a:ln>
        </p:spPr>
      </p:cxnSp>
      <p:cxnSp>
        <p:nvCxnSpPr>
          <p:cNvPr id="16412" name="Straight Connector 36"/>
          <p:cNvCxnSpPr>
            <a:cxnSpLocks noChangeShapeType="1"/>
          </p:cNvCxnSpPr>
          <p:nvPr/>
        </p:nvCxnSpPr>
        <p:spPr bwMode="auto">
          <a:xfrm>
            <a:off x="4800600" y="2971800"/>
            <a:ext cx="1143000" cy="381000"/>
          </a:xfrm>
          <a:prstGeom prst="straightConnector1">
            <a:avLst/>
          </a:prstGeom>
          <a:noFill/>
          <a:ln w="12700">
            <a:solidFill>
              <a:srgbClr val="000000"/>
            </a:solidFill>
            <a:round/>
            <a:headEnd/>
            <a:tailEnd/>
          </a:ln>
        </p:spPr>
      </p:cxnSp>
      <p:cxnSp>
        <p:nvCxnSpPr>
          <p:cNvPr id="16413" name="Straight Connector 51"/>
          <p:cNvCxnSpPr>
            <a:cxnSpLocks noChangeShapeType="1"/>
          </p:cNvCxnSpPr>
          <p:nvPr/>
        </p:nvCxnSpPr>
        <p:spPr bwMode="auto">
          <a:xfrm flipH="1">
            <a:off x="6629397" y="3962400"/>
            <a:ext cx="3" cy="1546225"/>
          </a:xfrm>
          <a:prstGeom prst="straightConnector1">
            <a:avLst/>
          </a:prstGeom>
          <a:noFill/>
          <a:ln w="12701">
            <a:solidFill>
              <a:srgbClr val="000000"/>
            </a:solidFill>
            <a:round/>
            <a:headEnd/>
            <a:tailEnd/>
          </a:ln>
        </p:spPr>
      </p:cxnSp>
      <p:sp>
        <p:nvSpPr>
          <p:cNvPr id="16414" name="TextBox 53"/>
          <p:cNvSpPr txBox="1">
            <a:spLocks noChangeArrowheads="1"/>
          </p:cNvSpPr>
          <p:nvPr/>
        </p:nvSpPr>
        <p:spPr bwMode="auto">
          <a:xfrm>
            <a:off x="6172200" y="5486400"/>
            <a:ext cx="2308225" cy="307975"/>
          </a:xfrm>
          <a:prstGeom prst="rect">
            <a:avLst/>
          </a:prstGeom>
          <a:noFill/>
          <a:ln w="9525">
            <a:noFill/>
            <a:miter lim="800000"/>
            <a:headEnd/>
            <a:tailEnd/>
          </a:ln>
        </p:spPr>
        <p:txBody>
          <a:bodyPr wrap="none">
            <a:spAutoFit/>
          </a:bodyPr>
          <a:lstStyle/>
          <a:p>
            <a:r>
              <a:rPr lang="en-US" sz="1400">
                <a:solidFill>
                  <a:srgbClr val="000000"/>
                </a:solidFill>
                <a:latin typeface="Times New Roman" pitchFamily="18" charset="0"/>
              </a:rPr>
              <a:t>Center Program Coordinators</a:t>
            </a:r>
          </a:p>
        </p:txBody>
      </p:sp>
      <p:sp>
        <p:nvSpPr>
          <p:cNvPr id="16415" name="Title 1"/>
          <p:cNvSpPr txBox="1">
            <a:spLocks noChangeArrowheads="1"/>
          </p:cNvSpPr>
          <p:nvPr/>
        </p:nvSpPr>
        <p:spPr bwMode="auto">
          <a:xfrm>
            <a:off x="228600" y="457200"/>
            <a:ext cx="8610600" cy="6858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Leadership</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sp>
        <p:nvSpPr>
          <p:cNvPr id="16416" name="Footer Placeholder 1"/>
          <p:cNvSpPr txBox="1">
            <a:spLocks noChangeArrowheads="1"/>
          </p:cNvSpPr>
          <p:nvPr/>
        </p:nvSpPr>
        <p:spPr bwMode="auto">
          <a:xfrm>
            <a:off x="2971800" y="63246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July </a:t>
            </a:r>
            <a:r>
              <a:rPr lang="en-US" sz="1200" dirty="0">
                <a:solidFill>
                  <a:srgbClr val="898989"/>
                </a:solidFill>
                <a:latin typeface="Calibri" pitchFamily="34" charset="0"/>
              </a:rPr>
              <a:t>2014</a:t>
            </a:r>
          </a:p>
        </p:txBody>
      </p:sp>
      <p:sp>
        <p:nvSpPr>
          <p:cNvPr id="36" name="TextBox 41"/>
          <p:cNvSpPr txBox="1">
            <a:spLocks noChangeArrowheads="1"/>
          </p:cNvSpPr>
          <p:nvPr/>
        </p:nvSpPr>
        <p:spPr bwMode="auto">
          <a:xfrm>
            <a:off x="6553200" y="2057400"/>
            <a:ext cx="1903791"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Times New Roman" pitchFamily="18" charset="0"/>
              </a:rPr>
              <a:t>Farah </a:t>
            </a:r>
            <a:r>
              <a:rPr lang="en-US" sz="1200" b="1" dirty="0" err="1" smtClean="0">
                <a:solidFill>
                  <a:srgbClr val="000000"/>
                </a:solidFill>
                <a:latin typeface="Times New Roman" pitchFamily="18" charset="0"/>
              </a:rPr>
              <a:t>Chapes</a:t>
            </a:r>
            <a:endParaRPr lang="en-US" sz="1200" b="1" dirty="0">
              <a:solidFill>
                <a:srgbClr val="000000"/>
              </a:solidFill>
              <a:latin typeface="Times New Roman" pitchFamily="18" charset="0"/>
            </a:endParaRPr>
          </a:p>
          <a:p>
            <a:r>
              <a:rPr lang="en-US" sz="1200" b="1" dirty="0" smtClean="0">
                <a:solidFill>
                  <a:srgbClr val="000000"/>
                </a:solidFill>
                <a:latin typeface="Times New Roman" pitchFamily="18" charset="0"/>
              </a:rPr>
              <a:t>VP, Research &amp;</a:t>
            </a:r>
          </a:p>
          <a:p>
            <a:r>
              <a:rPr lang="en-US" sz="1200" b="1" dirty="0" smtClean="0">
                <a:solidFill>
                  <a:srgbClr val="000000"/>
                </a:solidFill>
                <a:latin typeface="Times New Roman" pitchFamily="18" charset="0"/>
              </a:rPr>
              <a:t> Academic Administration</a:t>
            </a:r>
            <a:endParaRPr lang="en-US" sz="1200" b="1" dirty="0">
              <a:solidFill>
                <a:srgbClr val="000000"/>
              </a:solidFill>
              <a:latin typeface="Times New Roman" pitchFamily="18" charset="0"/>
            </a:endParaRPr>
          </a:p>
        </p:txBody>
      </p:sp>
      <p:cxnSp>
        <p:nvCxnSpPr>
          <p:cNvPr id="40" name="Straight Connector 11"/>
          <p:cNvCxnSpPr>
            <a:cxnSpLocks noChangeShapeType="1"/>
          </p:cNvCxnSpPr>
          <p:nvPr/>
        </p:nvCxnSpPr>
        <p:spPr bwMode="auto">
          <a:xfrm>
            <a:off x="7391400" y="2667000"/>
            <a:ext cx="0" cy="147638"/>
          </a:xfrm>
          <a:prstGeom prst="straightConnector1">
            <a:avLst/>
          </a:prstGeom>
          <a:noFill/>
          <a:ln w="15873">
            <a:solidFill>
              <a:srgbClr val="000000"/>
            </a:solidFill>
            <a:round/>
            <a:headEnd/>
            <a:tailEnd/>
          </a:ln>
        </p:spPr>
      </p:cxnSp>
      <p:cxnSp>
        <p:nvCxnSpPr>
          <p:cNvPr id="47" name="Straight Connector 11"/>
          <p:cNvCxnSpPr>
            <a:cxnSpLocks noChangeShapeType="1"/>
          </p:cNvCxnSpPr>
          <p:nvPr/>
        </p:nvCxnSpPr>
        <p:spPr bwMode="auto">
          <a:xfrm rot="5400013">
            <a:off x="7279482" y="3312319"/>
            <a:ext cx="223838" cy="0"/>
          </a:xfrm>
          <a:prstGeom prst="straightConnector1">
            <a:avLst/>
          </a:prstGeom>
          <a:noFill/>
          <a:ln w="15873">
            <a:solidFill>
              <a:srgbClr val="000000"/>
            </a:solidFill>
            <a:round/>
            <a:headEnd/>
            <a:tailEnd/>
          </a:ln>
        </p:spPr>
      </p:cxnSp>
      <p:cxnSp>
        <p:nvCxnSpPr>
          <p:cNvPr id="68" name="Straight Connector 11"/>
          <p:cNvCxnSpPr>
            <a:cxnSpLocks noChangeShapeType="1"/>
          </p:cNvCxnSpPr>
          <p:nvPr/>
        </p:nvCxnSpPr>
        <p:spPr bwMode="auto">
          <a:xfrm flipV="1">
            <a:off x="7391400" y="1981200"/>
            <a:ext cx="0" cy="152400"/>
          </a:xfrm>
          <a:prstGeom prst="straightConnector1">
            <a:avLst/>
          </a:prstGeom>
          <a:noFill/>
          <a:ln w="15873">
            <a:solidFill>
              <a:srgbClr val="000000"/>
            </a:solidFill>
            <a:round/>
            <a:headEnd/>
            <a:tailEnd/>
          </a:ln>
        </p:spPr>
      </p:cxnSp>
      <p:cxnSp>
        <p:nvCxnSpPr>
          <p:cNvPr id="74" name="Straight Connector 11"/>
          <p:cNvCxnSpPr>
            <a:cxnSpLocks noChangeShapeType="1"/>
          </p:cNvCxnSpPr>
          <p:nvPr/>
        </p:nvCxnSpPr>
        <p:spPr bwMode="auto">
          <a:xfrm>
            <a:off x="6934200" y="3429000"/>
            <a:ext cx="0" cy="147638"/>
          </a:xfrm>
          <a:prstGeom prst="straightConnector1">
            <a:avLst/>
          </a:prstGeom>
          <a:noFill/>
          <a:ln w="15873">
            <a:solidFill>
              <a:srgbClr val="000000"/>
            </a:solidFill>
            <a:round/>
            <a:headEnd/>
            <a:tailEnd/>
          </a:ln>
        </p:spPr>
      </p:cxnSp>
      <p:cxnSp>
        <p:nvCxnSpPr>
          <p:cNvPr id="5" name="Straight Connector 4"/>
          <p:cNvCxnSpPr/>
          <p:nvPr/>
        </p:nvCxnSpPr>
        <p:spPr>
          <a:xfrm>
            <a:off x="1981200" y="2209800"/>
            <a:ext cx="0" cy="170765"/>
          </a:xfrm>
          <a:prstGeom prst="line">
            <a:avLst/>
          </a:prstGeom>
        </p:spPr>
        <p:style>
          <a:lnRef idx="1">
            <a:schemeClr val="accent1"/>
          </a:lnRef>
          <a:fillRef idx="0">
            <a:schemeClr val="accent1"/>
          </a:fillRef>
          <a:effectRef idx="0">
            <a:schemeClr val="accent1"/>
          </a:effectRef>
          <a:fontRef idx="minor">
            <a:schemeClr val="tx1"/>
          </a:fontRef>
        </p:style>
      </p:cxnSp>
      <p:sp>
        <p:nvSpPr>
          <p:cNvPr id="41" name="TextBox 48"/>
          <p:cNvSpPr txBox="1">
            <a:spLocks noChangeArrowheads="1"/>
          </p:cNvSpPr>
          <p:nvPr/>
        </p:nvSpPr>
        <p:spPr bwMode="auto">
          <a:xfrm>
            <a:off x="1445824" y="2149732"/>
            <a:ext cx="1849032" cy="461665"/>
          </a:xfrm>
          <a:prstGeom prst="rect">
            <a:avLst/>
          </a:prstGeom>
          <a:noFill/>
          <a:ln w="9525">
            <a:noFill/>
            <a:miter lim="800000"/>
            <a:headEnd/>
            <a:tailEnd/>
          </a:ln>
        </p:spPr>
        <p:txBody>
          <a:bodyPr wrap="none">
            <a:spAutoFit/>
          </a:bodyPr>
          <a:lstStyle/>
          <a:p>
            <a:r>
              <a:rPr lang="en-US" sz="1200" b="1" dirty="0" err="1" smtClean="0">
                <a:solidFill>
                  <a:srgbClr val="000000"/>
                </a:solidFill>
                <a:latin typeface="Times New Roman" pitchFamily="18" charset="0"/>
              </a:rPr>
              <a:t>Shantisa</a:t>
            </a:r>
            <a:r>
              <a:rPr lang="en-US" sz="1200" b="1" dirty="0" smtClean="0">
                <a:solidFill>
                  <a:srgbClr val="000000"/>
                </a:solidFill>
                <a:latin typeface="Times New Roman" pitchFamily="18" charset="0"/>
              </a:rPr>
              <a:t> </a:t>
            </a:r>
            <a:r>
              <a:rPr lang="en-US" sz="1200" b="1" dirty="0" err="1" smtClean="0">
                <a:solidFill>
                  <a:srgbClr val="000000"/>
                </a:solidFill>
                <a:latin typeface="Times New Roman" pitchFamily="18" charset="0"/>
              </a:rPr>
              <a:t>Fulgham</a:t>
            </a:r>
            <a:endParaRPr lang="en-US" sz="1200" b="1" dirty="0">
              <a:solidFill>
                <a:srgbClr val="000000"/>
              </a:solidFill>
              <a:latin typeface="Times New Roman" pitchFamily="18" charset="0"/>
            </a:endParaRPr>
          </a:p>
          <a:p>
            <a:r>
              <a:rPr lang="en-US" sz="1200" b="1" dirty="0" smtClean="0">
                <a:solidFill>
                  <a:srgbClr val="000000"/>
                </a:solidFill>
                <a:latin typeface="Times New Roman" pitchFamily="18" charset="0"/>
              </a:rPr>
              <a:t>Senior Business Manager</a:t>
            </a:r>
            <a:endParaRPr lang="en-US" sz="1200" b="1" dirty="0">
              <a:solidFill>
                <a:srgbClr val="000000"/>
              </a:solidFill>
              <a:latin typeface="Times New Roman" pitchFamily="18" charset="0"/>
            </a:endParaRPr>
          </a:p>
        </p:txBody>
      </p:sp>
      <p:cxnSp>
        <p:nvCxnSpPr>
          <p:cNvPr id="49" name="Straight Connector 11"/>
          <p:cNvCxnSpPr>
            <a:cxnSpLocks noChangeShapeType="1"/>
          </p:cNvCxnSpPr>
          <p:nvPr/>
        </p:nvCxnSpPr>
        <p:spPr bwMode="auto">
          <a:xfrm>
            <a:off x="1981200" y="2049464"/>
            <a:ext cx="1" cy="180974"/>
          </a:xfrm>
          <a:prstGeom prst="straightConnector1">
            <a:avLst/>
          </a:prstGeom>
          <a:noFill/>
          <a:ln w="15873">
            <a:solidFill>
              <a:srgbClr val="000000"/>
            </a:solidFill>
            <a:round/>
            <a:headEnd/>
            <a:tailEnd/>
          </a:ln>
        </p:spPr>
      </p:cxn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18433" name="Footer Placeholder 1"/>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July </a:t>
            </a:r>
            <a:r>
              <a:rPr lang="en-US" sz="1200" dirty="0">
                <a:solidFill>
                  <a:srgbClr val="898989"/>
                </a:solidFill>
                <a:latin typeface="Calibri" pitchFamily="34" charset="0"/>
              </a:rPr>
              <a:t>2014</a:t>
            </a:r>
          </a:p>
        </p:txBody>
      </p:sp>
      <p:sp>
        <p:nvSpPr>
          <p:cNvPr id="18445" name="Rectangle 36"/>
          <p:cNvSpPr>
            <a:spLocks noChangeArrowheads="1"/>
          </p:cNvSpPr>
          <p:nvPr/>
        </p:nvSpPr>
        <p:spPr bwMode="auto">
          <a:xfrm>
            <a:off x="1752600" y="228600"/>
            <a:ext cx="5257800" cy="400110"/>
          </a:xfrm>
          <a:prstGeom prst="rect">
            <a:avLst/>
          </a:prstGeom>
          <a:noFill/>
          <a:ln w="9525">
            <a:noFill/>
            <a:miter lim="800000"/>
            <a:headEnd/>
            <a:tailEnd/>
          </a:ln>
        </p:spPr>
        <p:txBody>
          <a:bodyPr wrap="square" anchorCtr="1">
            <a:spAutoFit/>
          </a:bodyPr>
          <a:lstStyle/>
          <a:p>
            <a:pPr algn="ctr"/>
            <a:r>
              <a:rPr lang="en-US" sz="2000" b="1" u="sng" dirty="0" err="1">
                <a:solidFill>
                  <a:srgbClr val="000000"/>
                </a:solidFill>
                <a:latin typeface="Calibri" pitchFamily="34" charset="0"/>
              </a:rPr>
              <a:t>Emory+Children’s</a:t>
            </a:r>
            <a:r>
              <a:rPr lang="en-US" sz="2000" b="1" u="sng" dirty="0">
                <a:solidFill>
                  <a:srgbClr val="000000"/>
                </a:solidFill>
                <a:latin typeface="Calibri" pitchFamily="34" charset="0"/>
              </a:rPr>
              <a:t> Pediatric Research Centers*</a:t>
            </a:r>
            <a:endParaRPr lang="en-US" sz="2000" dirty="0">
              <a:solidFill>
                <a:srgbClr val="000000"/>
              </a:solidFill>
              <a:latin typeface="Calibri" pitchFamily="34" charset="0"/>
            </a:endParaRPr>
          </a:p>
        </p:txBody>
      </p:sp>
      <p:sp>
        <p:nvSpPr>
          <p:cNvPr id="18446" name="TextBox 37"/>
          <p:cNvSpPr txBox="1">
            <a:spLocks noChangeArrowheads="1"/>
          </p:cNvSpPr>
          <p:nvPr/>
        </p:nvSpPr>
        <p:spPr bwMode="auto">
          <a:xfrm>
            <a:off x="6477000" y="6096000"/>
            <a:ext cx="2362200" cy="646331"/>
          </a:xfrm>
          <a:prstGeom prst="rect">
            <a:avLst/>
          </a:prstGeom>
          <a:noFill/>
          <a:ln w="9525">
            <a:noFill/>
            <a:miter lim="800000"/>
            <a:headEnd/>
            <a:tailEnd/>
          </a:ln>
        </p:spPr>
        <p:txBody>
          <a:bodyPr anchorCtr="1">
            <a:spAutoFit/>
          </a:bodyPr>
          <a:lstStyle/>
          <a:p>
            <a:pPr algn="ctr"/>
            <a:r>
              <a:rPr lang="en-US" sz="1200" dirty="0">
                <a:solidFill>
                  <a:srgbClr val="000000"/>
                </a:solidFill>
                <a:latin typeface="Calibri" pitchFamily="34" charset="0"/>
              </a:rPr>
              <a:t>*For more information, please see center </a:t>
            </a:r>
            <a:r>
              <a:rPr lang="en-US" sz="1200" dirty="0" smtClean="0">
                <a:solidFill>
                  <a:srgbClr val="000000"/>
                </a:solidFill>
                <a:latin typeface="Calibri" pitchFamily="34" charset="0"/>
              </a:rPr>
              <a:t>web pages at pedsresearch.org </a:t>
            </a:r>
            <a:endParaRPr lang="en-US" sz="1200" dirty="0">
              <a:solidFill>
                <a:srgbClr val="000000"/>
              </a:solidFill>
              <a:latin typeface="Calibri" pitchFamily="34" charset="0"/>
            </a:endParaRPr>
          </a:p>
        </p:txBody>
      </p:sp>
      <p:grpSp>
        <p:nvGrpSpPr>
          <p:cNvPr id="4" name="Group 3"/>
          <p:cNvGrpSpPr/>
          <p:nvPr/>
        </p:nvGrpSpPr>
        <p:grpSpPr>
          <a:xfrm>
            <a:off x="1171712" y="544923"/>
            <a:ext cx="6487815" cy="5938371"/>
            <a:chOff x="1615633" y="631587"/>
            <a:chExt cx="6487815" cy="6184902"/>
          </a:xfrm>
        </p:grpSpPr>
        <p:sp>
          <p:nvSpPr>
            <p:cNvPr id="5" name="Freeform 4"/>
            <p:cNvSpPr/>
            <p:nvPr/>
          </p:nvSpPr>
          <p:spPr>
            <a:xfrm>
              <a:off x="4276780" y="63158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Cardiovascular Biology</a:t>
              </a:r>
              <a:endParaRPr lang="en-US" sz="1050" kern="1200" dirty="0"/>
            </a:p>
          </p:txBody>
        </p:sp>
        <p:sp>
          <p:nvSpPr>
            <p:cNvPr id="8" name="Freeform 7"/>
            <p:cNvSpPr/>
            <p:nvPr/>
          </p:nvSpPr>
          <p:spPr>
            <a:xfrm>
              <a:off x="552256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Marcus Autism Center</a:t>
              </a:r>
              <a:endParaRPr lang="en-US" sz="1050" kern="1200" dirty="0"/>
            </a:p>
          </p:txBody>
        </p:sp>
        <p:sp>
          <p:nvSpPr>
            <p:cNvPr id="13" name="Freeform 12"/>
            <p:cNvSpPr/>
            <p:nvPr/>
          </p:nvSpPr>
          <p:spPr>
            <a:xfrm>
              <a:off x="6482947" y="1789474"/>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a:t>
              </a:r>
              <a:r>
                <a:rPr lang="en-US" sz="1050" kern="1200" dirty="0" err="1" smtClean="0"/>
                <a:t>Nano</a:t>
              </a:r>
              <a:r>
                <a:rPr lang="en-US" sz="1050" kern="1200" dirty="0" smtClean="0"/>
                <a:t>-medicine</a:t>
              </a:r>
              <a:endParaRPr lang="en-US" sz="1050" kern="1200" dirty="0"/>
            </a:p>
          </p:txBody>
        </p:sp>
        <p:sp>
          <p:nvSpPr>
            <p:cNvPr id="15" name="Freeform 14"/>
            <p:cNvSpPr/>
            <p:nvPr/>
          </p:nvSpPr>
          <p:spPr>
            <a:xfrm>
              <a:off x="7006168" y="293252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Innovation</a:t>
              </a:r>
              <a:endParaRPr lang="en-US" sz="1050" kern="1200" dirty="0"/>
            </a:p>
          </p:txBody>
        </p:sp>
        <p:sp>
          <p:nvSpPr>
            <p:cNvPr id="17" name="Freeform 16"/>
            <p:cNvSpPr/>
            <p:nvPr/>
          </p:nvSpPr>
          <p:spPr>
            <a:xfrm>
              <a:off x="6783270" y="414937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Immunology &amp; Vaccines</a:t>
              </a:r>
              <a:endParaRPr lang="en-US" sz="1050" kern="1200" dirty="0"/>
            </a:p>
          </p:txBody>
        </p:sp>
        <p:sp>
          <p:nvSpPr>
            <p:cNvPr id="21" name="Freeform 20"/>
            <p:cNvSpPr/>
            <p:nvPr/>
          </p:nvSpPr>
          <p:spPr>
            <a:xfrm>
              <a:off x="5917928" y="5035349"/>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Transplantation &amp; Immune-mediated Disorders</a:t>
              </a:r>
              <a:endParaRPr lang="en-US" sz="1050" kern="1200" dirty="0"/>
            </a:p>
          </p:txBody>
        </p:sp>
        <p:sp>
          <p:nvSpPr>
            <p:cNvPr id="23" name="Freeform 22"/>
            <p:cNvSpPr/>
            <p:nvPr/>
          </p:nvSpPr>
          <p:spPr>
            <a:xfrm>
              <a:off x="4863720"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Transforming Pediatric Healthcare Delivery</a:t>
              </a:r>
              <a:endParaRPr lang="en-US" sz="1050" kern="1200" dirty="0"/>
            </a:p>
          </p:txBody>
        </p:sp>
        <p:sp>
          <p:nvSpPr>
            <p:cNvPr id="25" name="Freeform 24"/>
            <p:cNvSpPr/>
            <p:nvPr/>
          </p:nvSpPr>
          <p:spPr>
            <a:xfrm>
              <a:off x="3635249"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Aflac Cancer Center</a:t>
              </a:r>
              <a:endParaRPr lang="en-US" sz="1050" kern="1200" dirty="0"/>
            </a:p>
          </p:txBody>
        </p:sp>
        <p:sp>
          <p:nvSpPr>
            <p:cNvPr id="27" name="Freeform 26"/>
            <p:cNvSpPr/>
            <p:nvPr/>
          </p:nvSpPr>
          <p:spPr>
            <a:xfrm>
              <a:off x="2499152" y="507738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Outcomes Research &amp; Public Health</a:t>
              </a:r>
              <a:endParaRPr lang="en-US" sz="1050" kern="1200" dirty="0"/>
            </a:p>
          </p:txBody>
        </p:sp>
        <p:sp>
          <p:nvSpPr>
            <p:cNvPr id="29" name="Freeform 28"/>
            <p:cNvSpPr/>
            <p:nvPr/>
          </p:nvSpPr>
          <p:spPr>
            <a:xfrm>
              <a:off x="1770289" y="40214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&amp; Translational Research</a:t>
              </a:r>
              <a:endParaRPr lang="en-US" sz="1050" kern="1200" dirty="0"/>
            </a:p>
          </p:txBody>
        </p:sp>
        <p:sp>
          <p:nvSpPr>
            <p:cNvPr id="31" name="Freeform 30"/>
            <p:cNvSpPr/>
            <p:nvPr/>
          </p:nvSpPr>
          <p:spPr>
            <a:xfrm>
              <a:off x="1615633" y="274773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Drug Discovery</a:t>
              </a:r>
              <a:endParaRPr lang="en-US" sz="1050" kern="1200" dirty="0"/>
            </a:p>
          </p:txBody>
        </p:sp>
        <p:sp>
          <p:nvSpPr>
            <p:cNvPr id="18437" name="Freeform 18436"/>
            <p:cNvSpPr/>
            <p:nvPr/>
          </p:nvSpPr>
          <p:spPr>
            <a:xfrm>
              <a:off x="2070614" y="1618898"/>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Neurosciences</a:t>
              </a:r>
              <a:endParaRPr lang="en-US" sz="1050" kern="1200" dirty="0"/>
            </a:p>
          </p:txBody>
        </p:sp>
        <p:sp>
          <p:nvSpPr>
            <p:cNvPr id="18441" name="Freeform 18440"/>
            <p:cNvSpPr/>
            <p:nvPr/>
          </p:nvSpPr>
          <p:spPr>
            <a:xfrm>
              <a:off x="303100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CF &amp; Airway Diseases</a:t>
              </a:r>
              <a:endParaRPr lang="en-US" sz="1050" kern="1200"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lnSpcReduction="100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Center Contacts</a:t>
            </a:r>
            <a:r>
              <a:rPr lang="en-US" sz="4400" dirty="0">
                <a:solidFill>
                  <a:srgbClr val="000000"/>
                </a:solidFill>
                <a:latin typeface="Calibri"/>
                <a:cs typeface="+mn-cs"/>
              </a:rPr>
              <a:t/>
            </a:r>
            <a:br>
              <a:rPr lang="en-US" sz="4400" dirty="0">
                <a:solidFill>
                  <a:srgbClr val="000000"/>
                </a:solidFill>
                <a:latin typeface="Calibri"/>
                <a:cs typeface="+mn-cs"/>
              </a:rPr>
            </a:br>
            <a:endParaRPr lang="en-US" sz="4400" dirty="0">
              <a:solidFill>
                <a:srgbClr val="000000"/>
              </a:solidFill>
              <a:latin typeface="Calibri"/>
              <a:cs typeface="+mn-cs"/>
            </a:endParaRPr>
          </a:p>
        </p:txBody>
      </p:sp>
      <p:sp>
        <p:nvSpPr>
          <p:cNvPr id="8" name="Content Placeholder 5"/>
          <p:cNvSpPr txBox="1">
            <a:spLocks/>
          </p:cNvSpPr>
          <p:nvPr/>
        </p:nvSpPr>
        <p:spPr>
          <a:xfrm>
            <a:off x="90488" y="457201"/>
            <a:ext cx="6429499" cy="6248400"/>
          </a:xfrm>
          <a:prstGeom prst="rect">
            <a:avLst/>
          </a:prstGeom>
          <a:solidFill>
            <a:schemeClr val="tx2">
              <a:lumMod val="20000"/>
              <a:lumOff val="80000"/>
              <a:alpha val="68627"/>
            </a:schemeClr>
          </a:solidFill>
          <a:ln w="28575" cap="flat" cmpd="sng" algn="ctr">
            <a:solidFill>
              <a:schemeClr val="accent6">
                <a:lumMod val="60000"/>
                <a:lumOff val="40000"/>
              </a:schemeClr>
            </a:solidFill>
            <a:prstDash val="solid"/>
          </a:ln>
        </p:spPr>
        <p:style>
          <a:lnRef idx="2">
            <a:schemeClr val="accent1"/>
          </a:lnRef>
          <a:fillRef idx="1">
            <a:schemeClr val="lt1"/>
          </a:fillRef>
          <a:effectRef idx="0">
            <a:schemeClr val="accent1"/>
          </a:effectRef>
          <a:fontRef idx="minor">
            <a:schemeClr val="dk1"/>
          </a:fontRef>
        </p:style>
        <p:txBody>
          <a:bodyPr numCol="3" anchor="ctr">
            <a:normAutofit fontScale="55000" lnSpcReduction="20000"/>
          </a:bodyPr>
          <a:lstStyle/>
          <a:p>
            <a:pPr marL="342900" indent="-342900" fontAlgn="auto">
              <a:spcBef>
                <a:spcPts val="800"/>
              </a:spcBef>
              <a:spcAft>
                <a:spcPts val="0"/>
              </a:spcAft>
              <a:buSzPct val="100000"/>
              <a:buFont typeface="Arial" pitchFamily="34" charset="0"/>
              <a:buNone/>
              <a:defRPr/>
            </a:pPr>
            <a:r>
              <a:rPr lang="en-US" sz="4000" b="1" dirty="0"/>
              <a:t> </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Aflac </a:t>
            </a:r>
            <a:r>
              <a:rPr lang="en-US" sz="1900" b="1" dirty="0">
                <a:solidFill>
                  <a:schemeClr val="tx1"/>
                </a:solidFill>
                <a:cs typeface="Arial" pitchFamily="34" charset="0"/>
              </a:rPr>
              <a:t>Cancer and Blood</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Disorders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Bill Woods, MD</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3"/>
              </a:rPr>
              <a:t>william.woods@choa.org</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TBN</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Cardiovascular Biology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Mike Davis, PhD </a:t>
            </a:r>
            <a:r>
              <a:rPr lang="en-US" sz="1900" dirty="0">
                <a:solidFill>
                  <a:srgbClr val="000000"/>
                </a:solidFill>
                <a:cs typeface="Arial" pitchFamily="34" charset="0"/>
                <a:hlinkClick r:id="rId4"/>
              </a:rPr>
              <a:t>michael.davis@bme.gatech.edu</a:t>
            </a:r>
            <a:r>
              <a:rPr lang="en-US" sz="1900" dirty="0">
                <a:solidFill>
                  <a:srgbClr val="000000"/>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Kristen Herzegh, BA, MPH </a:t>
            </a:r>
            <a:r>
              <a:rPr lang="en-US" sz="1900" dirty="0">
                <a:solidFill>
                  <a:schemeClr val="tx1"/>
                </a:solidFill>
                <a:cs typeface="Arial" pitchFamily="34" charset="0"/>
                <a:hlinkClick r:id="rId5"/>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Children’s Center for Clinical and Translational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Cynthia Wetmore, </a:t>
            </a: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MD,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a:t>
            </a:r>
            <a:r>
              <a:rPr lang="en-US" sz="1900" dirty="0" err="1">
                <a:solidFill>
                  <a:schemeClr val="tx1"/>
                </a:solidFill>
                <a:cs typeface="Arial" pitchFamily="34" charset="0"/>
              </a:rPr>
              <a:t>Herzegh</a:t>
            </a:r>
            <a:r>
              <a:rPr lang="en-US" sz="1900" dirty="0">
                <a:solidFill>
                  <a:schemeClr val="tx1"/>
                </a:solidFill>
                <a:cs typeface="Arial" pitchFamily="34" charset="0"/>
              </a:rPr>
              <a:t>, BA, MPH </a:t>
            </a:r>
            <a:r>
              <a:rPr lang="en-US" sz="1900" dirty="0" smtClean="0">
                <a:solidFill>
                  <a:schemeClr val="tx1"/>
                </a:solidFill>
                <a:cs typeface="Arial" pitchFamily="34" charset="0"/>
                <a:hlinkClick r:id="rId5"/>
              </a:rPr>
              <a:t>kcoshau@emory.edu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Cystic Fibrosis &amp; Airways Disease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Nael McCarty,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6"/>
              </a:rPr>
              <a:t>namccar@emory.edu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Jennifer Kenny (acting)</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Drug Discovery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Baek Kim,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7"/>
              </a:rPr>
              <a:t>Baek.kim@emory.edu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5"/>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Immunology and Vaccines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8"/>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Kristen Herzegh, BA, MPH </a:t>
            </a:r>
            <a:r>
              <a:rPr lang="en-US" sz="1900" dirty="0">
                <a:solidFill>
                  <a:schemeClr val="tx1"/>
                </a:solidFill>
                <a:cs typeface="Arial" pitchFamily="34" charset="0"/>
                <a:hlinkClick r:id="rId5"/>
              </a:rPr>
              <a:t>kcoshau@emory.edu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Neurosciences Research</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Ton deGrauw, MD, PhD </a:t>
            </a:r>
            <a:r>
              <a:rPr lang="en-US" sz="1900" i="1" dirty="0">
                <a:solidFill>
                  <a:schemeClr val="tx1"/>
                </a:solidFill>
                <a:cs typeface="Arial" pitchFamily="34" charset="0"/>
                <a:hlinkClick r:id="rId9"/>
              </a:rPr>
              <a:t>ton.degrauw@choa.org</a:t>
            </a:r>
            <a:r>
              <a:rPr lang="en-US" sz="1900" b="1" i="1" dirty="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Jennifer Kenny </a:t>
            </a:r>
            <a:r>
              <a:rPr lang="en-US" sz="1900" dirty="0">
                <a:solidFill>
                  <a:schemeClr val="tx1"/>
                </a:solidFill>
                <a:cs typeface="Arial" pitchFamily="34" charset="0"/>
                <a:hlinkClick r:id="rId10"/>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Pediatric Innovation</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Directors: Bob Guldberg, PhD</a:t>
            </a:r>
          </a:p>
          <a:p>
            <a:pPr indent="-342900" fontAlgn="auto">
              <a:lnSpc>
                <a:spcPct val="120000"/>
              </a:lnSpc>
              <a:spcBef>
                <a:spcPts val="0"/>
              </a:spcBef>
              <a:spcAft>
                <a:spcPts val="0"/>
              </a:spcAft>
              <a:buSzPct val="100000"/>
              <a:buFont typeface="Arial"/>
              <a:buNone/>
              <a:defRPr/>
            </a:pPr>
            <a:r>
              <a:rPr lang="en-US" sz="1900" b="1" i="1" dirty="0">
                <a:solidFill>
                  <a:schemeClr val="tx1"/>
                </a:solidFill>
                <a:cs typeface="Arial" pitchFamily="34" charset="0"/>
              </a:rPr>
              <a:t>and Kevin Maher, MD </a:t>
            </a:r>
            <a:r>
              <a:rPr lang="en-US" sz="1900" i="1" dirty="0">
                <a:solidFill>
                  <a:schemeClr val="tx1"/>
                </a:solidFill>
                <a:cs typeface="Arial" pitchFamily="34" charset="0"/>
                <a:hlinkClick r:id="rId11"/>
              </a:rPr>
              <a:t>robert.guldberg@me.gatech.edu</a:t>
            </a:r>
            <a:r>
              <a:rPr lang="en-US" sz="1900" i="1" dirty="0">
                <a:solidFill>
                  <a:schemeClr val="tx1"/>
                </a:solidFill>
                <a:cs typeface="Arial" pitchFamily="34" charset="0"/>
              </a:rPr>
              <a:t> and</a:t>
            </a:r>
            <a:r>
              <a:rPr lang="en-US" sz="1900" b="1" i="1" dirty="0">
                <a:solidFill>
                  <a:schemeClr val="tx1"/>
                </a:solidFill>
                <a:cs typeface="Arial" pitchFamily="34" charset="0"/>
              </a:rPr>
              <a:t> </a:t>
            </a:r>
            <a:r>
              <a:rPr lang="en-US" sz="1900" i="1" dirty="0">
                <a:solidFill>
                  <a:schemeClr val="tx1"/>
                </a:solidFill>
                <a:cs typeface="Arial" pitchFamily="34" charset="0"/>
                <a:hlinkClick r:id="rId12"/>
              </a:rPr>
              <a:t>maherk@kidsheart.com</a:t>
            </a:r>
            <a:r>
              <a:rPr lang="en-US" sz="1900" b="1" i="1"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r>
              <a:rPr lang="en-US" sz="1900" dirty="0">
                <a:solidFill>
                  <a:schemeClr val="tx1"/>
                </a:solidFill>
                <a:cs typeface="Arial" pitchFamily="34" charset="0"/>
              </a:rPr>
              <a:t>Program Coordinator: Hazel Stevens</a:t>
            </a:r>
          </a:p>
          <a:p>
            <a:pPr indent="-342900" fontAlgn="auto">
              <a:lnSpc>
                <a:spcPct val="120000"/>
              </a:lnSpc>
              <a:spcBef>
                <a:spcPts val="0"/>
              </a:spcBef>
              <a:spcAft>
                <a:spcPts val="0"/>
              </a:spcAft>
              <a:buSzPct val="100000"/>
              <a:defRPr/>
            </a:pPr>
            <a:r>
              <a:rPr lang="en-US" sz="1900" dirty="0">
                <a:solidFill>
                  <a:schemeClr val="tx1"/>
                </a:solidFill>
                <a:cs typeface="Arial" pitchFamily="34" charset="0"/>
                <a:hlinkClick r:id="rId13"/>
              </a:rPr>
              <a:t>hazel.stevens@me.gatech.edu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Pediatric Nanomedicine</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Gang Bao,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4"/>
              </a:rPr>
              <a:t>gang.bao@bme.gatech.edu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Senior Manager: Amy Tang</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5"/>
              </a:rPr>
              <a:t>amy.tang@bme.gatech.edu</a:t>
            </a:r>
            <a:endParaRPr lang="en-US" sz="1900" u="sng"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Erin Kirshtein</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hlinkClick r:id="rId16"/>
              </a:rPr>
              <a:t>Erin.kirshtein@bme.gatech.edu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Transplantation &amp; </a:t>
            </a:r>
            <a:r>
              <a:rPr lang="en-US" sz="1900" b="1" dirty="0">
                <a:solidFill>
                  <a:schemeClr val="tx1"/>
                </a:solidFill>
                <a:cs typeface="Arial" pitchFamily="34" charset="0"/>
              </a:rPr>
              <a:t>Immune-mediated Disorders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a:t>
            </a:r>
            <a:r>
              <a:rPr lang="en-US" sz="1900" b="1" i="1" dirty="0" smtClean="0">
                <a:solidFill>
                  <a:schemeClr val="tx1"/>
                </a:solidFill>
                <a:cs typeface="Arial" pitchFamily="34" charset="0"/>
              </a:rPr>
              <a:t>Director: </a:t>
            </a:r>
            <a:r>
              <a:rPr lang="en-US" sz="1900" b="1" i="1" dirty="0">
                <a:solidFill>
                  <a:schemeClr val="tx1"/>
                </a:solidFill>
                <a:cs typeface="Arial" pitchFamily="34" charset="0"/>
              </a:rPr>
              <a:t>Subra Kugathasan, MD </a:t>
            </a:r>
            <a:r>
              <a:rPr lang="en-US" sz="1900" u="sng" dirty="0" smtClean="0">
                <a:solidFill>
                  <a:schemeClr val="tx1"/>
                </a:solidFill>
                <a:cs typeface="Arial" pitchFamily="34" charset="0"/>
                <a:hlinkClick r:id="rId17"/>
              </a:rPr>
              <a:t>skugath@emory.edu</a:t>
            </a:r>
            <a:endParaRPr lang="en-US" sz="19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a:t>
            </a:r>
            <a:r>
              <a:rPr lang="en-US" sz="1900" dirty="0">
                <a:solidFill>
                  <a:schemeClr val="tx1"/>
                </a:solidFill>
                <a:cs typeface="Arial" pitchFamily="34" charset="0"/>
              </a:rPr>
              <a:t>Coordinator: Jennifer Kenny </a:t>
            </a:r>
            <a:r>
              <a:rPr lang="en-US" sz="1900" dirty="0">
                <a:solidFill>
                  <a:schemeClr val="tx1"/>
                </a:solidFill>
                <a:cs typeface="Arial" pitchFamily="34" charset="0"/>
                <a:hlinkClick r:id="rId10"/>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a:t>
            </a:r>
            <a:r>
              <a:rPr lang="en-US" sz="1900" b="1" dirty="0" smtClean="0">
                <a:solidFill>
                  <a:schemeClr val="tx1"/>
                </a:solidFill>
                <a:cs typeface="Arial" pitchFamily="34" charset="0"/>
              </a:rPr>
              <a:t>Transforming Pediatric Healthcare Delivery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Beth </a:t>
            </a:r>
            <a:r>
              <a:rPr lang="en-US" sz="1900" b="1" i="1" dirty="0" err="1" smtClean="0">
                <a:solidFill>
                  <a:schemeClr val="tx1"/>
                </a:solidFill>
                <a:cs typeface="Arial" pitchFamily="34" charset="0"/>
              </a:rPr>
              <a:t>Mynatt</a:t>
            </a:r>
            <a:r>
              <a:rPr lang="en-US" sz="1900" b="1" i="1" dirty="0" smtClean="0">
                <a:solidFill>
                  <a:schemeClr val="tx1"/>
                </a:solidFill>
                <a:cs typeface="Arial" pitchFamily="34" charset="0"/>
              </a:rPr>
              <a:t>, PhD </a:t>
            </a:r>
            <a:r>
              <a:rPr lang="en-US" sz="1900" u="sng" dirty="0" smtClean="0">
                <a:solidFill>
                  <a:schemeClr val="tx1"/>
                </a:solidFill>
                <a:cs typeface="Arial" pitchFamily="34" charset="0"/>
                <a:hlinkClick r:id="rId18"/>
              </a:rPr>
              <a:t>smynatt@gatech.edu</a:t>
            </a:r>
            <a:endParaRPr lang="en-US" sz="19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TBN</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Clinical Outcomes</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Research and Public Health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 (Acting)</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8"/>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TBN</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Marcus Autism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Ami Klin, PhD</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Director of Research: Warren Jones, PhD </a:t>
            </a:r>
            <a:r>
              <a:rPr lang="en-US" sz="1900" u="sng" dirty="0">
                <a:solidFill>
                  <a:schemeClr val="tx1"/>
                </a:solidFill>
                <a:cs typeface="Arial" pitchFamily="34" charset="0"/>
                <a:hlinkClick r:id="rId19"/>
              </a:rPr>
              <a:t>ami.klin@emory.edu</a:t>
            </a:r>
            <a:r>
              <a:rPr lang="en-US" sz="1900" dirty="0">
                <a:solidFill>
                  <a:schemeClr val="tx1"/>
                </a:solidFill>
                <a:cs typeface="Arial" pitchFamily="34" charset="0"/>
              </a:rPr>
              <a:t>  or</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20"/>
              </a:rPr>
              <a:t>ami.klin@choa.org</a:t>
            </a:r>
            <a:r>
              <a:rPr lang="en-US" sz="1900" dirty="0">
                <a:solidFill>
                  <a:schemeClr val="tx1"/>
                </a:solidFill>
                <a:cs typeface="Arial" pitchFamily="34" charset="0"/>
              </a:rPr>
              <a:t>  and </a:t>
            </a:r>
            <a:r>
              <a:rPr lang="en-US" sz="1900" dirty="0">
                <a:solidFill>
                  <a:schemeClr val="tx1"/>
                </a:solidFill>
                <a:cs typeface="Arial" pitchFamily="34" charset="0"/>
                <a:hlinkClick r:id="rId21"/>
              </a:rPr>
              <a:t>warren.r.jones@choa.org</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TBN</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cs typeface="Arial" pitchFamily="34" charset="0"/>
            </a:endParaRPr>
          </a:p>
        </p:txBody>
      </p:sp>
      <p:sp>
        <p:nvSpPr>
          <p:cNvPr id="9" name="Rectangle 8"/>
          <p:cNvSpPr/>
          <p:nvPr/>
        </p:nvSpPr>
        <p:spPr>
          <a:xfrm>
            <a:off x="6553200" y="379303"/>
            <a:ext cx="2563813" cy="6486391"/>
          </a:xfrm>
          <a:prstGeom prst="rect">
            <a:avLst/>
          </a:prstGeom>
          <a:solidFill>
            <a:schemeClr val="bg2">
              <a:lumMod val="90000"/>
              <a:alpha val="70980"/>
            </a:schemeClr>
          </a:solidFill>
        </p:spPr>
        <p:txBody>
          <a:bodyPr wrap="square">
            <a:spAutoFit/>
          </a:bodyPr>
          <a:lstStyle/>
          <a:p>
            <a:pPr algn="ctr">
              <a:defRPr/>
            </a:pPr>
            <a:r>
              <a:rPr lang="en-US" sz="1000" b="1" u="sng" dirty="0">
                <a:latin typeface="Calibri" pitchFamily="34" charset="0"/>
                <a:ea typeface="Calibri" pitchFamily="34" charset="0"/>
                <a:cs typeface="Times New Roman" pitchFamily="18" charset="0"/>
              </a:rPr>
              <a:t>Research Center Administration:</a:t>
            </a:r>
            <a:r>
              <a:rPr lang="en-US" sz="1000" dirty="0">
                <a:latin typeface="Calibri" pitchFamily="34" charset="0"/>
                <a:ea typeface="Calibri" pitchFamily="34" charset="0"/>
                <a:cs typeface="Times New Roman" pitchFamily="18" charset="0"/>
              </a:rPr>
              <a:t> </a:t>
            </a:r>
            <a:r>
              <a:rPr lang="en-US" sz="800" b="1" i="1" dirty="0">
                <a:latin typeface="Calibri" pitchFamily="34" charset="0"/>
                <a:ea typeface="Calibri" pitchFamily="34" charset="0"/>
                <a:cs typeface="Times New Roman" pitchFamily="18" charset="0"/>
              </a:rPr>
              <a:t> </a:t>
            </a:r>
            <a:r>
              <a:rPr lang="en-US" sz="800" dirty="0">
                <a:latin typeface="Calibri" pitchFamily="34" charset="0"/>
                <a:ea typeface="Calibri" pitchFamily="34" charset="0"/>
                <a:cs typeface="Times New Roman" pitchFamily="18" charset="0"/>
              </a:rPr>
              <a:t> </a:t>
            </a:r>
            <a:endParaRPr lang="en-US" sz="800" dirty="0"/>
          </a:p>
          <a:p>
            <a:pPr>
              <a:defRPr/>
            </a:pPr>
            <a:r>
              <a:rPr lang="en-US" sz="750" b="1" i="1" dirty="0">
                <a:latin typeface="Calibri" pitchFamily="34" charset="0"/>
              </a:rPr>
              <a:t>Barbara J. Stoll, MD</a:t>
            </a:r>
          </a:p>
          <a:p>
            <a:pPr marL="0" marR="0">
              <a:spcBef>
                <a:spcPts val="0"/>
              </a:spcBef>
              <a:spcAft>
                <a:spcPts val="0"/>
              </a:spcAft>
            </a:pPr>
            <a:r>
              <a:rPr lang="en-US" sz="750" dirty="0" smtClean="0">
                <a:latin typeface="+mn-lt"/>
                <a:ea typeface="Times New Roman"/>
              </a:rPr>
              <a:t>George W. </a:t>
            </a:r>
            <a:r>
              <a:rPr lang="en-US" sz="750" dirty="0" err="1" smtClean="0">
                <a:latin typeface="+mn-lt"/>
                <a:ea typeface="Times New Roman"/>
              </a:rPr>
              <a:t>Brumley</a:t>
            </a:r>
            <a:r>
              <a:rPr lang="en-US" sz="750" dirty="0" smtClean="0">
                <a:latin typeface="+mn-lt"/>
                <a:ea typeface="Times New Roman"/>
              </a:rPr>
              <a:t>, Jr. Professor and Chair</a:t>
            </a:r>
          </a:p>
          <a:p>
            <a:pPr marL="0" marR="0">
              <a:spcBef>
                <a:spcPts val="0"/>
              </a:spcBef>
              <a:spcAft>
                <a:spcPts val="0"/>
              </a:spcAft>
            </a:pPr>
            <a:r>
              <a:rPr lang="en-US" sz="750" dirty="0" smtClean="0">
                <a:latin typeface="+mn-lt"/>
                <a:ea typeface="Times New Roman"/>
              </a:rPr>
              <a:t>Department of Pediatrics, Emory University School of Medicine, CEO, The Emory Children’s Center</a:t>
            </a:r>
          </a:p>
          <a:p>
            <a:pPr marL="0" marR="0">
              <a:spcBef>
                <a:spcPts val="0"/>
              </a:spcBef>
              <a:spcAft>
                <a:spcPts val="0"/>
              </a:spcAft>
            </a:pPr>
            <a:r>
              <a:rPr lang="en-US" sz="750" dirty="0" smtClean="0">
                <a:latin typeface="+mn-lt"/>
                <a:ea typeface="Times New Roman"/>
              </a:rPr>
              <a:t>Executive Director, The Pediatric Center of Georgia</a:t>
            </a:r>
          </a:p>
          <a:p>
            <a:pPr eaLnBrk="0" hangingPunct="0">
              <a:defRPr/>
            </a:pPr>
            <a:r>
              <a:rPr lang="en-US" sz="750" u="sng" dirty="0" smtClean="0">
                <a:latin typeface="Calibri" pitchFamily="34" charset="0"/>
                <a:hlinkClick r:id="rId22"/>
              </a:rPr>
              <a:t>barbara_stoll@oz.ped.emory.edu</a:t>
            </a:r>
            <a:r>
              <a:rPr lang="en-US" sz="750" dirty="0" smtClean="0">
                <a:latin typeface="Calibri" pitchFamily="34" charset="0"/>
              </a:rPr>
              <a:t> </a:t>
            </a:r>
            <a:endParaRPr lang="en-US" sz="750" dirty="0"/>
          </a:p>
          <a:p>
            <a:pPr eaLnBrk="0" hangingPunct="0">
              <a:defRPr/>
            </a:pPr>
            <a:r>
              <a:rPr lang="en-US" sz="750" b="1" i="1" dirty="0">
                <a:latin typeface="Calibri" pitchFamily="34" charset="0"/>
              </a:rPr>
              <a:t> </a:t>
            </a:r>
            <a:r>
              <a:rPr lang="en-US" sz="750" dirty="0">
                <a:latin typeface="Calibri" pitchFamily="34" charset="0"/>
              </a:rPr>
              <a:t> </a:t>
            </a:r>
            <a:endParaRPr lang="en-US" sz="750" dirty="0"/>
          </a:p>
          <a:p>
            <a:pPr eaLnBrk="0" hangingPunct="0">
              <a:defRPr/>
            </a:pPr>
            <a:r>
              <a:rPr lang="en-US" sz="750" b="1" i="1" dirty="0">
                <a:latin typeface="Calibri" pitchFamily="34" charset="0"/>
              </a:rPr>
              <a:t>Patrick </a:t>
            </a:r>
            <a:r>
              <a:rPr lang="en-US" sz="750" b="1" i="1" dirty="0" err="1">
                <a:latin typeface="Calibri" pitchFamily="34" charset="0"/>
              </a:rPr>
              <a:t>Frias</a:t>
            </a:r>
            <a:r>
              <a:rPr lang="en-US" sz="750" b="1" i="1" dirty="0">
                <a:latin typeface="Calibri" pitchFamily="34" charset="0"/>
              </a:rPr>
              <a:t>, MD</a:t>
            </a:r>
          </a:p>
          <a:p>
            <a:pPr eaLnBrk="0" hangingPunct="0">
              <a:defRPr/>
            </a:pPr>
            <a:r>
              <a:rPr lang="en-US" sz="750" dirty="0">
                <a:latin typeface="Calibri" pitchFamily="34" charset="0"/>
              </a:rPr>
              <a:t>Chief, Children’s Physician Group</a:t>
            </a:r>
          </a:p>
          <a:p>
            <a:pPr eaLnBrk="0" hangingPunct="0">
              <a:defRPr/>
            </a:pPr>
            <a:r>
              <a:rPr lang="en-US" sz="750" dirty="0">
                <a:latin typeface="Calibri" pitchFamily="34" charset="0"/>
              </a:rPr>
              <a:t>Children’s Healthcare of Atlanta</a:t>
            </a:r>
          </a:p>
          <a:p>
            <a:pPr eaLnBrk="0" hangingPunct="0">
              <a:defRPr/>
            </a:pPr>
            <a:endParaRPr lang="en-US" sz="750" b="1" i="1" dirty="0">
              <a:latin typeface="Calibri" pitchFamily="34" charset="0"/>
            </a:endParaRPr>
          </a:p>
          <a:p>
            <a:pPr eaLnBrk="0" hangingPunct="0">
              <a:defRPr/>
            </a:pPr>
            <a:r>
              <a:rPr lang="en-US" sz="750" b="1" i="1" dirty="0">
                <a:latin typeface="Calibri" pitchFamily="34" charset="0"/>
              </a:rPr>
              <a:t>Paul Spearman, MD</a:t>
            </a:r>
            <a:r>
              <a:rPr lang="en-US" sz="750" dirty="0">
                <a:latin typeface="Calibri" pitchFamily="34" charset="0"/>
              </a:rPr>
              <a:t> </a:t>
            </a:r>
            <a:endParaRPr lang="en-US" sz="750" dirty="0"/>
          </a:p>
          <a:p>
            <a:pPr eaLnBrk="0" hangingPunct="0">
              <a:defRPr/>
            </a:pPr>
            <a:r>
              <a:rPr lang="en-US" sz="750" dirty="0" err="1">
                <a:latin typeface="Calibri" pitchFamily="34" charset="0"/>
              </a:rPr>
              <a:t>Nahmias</a:t>
            </a:r>
            <a:r>
              <a:rPr lang="en-US" sz="750" dirty="0">
                <a:latin typeface="Calibri" pitchFamily="34" charset="0"/>
              </a:rPr>
              <a:t>-Schinazi Professor </a:t>
            </a:r>
            <a:r>
              <a:rPr lang="en-US" sz="750" dirty="0" smtClean="0">
                <a:latin typeface="Calibri" pitchFamily="34" charset="0"/>
              </a:rPr>
              <a:t>&amp; </a:t>
            </a:r>
            <a:r>
              <a:rPr lang="en-US" sz="750" dirty="0">
                <a:latin typeface="Calibri" pitchFamily="34" charset="0"/>
              </a:rPr>
              <a:t>Chief, Pediatric Infectious </a:t>
            </a:r>
            <a:r>
              <a:rPr lang="en-US" sz="750" dirty="0" smtClean="0">
                <a:latin typeface="Calibri" pitchFamily="34" charset="0"/>
              </a:rPr>
              <a:t>Diseases, Chief </a:t>
            </a:r>
            <a:r>
              <a:rPr lang="en-US" sz="750" dirty="0">
                <a:latin typeface="Calibri" pitchFamily="34" charset="0"/>
              </a:rPr>
              <a:t>Research Officer, Children’s Healthcare of </a:t>
            </a:r>
            <a:r>
              <a:rPr lang="en-US" sz="750" dirty="0" smtClean="0">
                <a:latin typeface="Calibri" pitchFamily="34" charset="0"/>
              </a:rPr>
              <a:t>Atlanta, Vice </a:t>
            </a:r>
            <a:r>
              <a:rPr lang="en-US" sz="750" dirty="0">
                <a:latin typeface="Calibri" pitchFamily="34" charset="0"/>
              </a:rPr>
              <a:t>Chair for Research, </a:t>
            </a:r>
            <a:r>
              <a:rPr lang="en-US" sz="750" dirty="0" smtClean="0">
                <a:latin typeface="Calibri" pitchFamily="34" charset="0"/>
              </a:rPr>
              <a:t>Dept </a:t>
            </a:r>
            <a:r>
              <a:rPr lang="en-US" sz="750" dirty="0">
                <a:latin typeface="Calibri" pitchFamily="34" charset="0"/>
              </a:rPr>
              <a:t>of Pediatrics, Emory University </a:t>
            </a:r>
            <a:endParaRPr lang="en-US" sz="750" dirty="0"/>
          </a:p>
          <a:p>
            <a:pPr eaLnBrk="0" hangingPunct="0">
              <a:defRPr/>
            </a:pPr>
            <a:r>
              <a:rPr lang="en-US" sz="750" u="sng" dirty="0">
                <a:latin typeface="Calibri" pitchFamily="34" charset="0"/>
                <a:hlinkClick r:id="rId8"/>
              </a:rPr>
              <a:t>paul.spearman@emory.edu</a:t>
            </a:r>
            <a:r>
              <a:rPr lang="en-US" sz="750" dirty="0">
                <a:latin typeface="Calibri" pitchFamily="34" charset="0"/>
              </a:rPr>
              <a:t> </a:t>
            </a:r>
            <a:endParaRPr lang="en-US" sz="750" dirty="0"/>
          </a:p>
          <a:p>
            <a:pPr eaLnBrk="0" hangingPunct="0">
              <a:defRPr/>
            </a:pPr>
            <a:r>
              <a:rPr lang="en-US" sz="750" dirty="0">
                <a:latin typeface="Calibri" pitchFamily="34" charset="0"/>
              </a:rPr>
              <a:t> </a:t>
            </a:r>
            <a:endParaRPr lang="en-US" sz="750" dirty="0"/>
          </a:p>
          <a:p>
            <a:pPr marR="21880"/>
            <a:r>
              <a:rPr lang="en-US" sz="750" b="1" i="1" u="sng" dirty="0" smtClean="0">
                <a:latin typeface="Calibri"/>
              </a:rPr>
              <a:t>Farah </a:t>
            </a:r>
            <a:r>
              <a:rPr lang="en-US" sz="750" b="1" i="1" u="sng" dirty="0" err="1" smtClean="0">
                <a:latin typeface="Calibri"/>
              </a:rPr>
              <a:t>Chapes</a:t>
            </a:r>
            <a:r>
              <a:rPr lang="en-US" sz="750" b="1" i="1" u="sng" dirty="0" smtClean="0">
                <a:latin typeface="Calibri"/>
              </a:rPr>
              <a:t> </a:t>
            </a:r>
          </a:p>
          <a:p>
            <a:r>
              <a:rPr lang="en-US" sz="750" dirty="0" smtClean="0">
                <a:latin typeface="Calibri"/>
              </a:rPr>
              <a:t>VP, Research &amp; Academic Administration</a:t>
            </a:r>
          </a:p>
          <a:p>
            <a:pPr marR="3500"/>
            <a:r>
              <a:rPr lang="en-US" sz="750" dirty="0" smtClean="0">
                <a:latin typeface="Calibri"/>
              </a:rPr>
              <a:t>Children's Healthcare of Atlanta </a:t>
            </a:r>
          </a:p>
          <a:p>
            <a:pPr marR="16430"/>
            <a:r>
              <a:rPr lang="en-US" sz="750" dirty="0" smtClean="0">
                <a:latin typeface="Calibri"/>
                <a:hlinkClick r:id="rId23"/>
              </a:rPr>
              <a:t>Farah.chapes@choa.org</a:t>
            </a:r>
            <a:r>
              <a:rPr lang="en-US" sz="750" dirty="0" smtClean="0">
                <a:latin typeface="Calibri"/>
              </a:rPr>
              <a:t>  </a:t>
            </a:r>
          </a:p>
          <a:p>
            <a:pPr marR="16430"/>
            <a:endParaRPr lang="en-US" sz="750" b="1" i="1" dirty="0" smtClean="0">
              <a:latin typeface="Calibri"/>
            </a:endParaRPr>
          </a:p>
          <a:p>
            <a:pPr marR="16430"/>
            <a:r>
              <a:rPr lang="en-US" sz="750" b="1" i="1" dirty="0" smtClean="0">
                <a:latin typeface="Calibri" pitchFamily="34" charset="0"/>
              </a:rPr>
              <a:t>Kris </a:t>
            </a:r>
            <a:r>
              <a:rPr lang="en-US" sz="750" b="1" i="1" dirty="0">
                <a:latin typeface="Calibri" pitchFamily="34" charset="0"/>
              </a:rPr>
              <a:t>Rogers, RN, CRA</a:t>
            </a:r>
            <a:endParaRPr lang="en-US" sz="750" b="1" i="1" dirty="0"/>
          </a:p>
          <a:p>
            <a:pPr eaLnBrk="0" hangingPunct="0">
              <a:defRPr/>
            </a:pPr>
            <a:r>
              <a:rPr lang="en-US" sz="750" dirty="0">
                <a:latin typeface="Calibri" pitchFamily="34" charset="0"/>
              </a:rPr>
              <a:t>Director of Research &amp; Graduate Medical Education</a:t>
            </a:r>
            <a:endParaRPr lang="en-US" sz="750" dirty="0"/>
          </a:p>
          <a:p>
            <a:pPr eaLnBrk="0" hangingPunct="0">
              <a:defRPr/>
            </a:pPr>
            <a:r>
              <a:rPr lang="en-US" sz="750" dirty="0">
                <a:latin typeface="Calibri" pitchFamily="34" charset="0"/>
              </a:rPr>
              <a:t>Children's Healthcare of Atlanta</a:t>
            </a:r>
            <a:endParaRPr lang="en-US" sz="750" dirty="0"/>
          </a:p>
          <a:p>
            <a:pPr eaLnBrk="0" hangingPunct="0">
              <a:defRPr/>
            </a:pPr>
            <a:r>
              <a:rPr lang="en-US" sz="750" u="sng" dirty="0">
                <a:latin typeface="Calibri" pitchFamily="34" charset="0"/>
                <a:hlinkClick r:id="rId24"/>
              </a:rPr>
              <a:t>kristine.rogers@choa.org</a:t>
            </a:r>
            <a:r>
              <a:rPr lang="en-US" sz="750" dirty="0">
                <a:latin typeface="Calibri" pitchFamily="34" charset="0"/>
              </a:rPr>
              <a:t> </a:t>
            </a:r>
          </a:p>
          <a:p>
            <a:pPr eaLnBrk="0" hangingPunct="0">
              <a:defRPr/>
            </a:pPr>
            <a:endParaRPr lang="en-US" sz="750" dirty="0"/>
          </a:p>
          <a:p>
            <a:pPr eaLnBrk="0" hangingPunct="0">
              <a:defRPr/>
            </a:pPr>
            <a:r>
              <a:rPr lang="en-US" sz="750" b="1" i="1" dirty="0">
                <a:latin typeface="Calibri" pitchFamily="34" charset="0"/>
              </a:rPr>
              <a:t>Liz McCarty</a:t>
            </a:r>
            <a:r>
              <a:rPr lang="en-US" sz="750" dirty="0">
                <a:latin typeface="Calibri" pitchFamily="34" charset="0"/>
              </a:rPr>
              <a:t> </a:t>
            </a:r>
            <a:endParaRPr lang="en-US" sz="750" dirty="0"/>
          </a:p>
          <a:p>
            <a:pPr eaLnBrk="0" hangingPunct="0">
              <a:defRPr/>
            </a:pPr>
            <a:r>
              <a:rPr lang="en-US" sz="750" dirty="0">
                <a:latin typeface="Calibri" pitchFamily="34" charset="0"/>
              </a:rPr>
              <a:t>Clinical Administrator</a:t>
            </a:r>
            <a:endParaRPr lang="en-US" sz="750" dirty="0"/>
          </a:p>
          <a:p>
            <a:pPr eaLnBrk="0" hangingPunct="0">
              <a:defRPr/>
            </a:pPr>
            <a:r>
              <a:rPr lang="en-US" sz="750" dirty="0">
                <a:latin typeface="Calibri" pitchFamily="34" charset="0"/>
              </a:rPr>
              <a:t>Department of Pediatrics, Emory University</a:t>
            </a:r>
            <a:endParaRPr lang="en-US" sz="750" dirty="0"/>
          </a:p>
          <a:p>
            <a:pPr eaLnBrk="0" hangingPunct="0">
              <a:defRPr/>
            </a:pPr>
            <a:r>
              <a:rPr lang="en-US" sz="750" u="sng" dirty="0">
                <a:latin typeface="Calibri" pitchFamily="34" charset="0"/>
                <a:hlinkClick r:id="rId25"/>
              </a:rPr>
              <a:t>mmccar2@emory.edu</a:t>
            </a:r>
            <a:r>
              <a:rPr lang="en-US" sz="750" dirty="0">
                <a:latin typeface="Calibri" pitchFamily="34" charset="0"/>
              </a:rPr>
              <a:t> </a:t>
            </a:r>
            <a:endParaRPr lang="en-US" sz="750" dirty="0"/>
          </a:p>
          <a:p>
            <a:pPr eaLnBrk="0" hangingPunct="0">
              <a:defRPr/>
            </a:pPr>
            <a:r>
              <a:rPr lang="en-US" sz="750" dirty="0">
                <a:latin typeface="Calibri" pitchFamily="34" charset="0"/>
              </a:rPr>
              <a:t> </a:t>
            </a:r>
            <a:endParaRPr lang="en-US" sz="750" dirty="0" smtClean="0">
              <a:latin typeface="Calibri" pitchFamily="34" charset="0"/>
            </a:endParaRPr>
          </a:p>
          <a:p>
            <a:pPr eaLnBrk="0" hangingPunct="0">
              <a:defRPr/>
            </a:pPr>
            <a:r>
              <a:rPr lang="en-US" sz="750" b="1" i="1" dirty="0" err="1" smtClean="0">
                <a:latin typeface="Calibri" pitchFamily="34" charset="0"/>
              </a:rPr>
              <a:t>Shantisa</a:t>
            </a:r>
            <a:r>
              <a:rPr lang="en-US" sz="750" b="1" i="1" dirty="0" smtClean="0">
                <a:latin typeface="Calibri" pitchFamily="34" charset="0"/>
              </a:rPr>
              <a:t> </a:t>
            </a:r>
            <a:r>
              <a:rPr lang="en-US" sz="750" b="1" i="1" dirty="0" err="1" smtClean="0">
                <a:latin typeface="Calibri" pitchFamily="34" charset="0"/>
              </a:rPr>
              <a:t>Fulgham</a:t>
            </a:r>
            <a:endParaRPr lang="en-US" sz="750" dirty="0"/>
          </a:p>
          <a:p>
            <a:pPr eaLnBrk="0" hangingPunct="0">
              <a:defRPr/>
            </a:pPr>
            <a:r>
              <a:rPr lang="en-US" sz="750" dirty="0" smtClean="0">
                <a:latin typeface="Calibri" pitchFamily="34" charset="0"/>
              </a:rPr>
              <a:t>Senior Business Manager</a:t>
            </a:r>
            <a:endParaRPr lang="en-US" sz="750" dirty="0"/>
          </a:p>
          <a:p>
            <a:pPr eaLnBrk="0" hangingPunct="0">
              <a:defRPr/>
            </a:pPr>
            <a:r>
              <a:rPr lang="en-US" sz="750" dirty="0">
                <a:latin typeface="Calibri" pitchFamily="34" charset="0"/>
              </a:rPr>
              <a:t>Department of Pediatrics, Emory University</a:t>
            </a:r>
            <a:endParaRPr lang="en-US" sz="750" dirty="0"/>
          </a:p>
          <a:p>
            <a:pPr eaLnBrk="0" hangingPunct="0">
              <a:defRPr/>
            </a:pPr>
            <a:r>
              <a:rPr lang="en-US" sz="750" dirty="0" smtClean="0">
                <a:hlinkClick r:id="rId26"/>
              </a:rPr>
              <a:t>sfulgha@emory.edu</a:t>
            </a:r>
            <a:endParaRPr lang="en-US" sz="750" dirty="0" smtClean="0"/>
          </a:p>
          <a:p>
            <a:pPr eaLnBrk="0" hangingPunct="0">
              <a:defRPr/>
            </a:pPr>
            <a:endParaRPr lang="en-US" sz="750" dirty="0"/>
          </a:p>
          <a:p>
            <a:pPr eaLnBrk="0" hangingPunct="0">
              <a:defRPr/>
            </a:pPr>
            <a:r>
              <a:rPr lang="en-US" sz="750" b="1" i="1" dirty="0" smtClean="0">
                <a:latin typeface="Calibri" pitchFamily="34" charset="0"/>
              </a:rPr>
              <a:t>Kim </a:t>
            </a:r>
            <a:r>
              <a:rPr lang="en-US" sz="750" b="1" i="1" dirty="0" err="1" smtClean="0">
                <a:latin typeface="Calibri" pitchFamily="34" charset="0"/>
              </a:rPr>
              <a:t>LaBoone</a:t>
            </a:r>
            <a:endParaRPr lang="en-US" sz="750" dirty="0"/>
          </a:p>
          <a:p>
            <a:pPr eaLnBrk="0" hangingPunct="0">
              <a:defRPr/>
            </a:pPr>
            <a:r>
              <a:rPr lang="en-US" sz="750" dirty="0">
                <a:latin typeface="Calibri" pitchFamily="34" charset="0"/>
              </a:rPr>
              <a:t>Director of Finance, Academic Administration</a:t>
            </a:r>
            <a:endParaRPr lang="en-US" sz="750" dirty="0"/>
          </a:p>
          <a:p>
            <a:pPr eaLnBrk="0" hangingPunct="0">
              <a:defRPr/>
            </a:pPr>
            <a:r>
              <a:rPr lang="en-US" sz="750" dirty="0">
                <a:latin typeface="Calibri" pitchFamily="34" charset="0"/>
              </a:rPr>
              <a:t>Children's Healthcare of </a:t>
            </a:r>
            <a:r>
              <a:rPr lang="en-US" sz="750" dirty="0" smtClean="0">
                <a:latin typeface="Calibri" pitchFamily="34" charset="0"/>
              </a:rPr>
              <a:t>Atlanta</a:t>
            </a:r>
          </a:p>
          <a:p>
            <a:pPr eaLnBrk="0" hangingPunct="0">
              <a:defRPr/>
            </a:pPr>
            <a:r>
              <a:rPr lang="en-US" sz="800" dirty="0">
                <a:hlinkClick r:id="rId27"/>
              </a:rPr>
              <a:t>kimberly.laboone@choa.org</a:t>
            </a:r>
            <a:r>
              <a:rPr lang="en-US" sz="800" dirty="0"/>
              <a:t> </a:t>
            </a:r>
            <a:endParaRPr lang="en-US" sz="800" dirty="0" smtClean="0"/>
          </a:p>
          <a:p>
            <a:pPr eaLnBrk="0" hangingPunct="0">
              <a:defRPr/>
            </a:pPr>
            <a:endParaRPr lang="en-US" sz="750" b="1" i="1" dirty="0">
              <a:latin typeface="Calibri" pitchFamily="34" charset="0"/>
            </a:endParaRPr>
          </a:p>
          <a:p>
            <a:pPr eaLnBrk="0" hangingPunct="0">
              <a:defRPr/>
            </a:pPr>
            <a:r>
              <a:rPr lang="en-US" sz="750" b="1" i="1" dirty="0">
                <a:latin typeface="Calibri" pitchFamily="34" charset="0"/>
              </a:rPr>
              <a:t>Stacy S. </a:t>
            </a:r>
            <a:r>
              <a:rPr lang="en-US" sz="750" b="1" i="1" dirty="0" err="1">
                <a:latin typeface="Calibri" pitchFamily="34" charset="0"/>
              </a:rPr>
              <a:t>Heilman</a:t>
            </a:r>
            <a:r>
              <a:rPr lang="en-US" sz="750" b="1" i="1" dirty="0">
                <a:latin typeface="Calibri" pitchFamily="34" charset="0"/>
              </a:rPr>
              <a:t>, PhD</a:t>
            </a:r>
            <a:r>
              <a:rPr lang="en-US" sz="750" dirty="0">
                <a:latin typeface="Calibri" pitchFamily="34" charset="0"/>
              </a:rPr>
              <a:t> </a:t>
            </a:r>
            <a:endParaRPr lang="en-US" sz="750" dirty="0"/>
          </a:p>
          <a:p>
            <a:pPr eaLnBrk="0" hangingPunct="0">
              <a:defRPr/>
            </a:pPr>
            <a:r>
              <a:rPr lang="en-US" sz="750" dirty="0">
                <a:latin typeface="Calibri" pitchFamily="34" charset="0"/>
              </a:rPr>
              <a:t>Director of Programs &amp; Grants Advocate</a:t>
            </a:r>
            <a:endParaRPr lang="en-US" sz="750" dirty="0"/>
          </a:p>
          <a:p>
            <a:pPr eaLnBrk="0" hangingPunct="0">
              <a:defRPr/>
            </a:pPr>
            <a:r>
              <a:rPr lang="en-US" sz="750" dirty="0">
                <a:latin typeface="Calibri" pitchFamily="34" charset="0"/>
              </a:rPr>
              <a:t>Department of Pediatrics, Emory University &amp;</a:t>
            </a:r>
            <a:endParaRPr lang="en-US" sz="750" dirty="0"/>
          </a:p>
          <a:p>
            <a:pPr eaLnBrk="0" hangingPunct="0">
              <a:defRPr/>
            </a:pPr>
            <a:r>
              <a:rPr lang="en-US" sz="750" dirty="0">
                <a:latin typeface="Calibri" pitchFamily="34" charset="0"/>
              </a:rPr>
              <a:t> Children's Healthcare of Atlanta</a:t>
            </a:r>
            <a:endParaRPr lang="en-US" sz="750" dirty="0"/>
          </a:p>
          <a:p>
            <a:pPr eaLnBrk="0" hangingPunct="0">
              <a:defRPr/>
            </a:pPr>
            <a:r>
              <a:rPr lang="en-US" sz="750" u="sng" dirty="0">
                <a:latin typeface="Calibri" pitchFamily="34" charset="0"/>
                <a:hlinkClick r:id="rId28"/>
              </a:rPr>
              <a:t>stacy.heilman@emory.edu</a:t>
            </a:r>
            <a:r>
              <a:rPr lang="en-US" sz="750" dirty="0">
                <a:latin typeface="Calibri" pitchFamily="34" charset="0"/>
              </a:rPr>
              <a:t> </a:t>
            </a:r>
            <a:endParaRPr lang="en-US" sz="750" dirty="0"/>
          </a:p>
          <a:p>
            <a:pPr eaLnBrk="0" hangingPunct="0">
              <a:defRPr/>
            </a:pPr>
            <a:r>
              <a:rPr lang="en-US" sz="750" dirty="0">
                <a:latin typeface="Calibri" pitchFamily="34" charset="0"/>
              </a:rPr>
              <a:t> </a:t>
            </a:r>
            <a:endParaRPr lang="en-US" sz="750" dirty="0"/>
          </a:p>
          <a:p>
            <a:pPr eaLnBrk="0" hangingPunct="0">
              <a:defRPr/>
            </a:pPr>
            <a:r>
              <a:rPr lang="en-US" sz="750" b="1" i="1" dirty="0">
                <a:latin typeface="Calibri" pitchFamily="34" charset="0"/>
              </a:rPr>
              <a:t>Barbara W. </a:t>
            </a:r>
            <a:r>
              <a:rPr lang="en-US" sz="750" b="1" i="1" dirty="0" err="1">
                <a:latin typeface="Calibri" pitchFamily="34" charset="0"/>
              </a:rPr>
              <a:t>Kilbourne</a:t>
            </a:r>
            <a:r>
              <a:rPr lang="en-US" sz="750" b="1" i="1" dirty="0">
                <a:latin typeface="Calibri" pitchFamily="34" charset="0"/>
              </a:rPr>
              <a:t>, RN, MPH</a:t>
            </a:r>
            <a:r>
              <a:rPr lang="en-US" sz="750" dirty="0">
                <a:latin typeface="Calibri" pitchFamily="34" charset="0"/>
              </a:rPr>
              <a:t> </a:t>
            </a:r>
            <a:endParaRPr lang="en-US" sz="750" dirty="0"/>
          </a:p>
          <a:p>
            <a:pPr eaLnBrk="0" hangingPunct="0">
              <a:defRPr/>
            </a:pPr>
            <a:r>
              <a:rPr lang="en-US" sz="750" dirty="0">
                <a:latin typeface="Calibri" pitchFamily="34" charset="0"/>
              </a:rPr>
              <a:t>Manager, Business Operations</a:t>
            </a:r>
            <a:endParaRPr lang="en-US" sz="750" dirty="0"/>
          </a:p>
          <a:p>
            <a:pPr eaLnBrk="0" hangingPunct="0">
              <a:defRPr/>
            </a:pPr>
            <a:r>
              <a:rPr lang="en-US" sz="750" dirty="0">
                <a:latin typeface="Calibri" pitchFamily="34" charset="0"/>
              </a:rPr>
              <a:t>Research Strategy </a:t>
            </a:r>
            <a:r>
              <a:rPr lang="en-US" sz="750" dirty="0" smtClean="0">
                <a:latin typeface="Calibri" pitchFamily="34" charset="0"/>
              </a:rPr>
              <a:t>Leadership, Children's </a:t>
            </a:r>
            <a:r>
              <a:rPr lang="en-US" sz="750" dirty="0">
                <a:latin typeface="Calibri" pitchFamily="34" charset="0"/>
              </a:rPr>
              <a:t>Healthcare of Atlanta</a:t>
            </a:r>
            <a:endParaRPr lang="en-US" sz="750" dirty="0"/>
          </a:p>
          <a:p>
            <a:pPr eaLnBrk="0" hangingPunct="0">
              <a:defRPr/>
            </a:pPr>
            <a:r>
              <a:rPr lang="en-US" sz="750" u="sng" dirty="0">
                <a:latin typeface="Calibri" pitchFamily="34" charset="0"/>
                <a:hlinkClick r:id="rId29"/>
              </a:rPr>
              <a:t>barbara.kilbourne@choa.org</a:t>
            </a:r>
            <a:endParaRPr lang="en-US" sz="750" dirty="0"/>
          </a:p>
        </p:txBody>
      </p:sp>
      <p:sp>
        <p:nvSpPr>
          <p:cNvPr id="22532" name="Rectangle 13"/>
          <p:cNvSpPr>
            <a:spLocks noChangeArrowheads="1"/>
          </p:cNvSpPr>
          <p:nvPr/>
        </p:nvSpPr>
        <p:spPr bwMode="auto">
          <a:xfrm>
            <a:off x="2438400" y="685800"/>
            <a:ext cx="1798638" cy="369332"/>
          </a:xfrm>
          <a:prstGeom prst="rect">
            <a:avLst/>
          </a:prstGeom>
          <a:noFill/>
          <a:ln w="9525">
            <a:noFill/>
            <a:miter lim="800000"/>
            <a:headEnd/>
            <a:tailEnd/>
          </a:ln>
        </p:spPr>
        <p:txBody>
          <a:bodyPr>
            <a:spAutoFit/>
          </a:bodyPr>
          <a:lstStyle/>
          <a:p>
            <a:pPr algn="ctr"/>
            <a:r>
              <a:rPr lang="en-US" b="1" u="sng" dirty="0">
                <a:latin typeface="Calibri" pitchFamily="34" charset="0"/>
              </a:rPr>
              <a:t>Center Directors</a:t>
            </a:r>
            <a:r>
              <a:rPr lang="en-US" b="1" u="sng" dirty="0" smtClean="0">
                <a:latin typeface="Calibri" pitchFamily="34" charset="0"/>
              </a:rPr>
              <a:t>:</a:t>
            </a:r>
            <a:endParaRPr lang="en-US" b="1" u="sng" dirty="0">
              <a:latin typeface="Calibri"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4577" name="Title 1"/>
          <p:cNvSpPr txBox="1">
            <a:spLocks noGrp="1"/>
          </p:cNvSpPr>
          <p:nvPr>
            <p:ph type="title"/>
          </p:nvPr>
        </p:nvSpPr>
        <p:spPr>
          <a:xfrm>
            <a:off x="457200" y="228600"/>
            <a:ext cx="8229600" cy="609600"/>
          </a:xfrm>
        </p:spPr>
        <p:txBody>
          <a:bodyPr/>
          <a:lstStyle/>
          <a:p>
            <a:pPr eaLnBrk="1" hangingPunct="1"/>
            <a:r>
              <a:rPr sz="2500" b="1" u="sng" smtClean="0">
                <a:latin typeface="Calibri" pitchFamily="34" charset="0"/>
              </a:rPr>
              <a:t>Research-sponsored events/meetings:</a:t>
            </a:r>
            <a:br>
              <a:rPr sz="2500" b="1" u="sng" smtClean="0">
                <a:latin typeface="Calibri" pitchFamily="34" charset="0"/>
              </a:rPr>
            </a:br>
            <a:r>
              <a:rPr sz="1600" i="1" smtClean="0">
                <a:latin typeface="Calibri" pitchFamily="34" charset="0"/>
              </a:rPr>
              <a:t>(This is an overview, for specific dates/events, go to: </a:t>
            </a:r>
            <a:r>
              <a:rPr sz="1600" i="1" smtClean="0">
                <a:latin typeface="Calibri" pitchFamily="34" charset="0"/>
                <a:hlinkClick r:id="rId3"/>
              </a:rPr>
              <a:t>http://www.pedsresearch.org/calendar</a:t>
            </a:r>
            <a:r>
              <a:rPr sz="1600" i="1" smtClean="0">
                <a:latin typeface="Calibri" pitchFamily="34" charset="0"/>
              </a:rPr>
              <a:t> )</a:t>
            </a:r>
          </a:p>
        </p:txBody>
      </p:sp>
      <p:sp>
        <p:nvSpPr>
          <p:cNvPr id="24578" name="Footer Placeholder 4"/>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July </a:t>
            </a:r>
            <a:r>
              <a:rPr lang="en-US" sz="1200" dirty="0">
                <a:solidFill>
                  <a:srgbClr val="898989"/>
                </a:solidFill>
                <a:latin typeface="Calibri" pitchFamily="34" charset="0"/>
              </a:rPr>
              <a:t>2014</a:t>
            </a:r>
          </a:p>
        </p:txBody>
      </p:sp>
      <p:graphicFrame>
        <p:nvGraphicFramePr>
          <p:cNvPr id="5" name="Content Placeholder 3"/>
          <p:cNvGraphicFramePr>
            <a:graphicFrameLocks noGrp="1"/>
          </p:cNvGraphicFramePr>
          <p:nvPr>
            <p:ph idx="1"/>
          </p:nvPr>
        </p:nvGraphicFramePr>
        <p:xfrm>
          <a:off x="228600" y="1371600"/>
          <a:ext cx="8763002" cy="4045196"/>
        </p:xfrm>
        <a:graphic>
          <a:graphicData uri="http://schemas.openxmlformats.org/drawingml/2006/table">
            <a:tbl>
              <a:tblPr firstRow="1" bandRow="1">
                <a:tableStyleId>{0505E3EF-67EA-436B-97B2-0124C06EBD24}</a:tableStyleId>
              </a:tblPr>
              <a:tblGrid>
                <a:gridCol w="1524000"/>
                <a:gridCol w="990600"/>
                <a:gridCol w="1295402"/>
                <a:gridCol w="1447798"/>
                <a:gridCol w="1828802"/>
                <a:gridCol w="1676400"/>
              </a:tblGrid>
              <a:tr h="365740">
                <a:tc>
                  <a:txBody>
                    <a:bodyPr/>
                    <a:lstStyle/>
                    <a:p>
                      <a:pPr algn="ctr"/>
                      <a:r>
                        <a:rPr lang="en-US" sz="1100" dirty="0" smtClean="0"/>
                        <a:t>MONDAYS</a:t>
                      </a:r>
                      <a:endParaRPr lang="en-US" sz="1100" dirty="0"/>
                    </a:p>
                  </a:txBody>
                  <a:tcPr>
                    <a:solidFill>
                      <a:srgbClr val="61B6FF">
                        <a:alpha val="50196"/>
                      </a:srgbClr>
                    </a:solidFill>
                  </a:tcPr>
                </a:tc>
                <a:tc>
                  <a:txBody>
                    <a:bodyPr/>
                    <a:lstStyle/>
                    <a:p>
                      <a:pPr algn="ctr"/>
                      <a:r>
                        <a:rPr lang="en-US" sz="1100" dirty="0" smtClean="0"/>
                        <a:t>TUESDAYS</a:t>
                      </a:r>
                      <a:endParaRPr lang="en-US" sz="1100" dirty="0"/>
                    </a:p>
                  </a:txBody>
                  <a:tcPr>
                    <a:solidFill>
                      <a:srgbClr val="61B6FF">
                        <a:alpha val="50196"/>
                      </a:srgbClr>
                    </a:solidFill>
                  </a:tcPr>
                </a:tc>
                <a:tc>
                  <a:txBody>
                    <a:bodyPr/>
                    <a:lstStyle/>
                    <a:p>
                      <a:pPr algn="ctr"/>
                      <a:r>
                        <a:rPr lang="en-US" sz="1100" dirty="0" smtClean="0"/>
                        <a:t>WEDNESDAYS</a:t>
                      </a:r>
                      <a:endParaRPr lang="en-US" sz="1100" dirty="0"/>
                    </a:p>
                  </a:txBody>
                  <a:tcPr>
                    <a:solidFill>
                      <a:srgbClr val="61B6FF">
                        <a:alpha val="50196"/>
                      </a:srgbClr>
                    </a:solidFill>
                  </a:tcPr>
                </a:tc>
                <a:tc>
                  <a:txBody>
                    <a:bodyPr/>
                    <a:lstStyle/>
                    <a:p>
                      <a:pPr algn="ctr"/>
                      <a:r>
                        <a:rPr lang="en-US" sz="1100" dirty="0" smtClean="0"/>
                        <a:t>THURSDAYS</a:t>
                      </a:r>
                      <a:endParaRPr lang="en-US" sz="1100" dirty="0"/>
                    </a:p>
                  </a:txBody>
                  <a:tcPr>
                    <a:solidFill>
                      <a:srgbClr val="61B6FF">
                        <a:alpha val="50196"/>
                      </a:srgbClr>
                    </a:solidFill>
                  </a:tcPr>
                </a:tc>
                <a:tc>
                  <a:txBody>
                    <a:bodyPr/>
                    <a:lstStyle/>
                    <a:p>
                      <a:pPr algn="ctr"/>
                      <a:r>
                        <a:rPr lang="en-US" sz="1100" dirty="0" smtClean="0"/>
                        <a:t>FRIDAYS</a:t>
                      </a:r>
                      <a:endParaRPr lang="en-US" sz="1100" dirty="0"/>
                    </a:p>
                  </a:txBody>
                  <a:tcPr>
                    <a:solidFill>
                      <a:srgbClr val="61B6FF">
                        <a:alpha val="50196"/>
                      </a:srgbClr>
                    </a:solidFill>
                  </a:tcPr>
                </a:tc>
                <a:tc>
                  <a:txBody>
                    <a:bodyPr/>
                    <a:lstStyle/>
                    <a:p>
                      <a:pPr algn="ctr"/>
                      <a:r>
                        <a:rPr lang="en-US" sz="1100" dirty="0" smtClean="0"/>
                        <a:t>VARIOUS DAYS</a:t>
                      </a:r>
                      <a:endParaRPr lang="en-US" sz="1100" dirty="0"/>
                    </a:p>
                  </a:txBody>
                  <a:tcPr>
                    <a:solidFill>
                      <a:srgbClr val="61B6FF">
                        <a:alpha val="50196"/>
                      </a:srgbClr>
                    </a:solidFill>
                  </a:tcPr>
                </a:tc>
              </a:tr>
              <a:tr h="11364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Operations Council (ROC) meetings: occurs weekly</a:t>
                      </a:r>
                      <a:r>
                        <a:rPr lang="en-US" sz="900" kern="1200" baseline="0" dirty="0" smtClean="0"/>
                        <a:t> at Egleston, 1</a:t>
                      </a:r>
                      <a:r>
                        <a:rPr lang="en-US" sz="900" kern="1200" baseline="30000" dirty="0" smtClean="0"/>
                        <a:t>st</a:t>
                      </a:r>
                      <a:r>
                        <a:rPr lang="en-US" sz="900" kern="1200" baseline="0" dirty="0" smtClean="0"/>
                        <a:t> Floor Admin Boardroom</a:t>
                      </a:r>
                      <a:r>
                        <a:rPr lang="en-US" sz="900" kern="1200" dirty="0" smtClean="0"/>
                        <a:t>.</a:t>
                      </a:r>
                      <a:r>
                        <a:rPr lang="en-US" sz="900" kern="1200" baseline="0" dirty="0" smtClean="0"/>
                        <a:t> Designed for central team to discuss detailed operations and issues.</a:t>
                      </a:r>
                      <a:endParaRPr lang="en-US" sz="900" dirty="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Brainstorming Sessions: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Help as needed to allow development and exploration of special research topics.  For suggested topic nominations, contact </a:t>
                      </a:r>
                      <a:r>
                        <a:rPr lang="en-US" sz="900" kern="1200" dirty="0" smtClean="0"/>
                        <a:t>(</a:t>
                      </a:r>
                      <a:r>
                        <a:rPr lang="en-US" sz="900" u="sng" kern="1200" dirty="0" smtClean="0">
                          <a:hlinkClick r:id="rId4"/>
                        </a:rPr>
                        <a:t>Stacy.heilman@emory.edu</a:t>
                      </a:r>
                      <a:r>
                        <a:rPr lang="en-US" sz="900" kern="1200" dirty="0" smtClean="0"/>
                        <a:t>)</a:t>
                      </a: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p>
                      <a:endParaRPr lang="en-US" sz="900" dirty="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PeRCS: 10 AM coffee social every 1</a:t>
                      </a:r>
                      <a:r>
                        <a:rPr lang="en-US" sz="900" kern="1200" baseline="30000" dirty="0" smtClean="0"/>
                        <a:t>st</a:t>
                      </a:r>
                      <a:r>
                        <a:rPr lang="en-US" sz="900" kern="1200" dirty="0" smtClean="0"/>
                        <a:t> and 3</a:t>
                      </a:r>
                      <a:r>
                        <a:rPr lang="en-US" sz="900" kern="1200" baseline="30000" dirty="0" smtClean="0"/>
                        <a:t>rd</a:t>
                      </a:r>
                      <a:r>
                        <a:rPr lang="en-US" sz="900" kern="1200" dirty="0" smtClean="0"/>
                        <a:t> Friday, usually held 3</a:t>
                      </a:r>
                      <a:r>
                        <a:rPr lang="en-US" sz="900" kern="1200" baseline="30000" dirty="0" smtClean="0"/>
                        <a:t>rd</a:t>
                      </a:r>
                      <a:r>
                        <a:rPr lang="en-US" sz="900" kern="1200" dirty="0" smtClean="0"/>
                        <a:t> floor break area, E-CC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solidFill>
                          <a:schemeClr val="dk1"/>
                        </a:solidFill>
                        <a:latin typeface="+mn-lt"/>
                        <a:ea typeface="+mn-ea"/>
                        <a:cs typeface="+mn-cs"/>
                      </a:endParaRPr>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Advisory Council (RAC) meetings: twice monthly; restricted to RAC membership, contact Paul Spearman for inquiries or suggestions </a:t>
                      </a:r>
                      <a:r>
                        <a:rPr kumimoji="0" lang="en-US" sz="900" u="sng" strike="noStrike" kern="1200" cap="none" spc="0" normalizeH="0" baseline="0" noProof="0" dirty="0" smtClean="0">
                          <a:ln>
                            <a:noFill/>
                          </a:ln>
                          <a:effectLst/>
                          <a:uLnTx/>
                          <a:uFillTx/>
                          <a:hlinkClick r:id="rId5"/>
                        </a:rPr>
                        <a:t>paul.spearman@emory.edu</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rgbClr val="B4BCCA">
                        <a:alpha val="50196"/>
                      </a:srgbClr>
                    </a:solidFill>
                  </a:tcPr>
                </a:tc>
              </a:tr>
              <a:tr h="2079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K club: Monthly discussions/lectures for K award training, other grants training/education.  Typically</a:t>
                      </a:r>
                      <a:r>
                        <a:rPr lang="en-US" sz="900" kern="1200" baseline="0" dirty="0" smtClean="0"/>
                        <a:t>  2</a:t>
                      </a:r>
                      <a:r>
                        <a:rPr lang="en-US" sz="900" kern="1200" baseline="30000" dirty="0" smtClean="0"/>
                        <a:t>nd</a:t>
                      </a:r>
                      <a:r>
                        <a:rPr lang="en-US" sz="900" kern="1200" baseline="0" dirty="0" smtClean="0"/>
                        <a:t> Monday, September to May, </a:t>
                      </a:r>
                      <a:r>
                        <a:rPr lang="en-US" sz="900" kern="1200" dirty="0" smtClean="0"/>
                        <a:t>Contact Stacy Heilman (</a:t>
                      </a:r>
                      <a:r>
                        <a:rPr lang="en-US" sz="900" u="sng" kern="1200" dirty="0" smtClean="0">
                          <a:hlinkClick r:id="rId4"/>
                        </a:rPr>
                        <a:t>Stacy.heilman@emory.edu</a:t>
                      </a:r>
                      <a:r>
                        <a:rPr lang="en-US" sz="900" kern="1200" dirty="0" smtClean="0"/>
                        <a:t>) for more information.  </a:t>
                      </a:r>
                      <a:r>
                        <a:rPr lang="en-US" sz="900" i="1" kern="1200" dirty="0" smtClean="0"/>
                        <a:t>Sponsored</a:t>
                      </a:r>
                      <a:r>
                        <a:rPr lang="en-US" sz="900" i="1" kern="1200" baseline="0" dirty="0" smtClean="0"/>
                        <a:t> by Departments of Pediatrics and Medicine and ACTSI.</a:t>
                      </a:r>
                      <a:endParaRPr lang="en-US" sz="900" i="1" dirty="0">
                        <a:ln>
                          <a:solidFill>
                            <a:srgbClr val="6A7FA2"/>
                          </a:solidFill>
                        </a:ln>
                      </a:endParaRPr>
                    </a:p>
                  </a:txBody>
                  <a:tcPr>
                    <a:solidFill>
                      <a:srgbClr val="B4BCCA">
                        <a:alpha val="50196"/>
                      </a:srgbClr>
                    </a:solidFill>
                  </a:tcPr>
                </a:tc>
                <a:tc>
                  <a:txBody>
                    <a:bodyPr/>
                    <a:lstStyle/>
                    <a:p>
                      <a:endParaRPr lang="en-US" sz="900" dirty="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Grand Rounds: 3</a:t>
                      </a:r>
                      <a:r>
                        <a:rPr lang="en-US" sz="900" kern="1200" baseline="30000" dirty="0" smtClean="0"/>
                        <a:t>rd</a:t>
                      </a:r>
                      <a:r>
                        <a:rPr lang="en-US" sz="900" kern="1200" dirty="0" smtClean="0"/>
                        <a:t> Wednesday of month, Egleston, 7:30 AM</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txBody>
                  <a:tcPr>
                    <a:solidFill>
                      <a:srgbClr val="B4BCCA">
                        <a:alpha val="50196"/>
                      </a:srgbClr>
                    </a:solidFill>
                  </a:tcPr>
                </a:tc>
                <a:tc>
                  <a:txBody>
                    <a:bodyPr/>
                    <a:lstStyle/>
                    <a:p>
                      <a:endParaRPr lang="en-US" sz="900" dirty="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Seminars: Fridays (Egleston Classrooms). Contact Barbara Kilbourne for suggestions or needs (</a:t>
                      </a:r>
                      <a:r>
                        <a:rPr lang="en-US" sz="900" kern="1200" dirty="0" smtClean="0">
                          <a:hlinkClick r:id="rId6"/>
                        </a:rPr>
                        <a:t>barbara.kilbourne@choa.org</a:t>
                      </a:r>
                      <a:r>
                        <a:rPr lang="en-US" sz="900" kern="120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Invited speakers through seminar series sponsored by centers; contact Center Directors or Barbara Kilbourne at </a:t>
                      </a:r>
                      <a:r>
                        <a:rPr lang="en-US" sz="900" kern="1200" dirty="0" smtClean="0">
                          <a:hlinkClick r:id="rId6"/>
                        </a:rPr>
                        <a:t>barbara.kilbourne@choa.org</a:t>
                      </a:r>
                      <a:endParaRPr lang="en-US" sz="900" kern="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if interested in upcoming events. Center Directors are listed on pedsresearch.org website.</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rgbClr val="B4BCCA">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6625" name="Footer Placeholder 1"/>
          <p:cNvSpPr txBox="1">
            <a:spLocks noChangeArrowheads="1"/>
          </p:cNvSpPr>
          <p:nvPr/>
        </p:nvSpPr>
        <p:spPr bwMode="auto">
          <a:xfrm>
            <a:off x="2971800" y="64008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July </a:t>
            </a:r>
            <a:r>
              <a:rPr lang="en-US" sz="1200" dirty="0">
                <a:solidFill>
                  <a:srgbClr val="898989"/>
                </a:solidFill>
                <a:latin typeface="Calibri" pitchFamily="34" charset="0"/>
              </a:rPr>
              <a:t>2014</a:t>
            </a:r>
          </a:p>
        </p:txBody>
      </p:sp>
      <p:sp>
        <p:nvSpPr>
          <p:cNvPr id="26626"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Specialized Research Equipment/Service Cores</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Content Placeholder 3"/>
          <p:cNvGraphicFramePr>
            <a:graphicFrameLocks/>
          </p:cNvGraphicFramePr>
          <p:nvPr>
            <p:extLst>
              <p:ext uri="{D42A27DB-BD31-4B8C-83A1-F6EECF244321}">
                <p14:modId xmlns:p14="http://schemas.microsoft.com/office/powerpoint/2010/main" val="1432019735"/>
              </p:ext>
            </p:extLst>
          </p:nvPr>
        </p:nvGraphicFramePr>
        <p:xfrm>
          <a:off x="76200" y="990600"/>
          <a:ext cx="8991599" cy="4676391"/>
        </p:xfrm>
        <a:graphic>
          <a:graphicData uri="http://schemas.openxmlformats.org/drawingml/2006/table">
            <a:tbl>
              <a:tblPr firstRow="1" bandRow="1">
                <a:tableStyleId>{0505E3EF-67EA-436B-97B2-0124C06EBD24}</a:tableStyleId>
              </a:tblPr>
              <a:tblGrid>
                <a:gridCol w="1142999"/>
                <a:gridCol w="1104901"/>
                <a:gridCol w="1714499"/>
                <a:gridCol w="1295401"/>
                <a:gridCol w="1098332"/>
                <a:gridCol w="2635467"/>
              </a:tblGrid>
              <a:tr h="452667">
                <a:tc>
                  <a:txBody>
                    <a:bodyPr/>
                    <a:lstStyle/>
                    <a:p>
                      <a:pPr algn="ctr"/>
                      <a:r>
                        <a:rPr lang="en-US" sz="1200" dirty="0" smtClean="0"/>
                        <a:t>CORE</a:t>
                      </a:r>
                      <a:endParaRPr lang="en-US" sz="1200" dirty="0"/>
                    </a:p>
                  </a:txBody>
                  <a:tcPr>
                    <a:solidFill>
                      <a:schemeClr val="bg2">
                        <a:lumMod val="90000"/>
                      </a:schemeClr>
                    </a:solidFill>
                  </a:tcPr>
                </a:tc>
                <a:tc>
                  <a:txBody>
                    <a:bodyPr/>
                    <a:lstStyle/>
                    <a:p>
                      <a:pPr algn="ctr"/>
                      <a:r>
                        <a:rPr lang="en-US" sz="1200" dirty="0" smtClean="0"/>
                        <a:t>SCIENTIFIC</a:t>
                      </a:r>
                      <a:r>
                        <a:rPr lang="en-US" sz="1200" baseline="0" dirty="0" smtClean="0"/>
                        <a:t> DIRECTOR</a:t>
                      </a:r>
                      <a:endParaRPr lang="en-US" sz="1200" dirty="0"/>
                    </a:p>
                  </a:txBody>
                  <a:tcPr>
                    <a:solidFill>
                      <a:schemeClr val="bg2">
                        <a:lumMod val="90000"/>
                      </a:schemeClr>
                    </a:solidFill>
                  </a:tcPr>
                </a:tc>
                <a:tc>
                  <a:txBody>
                    <a:bodyPr/>
                    <a:lstStyle/>
                    <a:p>
                      <a:pPr algn="ctr"/>
                      <a:r>
                        <a:rPr lang="en-US" sz="1200" dirty="0" smtClean="0"/>
                        <a:t>TECHNICAL DIRECTOR/CONTACT</a:t>
                      </a:r>
                      <a:endParaRPr lang="en-US" sz="1200" dirty="0"/>
                    </a:p>
                  </a:txBody>
                  <a:tcPr>
                    <a:solidFill>
                      <a:schemeClr val="bg2">
                        <a:lumMod val="90000"/>
                      </a:schemeClr>
                    </a:solidFill>
                  </a:tcPr>
                </a:tc>
                <a:tc>
                  <a:txBody>
                    <a:bodyPr/>
                    <a:lstStyle/>
                    <a:p>
                      <a:pPr algn="ctr"/>
                      <a:r>
                        <a:rPr lang="en-US" sz="1200" dirty="0" smtClean="0"/>
                        <a:t>EQUIPMENT</a:t>
                      </a:r>
                      <a:endParaRPr lang="en-US" sz="1200" dirty="0"/>
                    </a:p>
                  </a:txBody>
                  <a:tcPr>
                    <a:solidFill>
                      <a:schemeClr val="bg2">
                        <a:lumMod val="90000"/>
                      </a:schemeClr>
                    </a:solidFill>
                  </a:tcPr>
                </a:tc>
                <a:tc>
                  <a:txBody>
                    <a:bodyPr/>
                    <a:lstStyle/>
                    <a:p>
                      <a:pPr algn="ctr"/>
                      <a:r>
                        <a:rPr lang="en-US" sz="1200" dirty="0" smtClean="0"/>
                        <a:t>LOCATION</a:t>
                      </a:r>
                      <a:endParaRPr lang="en-US" sz="1200" dirty="0"/>
                    </a:p>
                  </a:txBody>
                  <a:tcPr>
                    <a:solidFill>
                      <a:schemeClr val="bg2">
                        <a:lumMod val="90000"/>
                      </a:schemeClr>
                    </a:solidFill>
                  </a:tcPr>
                </a:tc>
                <a:tc>
                  <a:txBody>
                    <a:bodyPr/>
                    <a:lstStyle/>
                    <a:p>
                      <a:pPr algn="ctr"/>
                      <a:r>
                        <a:rPr lang="en-US" sz="1200" dirty="0" smtClean="0"/>
                        <a:t>SERVICES</a:t>
                      </a:r>
                      <a:endParaRPr lang="en-US" sz="1200" dirty="0"/>
                    </a:p>
                  </a:txBody>
                  <a:tcPr>
                    <a:solidFill>
                      <a:schemeClr val="bg2">
                        <a:lumMod val="90000"/>
                      </a:schemeClr>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3"/>
                        </a:rPr>
                        <a:t>Animal Physiology Core</a:t>
                      </a:r>
                      <a:endParaRPr lang="en-US" sz="1200" dirty="0" smtClean="0"/>
                    </a:p>
                  </a:txBody>
                  <a:tcPr>
                    <a:solidFill>
                      <a:srgbClr val="C7F0F5">
                        <a:alpha val="50196"/>
                      </a:srgbClr>
                    </a:solidFill>
                  </a:tcPr>
                </a:tc>
                <a:tc>
                  <a:txBody>
                    <a:bodyPr/>
                    <a:lstStyle/>
                    <a:p>
                      <a:pPr lvl="0"/>
                      <a:r>
                        <a:rPr lang="en-US" sz="1000" dirty="0" smtClean="0"/>
                        <a:t>Mary Wagner,</a:t>
                      </a:r>
                      <a:r>
                        <a:rPr lang="en-US" sz="1000" baseline="0" dirty="0" smtClean="0"/>
                        <a:t> PhD</a:t>
                      </a:r>
                    </a:p>
                    <a:p>
                      <a:pPr lvl="0"/>
                      <a:r>
                        <a:rPr lang="en-US" sz="1000" dirty="0" smtClean="0">
                          <a:hlinkClick r:id="rId4"/>
                        </a:rPr>
                        <a:t>mary.wagner@emory.edu</a:t>
                      </a:r>
                      <a:endParaRPr lang="en-US" sz="1000" dirty="0" smtClean="0"/>
                    </a:p>
                    <a:p>
                      <a:pPr lvl="0"/>
                      <a:r>
                        <a:rPr lang="en-US" sz="1000" dirty="0" smtClean="0"/>
                        <a:t>404-727-1336</a:t>
                      </a:r>
                      <a:endParaRPr lang="en-US" dirty="0" smtClean="0"/>
                    </a:p>
                  </a:txBody>
                  <a:tcPr>
                    <a:solidFill>
                      <a:srgbClr val="C7F0F5">
                        <a:alpha val="50196"/>
                      </a:srgbClr>
                    </a:solidFill>
                  </a:tcPr>
                </a:tc>
                <a:tc>
                  <a:txBody>
                    <a:bodyPr/>
                    <a:lstStyle/>
                    <a:p>
                      <a:pPr lvl="0"/>
                      <a:r>
                        <a:rPr lang="en-US" sz="1000" dirty="0" smtClean="0"/>
                        <a:t>Rong Jiang,</a:t>
                      </a:r>
                      <a:r>
                        <a:rPr lang="en-US" sz="1000" baseline="0" dirty="0" smtClean="0"/>
                        <a:t> MD</a:t>
                      </a:r>
                    </a:p>
                    <a:p>
                      <a:pPr lvl="0"/>
                      <a:r>
                        <a:rPr lang="en-US" sz="1000" dirty="0" smtClean="0">
                          <a:hlinkClick r:id="rId5"/>
                        </a:rPr>
                        <a:t>rjiang2@emory.edu</a:t>
                      </a:r>
                      <a:endParaRPr lang="en-US" sz="1000" dirty="0" smtClean="0"/>
                    </a:p>
                    <a:p>
                      <a:pPr lvl="0"/>
                      <a:endParaRPr lang="en-US" dirty="0" smtClean="0"/>
                    </a:p>
                  </a:txBody>
                  <a:tcPr>
                    <a:solidFill>
                      <a:srgbClr val="C7F0F5">
                        <a:alpha val="50196"/>
                      </a:srgbClr>
                    </a:solidFill>
                  </a:tcPr>
                </a:tc>
                <a:tc>
                  <a:txBody>
                    <a:bodyPr/>
                    <a:lstStyle/>
                    <a:p>
                      <a:pPr lvl="0"/>
                      <a:r>
                        <a:rPr lang="en-US" sz="1000" dirty="0" smtClean="0"/>
                        <a:t>Small animal surgical equipment</a:t>
                      </a:r>
                      <a:endParaRPr lang="en-US" dirty="0"/>
                    </a:p>
                  </a:txBody>
                  <a:tcPr>
                    <a:solidFill>
                      <a:srgbClr val="C7F0F5">
                        <a:alpha val="50196"/>
                      </a:srgb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smtClean="0"/>
                    </a:p>
                  </a:txBody>
                  <a:tcPr>
                    <a:solidFill>
                      <a:srgbClr val="C7F0F5">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 assists with and provides</a:t>
                      </a:r>
                      <a:r>
                        <a:rPr lang="en-US" sz="1000" baseline="0" dirty="0" smtClean="0"/>
                        <a:t> </a:t>
                      </a:r>
                      <a:r>
                        <a:rPr lang="en-US" sz="1000" dirty="0" smtClean="0"/>
                        <a:t>the surgical expertise and equipment for small animal survival surgery, including IACUC protocol assistance. Currently, the core offers pulmonary banding, aortic banding, coronary ligation and </a:t>
                      </a:r>
                      <a:r>
                        <a:rPr lang="en-US" sz="1000" dirty="0" err="1" smtClean="0"/>
                        <a:t>intramyocardial</a:t>
                      </a:r>
                      <a:r>
                        <a:rPr lang="en-US" sz="1000" dirty="0" smtClean="0"/>
                        <a:t> injections for mice, rats and rabbits and is available for development of other surgical procedures. </a:t>
                      </a:r>
                      <a:endParaRPr lang="en-US" sz="1000" dirty="0"/>
                    </a:p>
                  </a:txBody>
                  <a:tcPr>
                    <a:solidFill>
                      <a:srgbClr val="C7F0F5">
                        <a:alpha val="50196"/>
                      </a:srgbClr>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6"/>
                        </a:rPr>
                        <a:t>Biomarkers Core</a:t>
                      </a:r>
                      <a:endParaRPr lang="en-US" sz="1200" dirty="0" smtClean="0"/>
                    </a:p>
                    <a:p>
                      <a:endParaRPr lang="en-US" sz="1200" dirty="0"/>
                    </a:p>
                  </a:txBody>
                  <a:tcPr>
                    <a:solidFill>
                      <a:srgbClr val="C7F0F5">
                        <a:alpha val="50196"/>
                      </a:srgb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Lou Ann Brown, PhD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7"/>
                        </a:rPr>
                        <a:t>lou.ann.brown@emory.edu</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404-727-5739</a:t>
                      </a:r>
                      <a:endParaRPr lang="en-US" dirty="0"/>
                    </a:p>
                  </a:txBody>
                  <a:tcPr>
                    <a:solidFill>
                      <a:srgbClr val="C7F0F5">
                        <a:alpha val="50196"/>
                      </a:srgb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dirty="0" smtClean="0"/>
                        <a:t>Janine Ward </a:t>
                      </a:r>
                      <a:r>
                        <a:rPr lang="en-US" sz="1000" dirty="0" smtClean="0">
                          <a:solidFill>
                            <a:schemeClr val="dk1"/>
                          </a:solidFill>
                          <a:latin typeface="+mn-lt"/>
                          <a:ea typeface="+mn-ea"/>
                          <a:cs typeface="+mn-cs"/>
                          <a:hlinkClick r:id="rId8"/>
                        </a:rPr>
                        <a:t>janine.ward@emory.edu</a:t>
                      </a:r>
                      <a:endParaRPr lang="en-US" sz="1000" dirty="0"/>
                    </a:p>
                  </a:txBody>
                  <a:tcPr>
                    <a:solidFill>
                      <a:srgbClr val="C7F0F5">
                        <a:alpha val="50196"/>
                      </a:srgb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Agilent gas chromatography/mass spectrometer and Waters high performance HPLC with fluorescence detector</a:t>
                      </a:r>
                      <a:endParaRPr lang="en-US" dirty="0"/>
                    </a:p>
                  </a:txBody>
                  <a:tcPr>
                    <a:solidFill>
                      <a:srgbClr val="C7F0F5">
                        <a:alpha val="50196"/>
                      </a:srgb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a:p>
                  </a:txBody>
                  <a:tcPr>
                    <a:solidFill>
                      <a:srgbClr val="C7F0F5">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cores analyzes markers of oxidative stress and markers of alcohol exposure. Speak to Scientific Director about other chromatography/mass spec assays available.</a:t>
                      </a:r>
                      <a:endParaRPr lang="en-US" sz="1000" dirty="0"/>
                    </a:p>
                  </a:txBody>
                  <a:tcPr>
                    <a:solidFill>
                      <a:srgbClr val="C7F0F5">
                        <a:alpha val="50196"/>
                      </a:srgbClr>
                    </a:solidFill>
                  </a:tcPr>
                </a:tc>
              </a:tr>
              <a:tr h="17503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9"/>
                        </a:rPr>
                        <a:t>Cardiovascular Imaging Research Core (CIRC)</a:t>
                      </a:r>
                      <a:endParaRPr lang="en-US" sz="1200" b="1" dirty="0" smtClean="0"/>
                    </a:p>
                  </a:txBody>
                  <a:tcPr>
                    <a:solidFill>
                      <a:srgbClr val="C7F0F5">
                        <a:alpha val="50196"/>
                      </a:srgb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err="1" smtClean="0">
                          <a:ln>
                            <a:noFill/>
                          </a:ln>
                          <a:effectLst/>
                          <a:uLnTx/>
                          <a:uFillTx/>
                        </a:rPr>
                        <a:t>Ritu</a:t>
                      </a:r>
                      <a:r>
                        <a:rPr kumimoji="0" lang="en-US" sz="1000" u="none" strike="noStrike" kern="0" cap="none" spc="0" normalizeH="0" baseline="0" noProof="0" dirty="0" smtClean="0">
                          <a:ln>
                            <a:noFill/>
                          </a:ln>
                          <a:effectLst/>
                          <a:uLnTx/>
                          <a:uFillTx/>
                        </a:rPr>
                        <a:t> </a:t>
                      </a:r>
                      <a:r>
                        <a:rPr kumimoji="0" lang="en-US" sz="1000" u="none" strike="noStrike" kern="0" cap="none" spc="0" normalizeH="0" baseline="0" noProof="0" dirty="0" err="1" smtClean="0">
                          <a:ln>
                            <a:noFill/>
                          </a:ln>
                          <a:effectLst/>
                          <a:uLnTx/>
                          <a:uFillTx/>
                        </a:rPr>
                        <a:t>Sachdeva</a:t>
                      </a:r>
                      <a:r>
                        <a:rPr kumimoji="0" lang="en-US" sz="1000" u="none" strike="noStrike" kern="0" cap="none" spc="0" normalizeH="0" baseline="0" noProof="0" dirty="0" smtClean="0">
                          <a:ln>
                            <a:noFill/>
                          </a:ln>
                          <a:effectLst/>
                          <a:uLnTx/>
                          <a:uFillTx/>
                        </a:rPr>
                        <a:t>, MD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10"/>
                        </a:rPr>
                        <a:t>sachdevar@kidsheart.com</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404-785-CIRC</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rgbClr val="C7F0F5">
                        <a:alpha val="50196"/>
                      </a:srgbClr>
                    </a:solidFill>
                  </a:tcPr>
                </a:tc>
                <a:tc>
                  <a:txBody>
                    <a:bodyPr/>
                    <a:lstStyle/>
                    <a:p>
                      <a:r>
                        <a:rPr lang="en-US" sz="1000" kern="1200" dirty="0" smtClean="0"/>
                        <a:t>Cynthia Mott, MPH, CCRC, PMP</a:t>
                      </a:r>
                    </a:p>
                    <a:p>
                      <a:r>
                        <a:rPr lang="en-US" sz="1000" kern="1200" dirty="0" smtClean="0">
                          <a:hlinkClick r:id="rId11"/>
                        </a:rPr>
                        <a:t>Cynthia.mott@choa.org</a:t>
                      </a:r>
                      <a:endParaRPr lang="en-US" sz="1000" kern="1200" dirty="0" smtClean="0"/>
                    </a:p>
                    <a:p>
                      <a:endParaRPr lang="en-US" sz="1200" kern="1200" dirty="0" smtClean="0"/>
                    </a:p>
                    <a:p>
                      <a:endParaRPr lang="en-US" sz="1200" kern="1200" dirty="0" smtClean="0">
                        <a:solidFill>
                          <a:schemeClr val="dk1"/>
                        </a:solidFill>
                        <a:latin typeface="+mn-lt"/>
                        <a:ea typeface="+mn-ea"/>
                        <a:cs typeface="+mn-cs"/>
                      </a:endParaRPr>
                    </a:p>
                  </a:txBody>
                  <a:tcPr>
                    <a:solidFill>
                      <a:srgbClr val="C7F0F5">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-Echocardiograms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 Flow Doppler</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3-D Imaging</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Upright Bicycle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VO2  Analysis</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Electrocardiogram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-Cardiac MRI</a:t>
                      </a:r>
                    </a:p>
                  </a:txBody>
                  <a:tcPr>
                    <a:solidFill>
                      <a:srgbClr val="C7F0F5">
                        <a:alpha val="50196"/>
                      </a:srgbClr>
                    </a:solidFill>
                  </a:tcPr>
                </a:tc>
                <a:tc>
                  <a:txBody>
                    <a:bodyPr/>
                    <a:lstStyle/>
                    <a:p>
                      <a:r>
                        <a:rPr lang="en-US" sz="1000" kern="1200" dirty="0" smtClean="0"/>
                        <a:t>Outpatient Cardiac Services, 2</a:t>
                      </a:r>
                      <a:r>
                        <a:rPr lang="en-US" sz="1000" kern="1200" baseline="30000" dirty="0" smtClean="0"/>
                        <a:t>nd</a:t>
                      </a:r>
                      <a:r>
                        <a:rPr lang="en-US" sz="1000" kern="1200" dirty="0" smtClean="0"/>
                        <a:t> Floor, Tower 1</a:t>
                      </a:r>
                      <a:endParaRPr lang="en-US" sz="1000" dirty="0"/>
                    </a:p>
                  </a:txBody>
                  <a:tcPr>
                    <a:solidFill>
                      <a:srgbClr val="C7F0F5">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t>This core</a:t>
                      </a:r>
                      <a:r>
                        <a:rPr lang="en-US" sz="1000" kern="1200" baseline="0" dirty="0" smtClean="0"/>
                        <a:t> </a:t>
                      </a:r>
                      <a:r>
                        <a:rPr lang="en-US" sz="1000" kern="1200" dirty="0" smtClean="0"/>
                        <a:t>provides non-invasive cardiac support for investigators involved in clinical research involving infants, children and adolescents. The CIRC has dedicated space, equipment and staff to provide you with quality cardiovascular imaging data that is collected in a meticulous, systematic, detail-orientated manner. Because of our unique set-up, we are able to utilize state-of-the-art imaging modalities not typically seen in the clinical setting. </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rgbClr val="C7F0F5">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8673"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July </a:t>
            </a:r>
            <a:r>
              <a:rPr lang="en-US" sz="1200" dirty="0">
                <a:solidFill>
                  <a:srgbClr val="898989"/>
                </a:solidFill>
                <a:latin typeface="Calibri" pitchFamily="34" charset="0"/>
              </a:rPr>
              <a:t>2014</a:t>
            </a:r>
          </a:p>
        </p:txBody>
      </p:sp>
      <p:sp>
        <p:nvSpPr>
          <p:cNvPr id="28674" name="Title 1"/>
          <p:cNvSpPr txBox="1">
            <a:spLocks noChangeArrowheads="1"/>
          </p:cNvSpPr>
          <p:nvPr/>
        </p:nvSpPr>
        <p:spPr bwMode="auto">
          <a:xfrm>
            <a:off x="304800" y="4114800"/>
            <a:ext cx="8229600" cy="4572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Core in Development for 2012:</a:t>
            </a:r>
            <a:endParaRPr lang="en-US" sz="2400">
              <a:solidFill>
                <a:srgbClr val="000000"/>
              </a:solidFill>
              <a:latin typeface="Calibri" pitchFamily="34" charset="0"/>
            </a:endParaRPr>
          </a:p>
        </p:txBody>
      </p:sp>
      <p:sp>
        <p:nvSpPr>
          <p:cNvPr id="28675" name="Title 1"/>
          <p:cNvSpPr txBox="1">
            <a:spLocks noChangeArrowheads="1"/>
          </p:cNvSpPr>
          <p:nvPr/>
        </p:nvSpPr>
        <p:spPr bwMode="auto">
          <a:xfrm>
            <a:off x="228600" y="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Specialized Research Equipment/Service Cores</a:t>
            </a:r>
            <a:r>
              <a:rPr lang="en-US" sz="2400" b="1">
                <a:solidFill>
                  <a:srgbClr val="000000"/>
                </a:solidFill>
                <a:latin typeface="Calibri" pitchFamily="34" charset="0"/>
              </a:rPr>
              <a:t> </a:t>
            </a:r>
            <a:r>
              <a:rPr lang="en-US" sz="2400" b="1" i="1">
                <a:solidFill>
                  <a:srgbClr val="000000"/>
                </a:solidFill>
                <a:latin typeface="Calibri" pitchFamily="34" charset="0"/>
              </a:rPr>
              <a:t>(continued)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7" name="Table 6"/>
          <p:cNvGraphicFramePr>
            <a:graphicFrameLocks noGrp="1"/>
          </p:cNvGraphicFramePr>
          <p:nvPr/>
        </p:nvGraphicFramePr>
        <p:xfrm>
          <a:off x="228600" y="5105400"/>
          <a:ext cx="8763000" cy="1359603"/>
        </p:xfrm>
        <a:graphic>
          <a:graphicData uri="http://schemas.openxmlformats.org/drawingml/2006/table">
            <a:tbl>
              <a:tblPr/>
              <a:tblGrid>
                <a:gridCol w="2545851"/>
                <a:gridCol w="2482134"/>
                <a:gridCol w="3735015"/>
              </a:tblGrid>
              <a:tr h="227604">
                <a:tc>
                  <a:txBody>
                    <a:bodyPr/>
                    <a:lstStyle/>
                    <a:p>
                      <a:pPr marL="0" marR="0">
                        <a:lnSpc>
                          <a:spcPct val="115000"/>
                        </a:lnSpc>
                        <a:spcBef>
                          <a:spcPts val="0"/>
                        </a:spcBef>
                        <a:spcAft>
                          <a:spcPts val="1000"/>
                        </a:spcAft>
                      </a:pPr>
                      <a:r>
                        <a:rPr lang="en-US" sz="900" b="1" dirty="0">
                          <a:latin typeface="Calibri"/>
                          <a:ea typeface="Calibri"/>
                          <a:cs typeface="Times New Roman"/>
                        </a:rPr>
                        <a:t>CORE in Development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EQUIPMENT/LOCATION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DESCRIPTION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r>
              <a:tr h="1130151">
                <a:tc>
                  <a:txBody>
                    <a:bodyPr/>
                    <a:lstStyle/>
                    <a:p>
                      <a:pPr marL="0" marR="0">
                        <a:lnSpc>
                          <a:spcPct val="115000"/>
                        </a:lnSpc>
                        <a:spcBef>
                          <a:spcPts val="0"/>
                        </a:spcBef>
                        <a:spcAft>
                          <a:spcPts val="1000"/>
                        </a:spcAft>
                      </a:pPr>
                      <a:r>
                        <a:rPr lang="en-US" sz="900" u="sng">
                          <a:solidFill>
                            <a:srgbClr val="0000FF"/>
                          </a:solidFill>
                          <a:latin typeface="Calibri"/>
                          <a:ea typeface="Calibri"/>
                          <a:cs typeface="Times New Roman"/>
                          <a:hlinkClick r:id="rId3"/>
                        </a:rPr>
                        <a:t>Specimen Repository</a:t>
                      </a:r>
                      <a:r>
                        <a:rPr lang="en-US" sz="900">
                          <a:latin typeface="Calibri"/>
                          <a:ea typeface="Calibri"/>
                          <a:cs typeface="Times New Roman"/>
                        </a:rPr>
                        <a:t> </a:t>
                      </a:r>
                    </a:p>
                    <a:p>
                      <a:pPr marL="0" marR="0">
                        <a:lnSpc>
                          <a:spcPct val="115000"/>
                        </a:lnSpc>
                        <a:spcBef>
                          <a:spcPts val="0"/>
                        </a:spcBef>
                        <a:spcAft>
                          <a:spcPts val="1000"/>
                        </a:spcAft>
                      </a:pPr>
                      <a:r>
                        <a:rPr lang="en-US" sz="900">
                          <a:latin typeface="Calibri"/>
                          <a:ea typeface="Calibri"/>
                          <a:cs typeface="Times New Roman"/>
                        </a:rPr>
                        <a:t>(which will enhance the Specimen Processing Core)</a:t>
                      </a:r>
                      <a:r>
                        <a:rPr lang="en-US" sz="900" i="1">
                          <a:latin typeface="Calibri"/>
                          <a:ea typeface="Calibri"/>
                          <a:cs typeface="Times New Roman"/>
                        </a:rPr>
                        <a:t> </a:t>
                      </a:r>
                      <a:endParaRPr lang="en-US" sz="90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a:latin typeface="Calibri"/>
                          <a:ea typeface="Calibri"/>
                          <a:cs typeface="Times New Roman"/>
                        </a:rPr>
                        <a:t>LIMS, freezers (-80, LN2)</a:t>
                      </a:r>
                    </a:p>
                    <a:p>
                      <a:pPr marL="0" marR="0">
                        <a:lnSpc>
                          <a:spcPct val="115000"/>
                        </a:lnSpc>
                        <a:spcBef>
                          <a:spcPts val="0"/>
                        </a:spcBef>
                        <a:spcAft>
                          <a:spcPts val="1000"/>
                        </a:spcAft>
                      </a:pPr>
                      <a:r>
                        <a:rPr lang="en-US" sz="900">
                          <a:latin typeface="Calibri"/>
                          <a:ea typeface="Calibri"/>
                          <a:cs typeface="Times New Roman"/>
                        </a:rPr>
                        <a:t>Sync with freezer space in new building; temporary space until then being identified</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dirty="0">
                          <a:latin typeface="Calibri"/>
                          <a:ea typeface="Calibri"/>
                          <a:cs typeface="Times New Roman"/>
                        </a:rPr>
                        <a:t>The specimen repository will offer organized storage of blood and body fluids and nucleic acids. Tissue repository services are under further discussion. Specimen processing can be coordinated to link with the specimen repository. Bar-coded standard vial storage and a dedicated LIMS will offer automated tracking and organized retrieval of specimens. </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r>
            </a:tbl>
          </a:graphicData>
        </a:graphic>
      </p:graphicFrame>
      <p:graphicFrame>
        <p:nvGraphicFramePr>
          <p:cNvPr id="8" name="Table 7"/>
          <p:cNvGraphicFramePr>
            <a:graphicFrameLocks noGrp="1"/>
          </p:cNvGraphicFramePr>
          <p:nvPr/>
        </p:nvGraphicFramePr>
        <p:xfrm>
          <a:off x="184870" y="758825"/>
          <a:ext cx="8763001" cy="4054068"/>
        </p:xfrm>
        <a:graphic>
          <a:graphicData uri="http://schemas.openxmlformats.org/drawingml/2006/table">
            <a:tbl>
              <a:tblPr>
                <a:tableStyleId>{35758FB7-9AC5-4552-8A53-C91805E547FA}</a:tableStyleId>
              </a:tblPr>
              <a:tblGrid>
                <a:gridCol w="1115291"/>
                <a:gridCol w="1025923"/>
                <a:gridCol w="1211586"/>
                <a:gridCol w="1811111"/>
                <a:gridCol w="769881"/>
                <a:gridCol w="2829209"/>
              </a:tblGrid>
              <a:tr h="353006">
                <a:tc>
                  <a:txBody>
                    <a:bodyPr/>
                    <a:lstStyle/>
                    <a:p>
                      <a:pPr marL="0" marR="0">
                        <a:lnSpc>
                          <a:spcPct val="115000"/>
                        </a:lnSpc>
                        <a:spcBef>
                          <a:spcPts val="0"/>
                        </a:spcBef>
                        <a:spcAft>
                          <a:spcPts val="1000"/>
                        </a:spcAft>
                      </a:pPr>
                      <a:r>
                        <a:rPr lang="en-US" sz="1050" dirty="0"/>
                        <a:t>CORE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SCIENTIFIC DIRECTOR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TECHNICAL DIRECTOR/CONTACT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EQUIPMENT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LOCATION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SERVICES </a:t>
                      </a:r>
                      <a:endParaRPr lang="en-US" sz="1050" dirty="0">
                        <a:latin typeface="Calibri"/>
                        <a:ea typeface="Calibri"/>
                        <a:cs typeface="Times New Roman"/>
                      </a:endParaRPr>
                    </a:p>
                  </a:txBody>
                  <a:tcPr marL="13005" marR="13005" marT="6503" marB="6503">
                    <a:solidFill>
                      <a:schemeClr val="bg2">
                        <a:lumMod val="90000"/>
                      </a:schemeClr>
                    </a:solidFill>
                  </a:tcPr>
                </a:tc>
              </a:tr>
              <a:tr h="531602">
                <a:tc>
                  <a:txBody>
                    <a:bodyPr/>
                    <a:lstStyle/>
                    <a:p>
                      <a:pPr marL="0" marR="0">
                        <a:lnSpc>
                          <a:spcPct val="100000"/>
                        </a:lnSpc>
                        <a:spcBef>
                          <a:spcPts val="0"/>
                        </a:spcBef>
                        <a:spcAft>
                          <a:spcPts val="1000"/>
                        </a:spcAft>
                      </a:pPr>
                      <a:r>
                        <a:rPr lang="en-US" sz="800" u="sng" dirty="0">
                          <a:hlinkClick r:id="rId4"/>
                        </a:rPr>
                        <a:t>Flow </a:t>
                      </a:r>
                      <a:r>
                        <a:rPr lang="en-US" sz="800" u="sng" dirty="0" smtClean="0">
                          <a:hlinkClick r:id="rId4"/>
                        </a:rPr>
                        <a:t>Cytometry/Cell </a:t>
                      </a:r>
                      <a:r>
                        <a:rPr lang="en-US" sz="800" u="sng" dirty="0">
                          <a:hlinkClick r:id="rId4"/>
                        </a:rPr>
                        <a:t>Sorting</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a:t>David Archer </a:t>
                      </a:r>
                      <a:r>
                        <a:rPr lang="en-US" sz="800" u="sng">
                          <a:hlinkClick r:id="rId5"/>
                        </a:rPr>
                        <a:t>darcher@emory.edu</a:t>
                      </a:r>
                      <a:r>
                        <a:rPr lang="en-US" sz="800"/>
                        <a:t> </a:t>
                      </a:r>
                      <a:endParaRPr lang="en-US" sz="80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Aaron Rae </a:t>
                      </a:r>
                      <a:r>
                        <a:rPr lang="en-US" sz="800" u="sng" dirty="0">
                          <a:hlinkClick r:id="rId6"/>
                        </a:rPr>
                        <a:t>aaron.j.rae@emory.edu</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err="1"/>
                        <a:t>FACSCanto</a:t>
                      </a:r>
                      <a:r>
                        <a:rPr lang="en-US" sz="800" dirty="0"/>
                        <a:t>, LSRII, </a:t>
                      </a:r>
                      <a:r>
                        <a:rPr lang="en-US" sz="800" dirty="0" err="1"/>
                        <a:t>FACSAria</a:t>
                      </a:r>
                      <a:r>
                        <a:rPr lang="en-US" sz="800" dirty="0"/>
                        <a:t>, </a:t>
                      </a:r>
                      <a:r>
                        <a:rPr lang="en-US" sz="800" dirty="0" err="1"/>
                        <a:t>AutoMACS</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Health Sciences Research Building, E-362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This core offers access to several state of the art analytical flow cytometers as well as high-speed cell sorting. We also offer training as well as expert help to enable our users to improve the quality and scope of their research. </a:t>
                      </a:r>
                      <a:endParaRPr lang="en-US" sz="800" dirty="0">
                        <a:latin typeface="Calibri"/>
                        <a:ea typeface="Calibri"/>
                        <a:cs typeface="Times New Roman"/>
                      </a:endParaRPr>
                    </a:p>
                  </a:txBody>
                  <a:tcPr marL="13005" marR="13005" marT="6503" marB="6503">
                    <a:solidFill>
                      <a:srgbClr val="B4BCCA">
                        <a:alpha val="50196"/>
                      </a:srgbClr>
                    </a:solidFill>
                  </a:tcPr>
                </a:tc>
              </a:tr>
              <a:tr h="791378">
                <a:tc>
                  <a:txBody>
                    <a:bodyPr/>
                    <a:lstStyle/>
                    <a:p>
                      <a:pPr marL="0" marR="0">
                        <a:lnSpc>
                          <a:spcPct val="100000"/>
                        </a:lnSpc>
                        <a:spcBef>
                          <a:spcPts val="0"/>
                        </a:spcBef>
                        <a:spcAft>
                          <a:spcPts val="1000"/>
                        </a:spcAft>
                      </a:pPr>
                      <a:r>
                        <a:rPr lang="en-US" sz="800" u="sng" dirty="0">
                          <a:hlinkClick r:id="rId7"/>
                        </a:rPr>
                        <a:t>Immunology Core</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a:t>Larry Anderson </a:t>
                      </a:r>
                      <a:r>
                        <a:rPr lang="en-US" sz="800" u="sng">
                          <a:hlinkClick r:id="rId8"/>
                        </a:rPr>
                        <a:t>larry.anderson@emory.edu</a:t>
                      </a:r>
                      <a:r>
                        <a:rPr lang="en-US" sz="800"/>
                        <a:t> </a:t>
                      </a:r>
                    </a:p>
                    <a:p>
                      <a:pPr marL="0" marR="0">
                        <a:lnSpc>
                          <a:spcPct val="100000"/>
                        </a:lnSpc>
                        <a:spcBef>
                          <a:spcPts val="0"/>
                        </a:spcBef>
                        <a:spcAft>
                          <a:spcPts val="1000"/>
                        </a:spcAft>
                      </a:pPr>
                      <a:r>
                        <a:rPr lang="en-US" sz="800"/>
                        <a:t>404-712-6604 </a:t>
                      </a:r>
                      <a:endParaRPr lang="en-US" sz="80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Sujin Lee,  PhD </a:t>
                      </a:r>
                      <a:r>
                        <a:rPr lang="en-US" sz="800" dirty="0" smtClean="0">
                          <a:hlinkClick r:id="rId9"/>
                        </a:rPr>
                        <a:t>sujin.lee@emory.edu</a:t>
                      </a:r>
                      <a:endParaRPr lang="en-US" sz="800" dirty="0" smtClean="0"/>
                    </a:p>
                    <a:p>
                      <a:pPr marL="0" marR="0">
                        <a:lnSpc>
                          <a:spcPct val="100000"/>
                        </a:lnSpc>
                        <a:spcBef>
                          <a:spcPts val="0"/>
                        </a:spcBef>
                        <a:spcAft>
                          <a:spcPts val="1000"/>
                        </a:spcAft>
                      </a:pPr>
                      <a:r>
                        <a:rPr lang="en-US" sz="800" dirty="0" smtClean="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Specimen processing (hood, centrifuges, Coulter counter), </a:t>
                      </a:r>
                      <a:r>
                        <a:rPr lang="en-US" sz="800" dirty="0" err="1"/>
                        <a:t>Zeiss</a:t>
                      </a:r>
                      <a:r>
                        <a:rPr lang="en-US" sz="800" dirty="0"/>
                        <a:t> ELISPOT reader, ELISAs, assay design for intracellular cytokine staining (ICS), </a:t>
                      </a:r>
                      <a:r>
                        <a:rPr lang="en-US" sz="800" dirty="0" err="1"/>
                        <a:t>luminex</a:t>
                      </a:r>
                      <a:r>
                        <a:rPr lang="en-US" sz="800" dirty="0"/>
                        <a:t> 200 assays for protein quantitation, real-time PCR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Emory-Children’s Center, Room 510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This core provides equipment and technical expertise for the performance of immunologic assays and diagnostic assays for infectious pathogens. Our mission is to enhance the ability of investigators at Children’s and affiliated institutions to perform research in the areas of immunology, vaccine testing, and infectious diseases. </a:t>
                      </a:r>
                      <a:endParaRPr lang="en-US" sz="800" dirty="0">
                        <a:latin typeface="Calibri"/>
                        <a:ea typeface="Calibri"/>
                        <a:cs typeface="Times New Roman"/>
                      </a:endParaRPr>
                    </a:p>
                  </a:txBody>
                  <a:tcPr marL="13005" marR="13005" marT="6503" marB="6503">
                    <a:solidFill>
                      <a:srgbClr val="B4BCCA">
                        <a:alpha val="50196"/>
                      </a:srgbClr>
                    </a:solidFill>
                  </a:tcPr>
                </a:tc>
              </a:tr>
              <a:tr h="2350036">
                <a:tc>
                  <a:txBody>
                    <a:bodyPr/>
                    <a:lstStyle/>
                    <a:p>
                      <a:pPr marL="0" marR="0">
                        <a:lnSpc>
                          <a:spcPct val="100000"/>
                        </a:lnSpc>
                        <a:spcBef>
                          <a:spcPts val="0"/>
                        </a:spcBef>
                        <a:spcAft>
                          <a:spcPts val="1000"/>
                        </a:spcAft>
                      </a:pPr>
                      <a:r>
                        <a:rPr lang="en-US" sz="800" u="sng" dirty="0">
                          <a:hlinkClick r:id="rId10"/>
                        </a:rPr>
                        <a:t>Radiology Core</a:t>
                      </a:r>
                      <a:r>
                        <a:rPr lang="en-US" sz="800" u="sng"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u="sng" dirty="0">
                          <a:hlinkClick r:id="rId11"/>
                        </a:rPr>
                        <a:t>Radiologists </a:t>
                      </a:r>
                      <a:r>
                        <a:rPr lang="en-US" sz="800" dirty="0"/>
                        <a:t>at Children's are board certified with additional training in pediatric imaging and are available for consultation upon request.</a:t>
                      </a:r>
                    </a:p>
                    <a:p>
                      <a:pPr marL="0" marR="0">
                        <a:lnSpc>
                          <a:spcPct val="100000"/>
                        </a:lnSpc>
                        <a:spcBef>
                          <a:spcPts val="0"/>
                        </a:spcBef>
                        <a:spcAft>
                          <a:spcPts val="1000"/>
                        </a:spcAft>
                      </a:pPr>
                      <a:r>
                        <a:rPr lang="en-US" sz="800" dirty="0"/>
                        <a:t>This operation also includes </a:t>
                      </a:r>
                      <a:r>
                        <a:rPr lang="en-US" sz="800" u="sng" dirty="0">
                          <a:hlinkClick r:id="rId12"/>
                        </a:rPr>
                        <a:t>physicists with imaging expertise and other staff experts.</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Melinda Dobbs, RN, BSN, CCRC </a:t>
                      </a:r>
                      <a:r>
                        <a:rPr lang="en-US" sz="800" u="sng" dirty="0">
                          <a:hlinkClick r:id="rId13"/>
                        </a:rPr>
                        <a:t>melinda.dobbs@choa.org</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 Access to clinical CT (4), PET (1), Bone Densitometry (2), Fluoroscopy (8), Nuclear Medicine (4), Ultrasound (9) and X-ray.</a:t>
                      </a:r>
                      <a:br>
                        <a:rPr lang="en-US" sz="800" dirty="0"/>
                      </a:br>
                      <a:r>
                        <a:rPr lang="en-US" sz="800" dirty="0"/>
                        <a:t>• Access to 6 clinical MRI scanners including a 1.0T </a:t>
                      </a:r>
                      <a:r>
                        <a:rPr lang="en-US" sz="800" dirty="0" err="1"/>
                        <a:t>intraoperative</a:t>
                      </a:r>
                      <a:r>
                        <a:rPr lang="en-US" sz="800" dirty="0"/>
                        <a:t>, 1.5T and 3T systems.</a:t>
                      </a:r>
                      <a:br>
                        <a:rPr lang="en-US" sz="800" dirty="0"/>
                      </a:br>
                      <a:r>
                        <a:rPr lang="en-US" sz="800" dirty="0"/>
                        <a:t>• Access to 2 fMRI systems.</a:t>
                      </a:r>
                      <a:br>
                        <a:rPr lang="en-US" sz="800" dirty="0"/>
                      </a:br>
                      <a:r>
                        <a:rPr lang="en-US" sz="800" dirty="0"/>
                        <a:t>• Sedation Services</a:t>
                      </a:r>
                      <a:br>
                        <a:rPr lang="en-US" sz="800" dirty="0"/>
                      </a:br>
                      <a:r>
                        <a:rPr lang="en-US" sz="800" dirty="0"/>
                        <a:t>• Access to radiology investigators specializing in radiology, </a:t>
                      </a:r>
                      <a:r>
                        <a:rPr lang="en-US" sz="800" dirty="0" err="1"/>
                        <a:t>neuroradiology</a:t>
                      </a:r>
                      <a:r>
                        <a:rPr lang="en-US" sz="800" dirty="0"/>
                        <a:t> and interventional radiology.</a:t>
                      </a:r>
                      <a:br>
                        <a:rPr lang="en-US" sz="800" dirty="0"/>
                      </a:br>
                      <a:r>
                        <a:rPr lang="en-US" sz="800" dirty="0"/>
                        <a:t>• Access to MRI physicists (3).</a:t>
                      </a:r>
                      <a:br>
                        <a:rPr lang="en-US" sz="800" dirty="0"/>
                      </a:br>
                      <a:r>
                        <a:rPr lang="en-US" sz="800" dirty="0"/>
                        <a:t>• Access to research professionals including administrators and research coordinators.</a:t>
                      </a:r>
                      <a:br>
                        <a:rPr lang="en-US" sz="800" dirty="0"/>
                      </a:br>
                      <a:r>
                        <a:rPr lang="en-US" sz="800" dirty="0"/>
                        <a:t>• Administrative services including scheduling, archival of images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a:lnSpc>
                          <a:spcPct val="100000"/>
                        </a:lnSpc>
                      </a:pPr>
                      <a:endParaRPr lang="en-US" sz="800" dirty="0"/>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The is an interdisciplinary research core that recognizes the importance of medical imaging in the diagnosis and treatment of diseases in children and young adults. PIRC provides investigators with modern imaging technology and collaborating imaging researchers to achieve research goals. Our team consults with investigators to enhance their research through access to state-of-the-art technology and enables the conduct of standard imaging associated with large clinical trials. Services include MRI, CT, PET, Bone Densitometry, Fluoroscopy, Nuclear Medicine, Ultrasound and X-ray. </a:t>
                      </a:r>
                      <a:endParaRPr lang="en-US" sz="800" dirty="0">
                        <a:latin typeface="Calibri"/>
                        <a:ea typeface="Calibri"/>
                        <a:cs typeface="Times New Roman"/>
                      </a:endParaRPr>
                    </a:p>
                  </a:txBody>
                  <a:tcPr marL="13005" marR="13005" marT="6503" marB="6503">
                    <a:solidFill>
                      <a:srgbClr val="B4BCCA">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30721"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July </a:t>
            </a:r>
            <a:r>
              <a:rPr lang="en-US" sz="1200" dirty="0">
                <a:solidFill>
                  <a:srgbClr val="898989"/>
                </a:solidFill>
                <a:latin typeface="Calibri" pitchFamily="34" charset="0"/>
              </a:rPr>
              <a:t>2014</a:t>
            </a:r>
          </a:p>
        </p:txBody>
      </p:sp>
      <p:sp>
        <p:nvSpPr>
          <p:cNvPr id="30722"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Partnership Core</a:t>
            </a:r>
            <a:r>
              <a:rPr lang="en-US" sz="2400" b="1" i="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Group 30"/>
          <p:cNvGraphicFramePr>
            <a:graphicFrameLocks noGrp="1"/>
          </p:cNvGraphicFramePr>
          <p:nvPr/>
        </p:nvGraphicFramePr>
        <p:xfrm>
          <a:off x="228600" y="1219200"/>
          <a:ext cx="8458200" cy="3948113"/>
        </p:xfrm>
        <a:graphic>
          <a:graphicData uri="http://schemas.openxmlformats.org/drawingml/2006/table">
            <a:tbl>
              <a:tblPr/>
              <a:tblGrid>
                <a:gridCol w="990600"/>
                <a:gridCol w="1295400"/>
                <a:gridCol w="2209800"/>
                <a:gridCol w="1447800"/>
                <a:gridCol w="2514600"/>
              </a:tblGrid>
              <a:tr h="608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CORE</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Arial" charset="0"/>
                        </a:rPr>
                        <a:t>SCIENTIFIC DIRECTORS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Arial" charset="0"/>
                        </a:rPr>
                        <a:t>EQUIPMENT</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Arial" charset="0"/>
                        </a:rPr>
                        <a:t>LOCATION</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SERVICES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r>
              <a:tr h="3340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3"/>
                        </a:rPr>
                        <a:t>Integrated Cell Imaging Core </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C7F0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Adam Marcus,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4"/>
                        </a:rPr>
                        <a:t>aimarcu@emory.edu</a:t>
                      </a:r>
                      <a:r>
                        <a:rPr kumimoji="0" lang="pt-BR" sz="1000" b="0" i="0" u="none" strike="noStrike" cap="none" normalizeH="0" baseline="0" dirty="0" smtClean="0">
                          <a:ln>
                            <a:noFill/>
                          </a:ln>
                          <a:solidFill>
                            <a:srgbClr val="000000"/>
                          </a:solidFill>
                          <a:effectLst/>
                          <a:latin typeface="Calibri" pitchFamily="34" charset="0"/>
                          <a:cs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Alexa Mattheyses,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Associate 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5"/>
                        </a:rPr>
                        <a:t>mattheyses@emory.edu</a:t>
                      </a:r>
                      <a:endParaRPr kumimoji="0" lang="pt-BR"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Neil Anthony, PhD</a:t>
                      </a:r>
                    </a:p>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hlinkClick r:id="rId6"/>
                        </a:rPr>
                        <a:t>neil.anthony@emory.edu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t>404-969-CORE</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C7F0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The rates for the microscopes included in this effort can be found at: </a:t>
                      </a:r>
                      <a:r>
                        <a:rPr kumimoji="0" lang="en-US" sz="1000" b="0" i="0" u="none" strike="noStrike" cap="none" normalizeH="0" baseline="0" dirty="0" smtClean="0">
                          <a:ln>
                            <a:noFill/>
                          </a:ln>
                          <a:solidFill>
                            <a:srgbClr val="000000"/>
                          </a:solidFill>
                          <a:effectLst/>
                          <a:latin typeface="Calibri" pitchFamily="34" charset="0"/>
                          <a:cs typeface="Arial" charset="0"/>
                          <a:hlinkClick r:id="rId7"/>
                        </a:rPr>
                        <a:t>http://ici.emory.edu/document/ICI%20Pediatrics%20Rates.pdf</a:t>
                      </a:r>
                      <a:r>
                        <a:rPr kumimoji="0" lang="en-US" sz="1000" b="0" i="0" u="none" strike="noStrike" cap="none" normalizeH="0" baseline="0" dirty="0" smtClean="0">
                          <a:ln>
                            <a:noFill/>
                          </a:ln>
                          <a:solidFill>
                            <a:srgbClr val="000000"/>
                          </a:solidFill>
                          <a:effectLst/>
                          <a:latin typeface="Calibri" pitchFamily="34" charset="0"/>
                          <a:cs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Pediatric researchers will benefit from a 40% subsidy when using any of the ICI equipment and technologies. ICI also provides expert consultation, training, and assistance on all technologies. More information on the microscopes and services available, locations, and how to become a user is available at </a:t>
                      </a:r>
                      <a:r>
                        <a:rPr kumimoji="0" lang="en-US" sz="1000" b="0" i="0" u="none" strike="noStrike" cap="none" normalizeH="0" baseline="0" dirty="0" smtClean="0">
                          <a:ln>
                            <a:noFill/>
                          </a:ln>
                          <a:solidFill>
                            <a:srgbClr val="000000"/>
                          </a:solidFill>
                          <a:effectLst/>
                          <a:latin typeface="Calibri" pitchFamily="34" charset="0"/>
                          <a:cs typeface="Arial" charset="0"/>
                          <a:hlinkClick r:id="rId8"/>
                        </a:rPr>
                        <a:t>ici.emory.edu </a:t>
                      </a:r>
                      <a:endParaRPr kumimoji="0" lang="en-US" sz="18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C7F0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 partnership facilitated by the Emory School of Medicine and includes the Emory+Children’s Pediatric Research Center Cellular Imaging Core along with other cellular imaging sites on campus including Winship Cancer Institute, Emory NINDS Neuroscience Core Facilities (ENNCF), and the Department of Physiology</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C7F0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This core provides training and access to advanced cellular imaging systems, including </a:t>
                      </a:r>
                      <a:r>
                        <a:rPr kumimoji="0" lang="en-US" sz="1000" b="0" i="0" u="none" strike="noStrike" cap="none" normalizeH="0" baseline="0" dirty="0" err="1" smtClean="0">
                          <a:ln>
                            <a:noFill/>
                          </a:ln>
                          <a:solidFill>
                            <a:srgbClr val="000000"/>
                          </a:solidFill>
                          <a:effectLst/>
                          <a:latin typeface="Calibri" pitchFamily="34" charset="0"/>
                          <a:cs typeface="Arial" charset="0"/>
                        </a:rPr>
                        <a:t>confocal</a:t>
                      </a:r>
                      <a:r>
                        <a:rPr kumimoji="0" lang="en-US" sz="1000" b="0" i="0" u="none" strike="noStrike" cap="none" normalizeH="0" baseline="0" dirty="0" smtClean="0">
                          <a:ln>
                            <a:noFill/>
                          </a:ln>
                          <a:solidFill>
                            <a:srgbClr val="000000"/>
                          </a:solidFill>
                          <a:effectLst/>
                          <a:latin typeface="Calibri" pitchFamily="34" charset="0"/>
                          <a:cs typeface="Arial" charset="0"/>
                        </a:rPr>
                        <a:t> and TIRF microscopy.  For more information: </a:t>
                      </a:r>
                      <a:r>
                        <a:rPr kumimoji="0" lang="en-US" sz="1000" b="0" i="0" u="none" strike="noStrike" cap="none" normalizeH="0" baseline="0" dirty="0" smtClean="0">
                          <a:ln>
                            <a:noFill/>
                          </a:ln>
                          <a:solidFill>
                            <a:srgbClr val="000000"/>
                          </a:solidFill>
                          <a:effectLst/>
                          <a:latin typeface="Calibri" pitchFamily="34" charset="0"/>
                          <a:cs typeface="Arial" charset="0"/>
                          <a:hlinkClick r:id="rId3"/>
                        </a:rPr>
                        <a:t>http://www.pedsresearch.org/cores/detail/cell-imaging</a:t>
                      </a:r>
                      <a:r>
                        <a:rPr kumimoji="0" lang="en-US" sz="1000" b="0" i="0" u="none" strike="noStrike" cap="none" normalizeH="0" baseline="0" dirty="0" smtClean="0">
                          <a:ln>
                            <a:noFill/>
                          </a:ln>
                          <a:solidFill>
                            <a:srgbClr val="000000"/>
                          </a:solidFill>
                          <a:effectLst/>
                          <a:latin typeface="Calibri" pitchFamily="34" charset="0"/>
                          <a:cs typeface="Arial" charset="0"/>
                        </a:rPr>
                        <a:t> </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C7F0F5"/>
                    </a:solid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32769"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July </a:t>
            </a:r>
            <a:r>
              <a:rPr lang="en-US" sz="1200" dirty="0">
                <a:solidFill>
                  <a:srgbClr val="898989"/>
                </a:solidFill>
                <a:latin typeface="Calibri" pitchFamily="34" charset="0"/>
              </a:rPr>
              <a:t>2014</a:t>
            </a:r>
          </a:p>
        </p:txBody>
      </p:sp>
      <p:sp>
        <p:nvSpPr>
          <p:cNvPr id="32770" name="Title 1"/>
          <p:cNvSpPr txBox="1">
            <a:spLocks noChangeArrowheads="1"/>
          </p:cNvSpPr>
          <p:nvPr/>
        </p:nvSpPr>
        <p:spPr bwMode="auto">
          <a:xfrm>
            <a:off x="457200" y="-57150"/>
            <a:ext cx="8229600" cy="563563"/>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Funding Opportunities:</a:t>
            </a:r>
            <a:endParaRPr lang="en-US" sz="2800">
              <a:solidFill>
                <a:srgbClr val="000000"/>
              </a:solidFill>
              <a:latin typeface="Calibri" pitchFamily="34" charset="0"/>
            </a:endParaRPr>
          </a:p>
        </p:txBody>
      </p:sp>
      <p:graphicFrame>
        <p:nvGraphicFramePr>
          <p:cNvPr id="32840" name="Group 72"/>
          <p:cNvGraphicFramePr>
            <a:graphicFrameLocks noGrp="1"/>
          </p:cNvGraphicFramePr>
          <p:nvPr/>
        </p:nvGraphicFramePr>
        <p:xfrm>
          <a:off x="152400" y="481013"/>
          <a:ext cx="8839200" cy="5958840"/>
        </p:xfrm>
        <a:graphic>
          <a:graphicData uri="http://schemas.openxmlformats.org/drawingml/2006/table">
            <a:tbl>
              <a:tblPr/>
              <a:tblGrid>
                <a:gridCol w="1066800"/>
                <a:gridCol w="811213"/>
                <a:gridCol w="860425"/>
                <a:gridCol w="860425"/>
                <a:gridCol w="2268537"/>
                <a:gridCol w="1828800"/>
                <a:gridCol w="11430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Limit</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Term</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Deadline</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Eligibility </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6858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Friends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49804"/>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cs typeface="Arial" charset="0"/>
                        </a:rPr>
                        <a:t>$25,000 </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12-18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3rd Friday in Sept</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smtClean="0">
                          <a:ln>
                            <a:noFill/>
                          </a:ln>
                          <a:solidFill>
                            <a:schemeClr val="tx1"/>
                          </a:solidFill>
                          <a:effectLst/>
                          <a:latin typeface="Calibri" pitchFamily="34" charset="0"/>
                          <a:cs typeface="Arial" charset="0"/>
                        </a:rPr>
                        <a:t>Children's professional staff who do not also have a compensated faculty appointment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smtClean="0">
                          <a:ln>
                            <a:noFill/>
                          </a:ln>
                          <a:solidFill>
                            <a:schemeClr val="tx1"/>
                          </a:solidFill>
                          <a:effectLst/>
                          <a:latin typeface="Calibri" pitchFamily="34" charset="0"/>
                          <a:cs typeface="Arial" charset="0"/>
                        </a:rPr>
                        <a:t>Must be for clinical or outcomes research taking place in Children's facilities           </a:t>
                      </a:r>
                      <a:r>
                        <a:rPr kumimoji="0" lang="en-US" sz="1100" b="0" i="0" u="none" strike="noStrike" cap="none" normalizeH="0" baseline="0" smtClean="0">
                          <a:ln>
                            <a:noFill/>
                          </a:ln>
                          <a:solidFill>
                            <a:srgbClr val="000000"/>
                          </a:solidFill>
                          <a:effectLst/>
                          <a:latin typeface="Calibri" pitchFamily="34" charset="0"/>
                          <a:cs typeface="Arial" charset="0"/>
                        </a:rPr>
                        <a:t>            </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smtClean="0">
                          <a:ln>
                            <a:noFill/>
                          </a:ln>
                          <a:solidFill>
                            <a:srgbClr val="000000"/>
                          </a:solidFill>
                          <a:effectLst/>
                          <a:latin typeface="Calibri" pitchFamily="34" charset="0"/>
                          <a:cs typeface="Arial" charset="0"/>
                        </a:rPr>
                        <a:t>Must provide annual and final reports.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smtClean="0">
                          <a:ln>
                            <a:noFill/>
                          </a:ln>
                          <a:solidFill>
                            <a:srgbClr val="000000"/>
                          </a:solidFill>
                          <a:effectLst/>
                          <a:latin typeface="Calibri" pitchFamily="34" charset="0"/>
                          <a:cs typeface="Arial" charset="0"/>
                        </a:rPr>
                        <a:t>Must be willing to present findings to Friends groups, Children's leadership, etc.</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Fund does not provide for investigator salary support</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2461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EECR</a:t>
                      </a:r>
                      <a:r>
                        <a:rPr kumimoji="0" lang="en-US" sz="1100" b="1" i="1" u="none" strike="noStrike" cap="none" normalizeH="0" baseline="0" dirty="0" smtClean="0">
                          <a:ln>
                            <a:noFill/>
                          </a:ln>
                          <a:solidFill>
                            <a:schemeClr val="tx1"/>
                          </a:solidFill>
                          <a:effectLst/>
                          <a:latin typeface="+mn-lt"/>
                          <a:cs typeface="Arial" charset="0"/>
                        </a:rPr>
                        <a:t>Seed</a:t>
                      </a:r>
                      <a:r>
                        <a:rPr kumimoji="0" lang="en-US" sz="1100" b="1" i="0" u="none" strike="noStrike" cap="none" normalizeH="0" baseline="0" dirty="0" smtClean="0">
                          <a:ln>
                            <a:noFill/>
                          </a:ln>
                          <a:solidFill>
                            <a:schemeClr val="tx1"/>
                          </a:solidFill>
                          <a:effectLst/>
                          <a:latin typeface="+mn-lt"/>
                          <a:cs typeface="Arial" charset="0"/>
                        </a:rPr>
                        <a:t>: Engaging Emory &amp; Children’s Researchers Seed Grant Program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$50,000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12 months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3rd Friday in Sept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Regular faculty in clinical departments at Emory.  Applicants outside of Dept. of </a:t>
                      </a:r>
                      <a:r>
                        <a:rPr kumimoji="0" lang="en-US" sz="1100" b="0" i="0" u="none" strike="noStrike" cap="none" normalizeH="0" baseline="0" dirty="0" err="1" smtClean="0">
                          <a:ln>
                            <a:noFill/>
                          </a:ln>
                          <a:solidFill>
                            <a:schemeClr val="tx1"/>
                          </a:solidFill>
                          <a:effectLst/>
                          <a:latin typeface="+mn-lt"/>
                          <a:cs typeface="Arial" charset="0"/>
                        </a:rPr>
                        <a:t>Peds</a:t>
                      </a:r>
                      <a:r>
                        <a:rPr kumimoji="0" lang="en-US" sz="1100" b="0" i="0" u="none" strike="noStrike" cap="none" normalizeH="0" baseline="0" dirty="0" smtClean="0">
                          <a:ln>
                            <a:noFill/>
                          </a:ln>
                          <a:solidFill>
                            <a:schemeClr val="tx1"/>
                          </a:solidFill>
                          <a:effectLst/>
                          <a:latin typeface="+mn-lt"/>
                          <a:cs typeface="Arial" charset="0"/>
                        </a:rPr>
                        <a:t> must have clinical privileges at Children's.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not have an active R01 or P01.</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provide agency and proposed date they will submit for extramural funding.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Priority given to faculty with New Investigator status.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kern="1200" cap="none" normalizeH="0" baseline="0" dirty="0" smtClean="0">
                          <a:ln>
                            <a:noFill/>
                          </a:ln>
                          <a:solidFill>
                            <a:schemeClr val="tx1"/>
                          </a:solidFill>
                          <a:effectLst/>
                          <a:latin typeface="+mn-lt"/>
                          <a:ea typeface="+mn-ea"/>
                          <a:cs typeface="Arial" charset="0"/>
                        </a:rPr>
                        <a:t>Must submit a grant to an extramural agency.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$25,000 of total award may be directed to investigator salary. </a:t>
                      </a:r>
                    </a:p>
                    <a:p>
                      <a:pPr marL="0" marR="0" lvl="0" indent="0" algn="l"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Arial" charset="0"/>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This seed grant is sponsored by Children’s Healthcare of Atlanta and Emory University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311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alibri" pitchFamily="34" charset="0"/>
                          <a:cs typeface="Arial" charset="0"/>
                        </a:rPr>
                        <a:t>Research Center Pilot Grants</a:t>
                      </a:r>
                      <a:br>
                        <a:rPr kumimoji="0" lang="en-US" sz="1100" b="1" i="0" u="none" strike="noStrike" cap="none" normalizeH="0" baseline="0" smtClean="0">
                          <a:ln>
                            <a:noFill/>
                          </a:ln>
                          <a:solidFill>
                            <a:schemeClr val="tx1"/>
                          </a:solidFill>
                          <a:effectLst/>
                          <a:latin typeface="Calibri" pitchFamily="34" charset="0"/>
                          <a:cs typeface="Arial" charset="0"/>
                        </a:rPr>
                      </a:br>
                      <a:r>
                        <a:rPr kumimoji="0" lang="en-US" sz="1100" b="1" i="0" u="none" strike="noStrike" cap="none" normalizeH="0" baseline="0" smtClean="0">
                          <a:ln>
                            <a:noFill/>
                          </a:ln>
                          <a:solidFill>
                            <a:schemeClr val="tx1"/>
                          </a:solidFill>
                          <a:effectLst/>
                          <a:latin typeface="Calibri" pitchFamily="34" charset="0"/>
                          <a:cs typeface="Arial" charset="0"/>
                        </a:rPr>
                        <a:t>(including Emory &amp; GA Tech based centers)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$50,000 </a:t>
                      </a:r>
                      <a:br>
                        <a:rPr kumimoji="0" lang="en-US" sz="1100" b="0" i="0" u="none" strike="noStrike" cap="none" normalizeH="0" baseline="0" smtClean="0">
                          <a:ln>
                            <a:noFill/>
                          </a:ln>
                          <a:solidFill>
                            <a:srgbClr val="000000"/>
                          </a:solidFill>
                          <a:effectLst/>
                          <a:latin typeface="Calibri" pitchFamily="34" charset="0"/>
                          <a:cs typeface="Arial" charset="0"/>
                        </a:rPr>
                      </a:br>
                      <a:r>
                        <a:rPr kumimoji="0" lang="en-US" sz="1100" b="0" i="0" u="none" strike="noStrike" cap="none" normalizeH="0" baseline="0" smtClean="0">
                          <a:ln>
                            <a:noFill/>
                          </a:ln>
                          <a:solidFill>
                            <a:srgbClr val="000000"/>
                          </a:solidFill>
                          <a:effectLst/>
                          <a:latin typeface="Calibri" pitchFamily="34" charset="0"/>
                          <a:cs typeface="Arial" charset="0"/>
                        </a:rPr>
                        <a:t>(some GA Tech are $60K)</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12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mid -winter;</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Emory-based are due roughly every other year and GA Tech-based offered every year</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 Must include a member of the center and/or member of Children's medical staff </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2. GA Tech-based centers (CPN, CPI and </a:t>
                      </a:r>
                      <a:r>
                        <a:rPr kumimoji="0" lang="en-US" sz="1100" b="0" i="0" u="none" strike="noStrike" cap="none" normalizeH="0" baseline="0" dirty="0" err="1" smtClean="0">
                          <a:ln>
                            <a:noFill/>
                          </a:ln>
                          <a:solidFill>
                            <a:srgbClr val="000000"/>
                          </a:solidFill>
                          <a:effectLst/>
                          <a:latin typeface="Calibri" pitchFamily="34" charset="0"/>
                          <a:cs typeface="Arial" charset="0"/>
                        </a:rPr>
                        <a:t>IPaT</a:t>
                      </a:r>
                      <a:r>
                        <a:rPr kumimoji="0" lang="en-US" sz="1100" b="0" i="0" u="none" strike="noStrike" cap="none" normalizeH="0" baseline="0" dirty="0" smtClean="0">
                          <a:ln>
                            <a:noFill/>
                          </a:ln>
                          <a:solidFill>
                            <a:srgbClr val="000000"/>
                          </a:solidFill>
                          <a:effectLst/>
                          <a:latin typeface="Calibri" pitchFamily="34" charset="0"/>
                          <a:cs typeface="Arial" charset="0"/>
                        </a:rPr>
                        <a:t>) must also include member of GA Tech faculty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report specifying related publications, grant applications submitted and extramural funding received.</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apply for extramural funding within one year of project conclusion date.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https://pediatriconnect.gtri.gatech.edu/grants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4E5B6F"/>
        </a:dk2>
        <a:lt2>
          <a:srgbClr val="D6ECFF"/>
        </a:lt2>
        <a:accent1>
          <a:srgbClr val="CBECB0"/>
        </a:accent1>
        <a:accent2>
          <a:srgbClr val="5EA226"/>
        </a:accent2>
        <a:accent3>
          <a:srgbClr val="FFFFFF"/>
        </a:accent3>
        <a:accent4>
          <a:srgbClr val="000000"/>
        </a:accent4>
        <a:accent5>
          <a:srgbClr val="E2F4D4"/>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3366FF"/>
        </a:lt1>
        <a:dk2>
          <a:srgbClr val="4E5B6F"/>
        </a:dk2>
        <a:lt2>
          <a:srgbClr val="D6ECFF"/>
        </a:lt2>
        <a:accent1>
          <a:srgbClr val="ABC1F1"/>
        </a:accent1>
        <a:accent2>
          <a:srgbClr val="5EA226"/>
        </a:accent2>
        <a:accent3>
          <a:srgbClr val="ADB8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1131</TotalTime>
  <Words>3267</Words>
  <Application>Microsoft Office PowerPoint</Application>
  <PresentationFormat>On-screen Show (4:3)</PresentationFormat>
  <Paragraphs>546</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Research-sponsored events/meetings: (This is an overview, for specific dates/events, go to: http://www.pedsresearch.org/calendar )</vt:lpstr>
      <vt:lpstr>PowerPoint Presentation</vt:lpstr>
      <vt:lpstr>PowerPoint Presentation</vt:lpstr>
      <vt:lpstr>PowerPoint Presentation</vt:lpstr>
      <vt:lpstr>PowerPoint Presentation</vt:lpstr>
      <vt:lpstr>PowerPoint Presentation</vt:lpstr>
      <vt:lpstr>Additional Resources/Updates: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Kilbourne, Barbara</dc:creator>
  <cp:lastModifiedBy>Kilbourne, Barbara</cp:lastModifiedBy>
  <cp:revision>112</cp:revision>
  <cp:lastPrinted>2014-06-02T12:56:47Z</cp:lastPrinted>
  <dcterms:created xsi:type="dcterms:W3CDTF">2011-12-08T19:57:10Z</dcterms:created>
  <dcterms:modified xsi:type="dcterms:W3CDTF">2014-07-07T17:38:38Z</dcterms:modified>
</cp:coreProperties>
</file>