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348"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11/4/2014</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11/4/2014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11/4/2014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11/4/2014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11/4/2014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11/4/2014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11/4/2014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11/4/2014</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11/4/2014</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11/4/2014</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11/4/2014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11/4/2014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59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11/4/2014</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png"/><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amy.tang@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smynatt@gatech.edu" TargetMode="External"/><Relationship Id="rId34" Type="http://schemas.openxmlformats.org/officeDocument/2006/relationships/hyperlink" Target="mailto:stacy.heilman@emory.edu"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gang.bao@bme.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kimberly.laboone@choa.org"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choa.org"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 Id="rId35"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4.png"/><Relationship Id="rId3" Type="http://schemas.openxmlformats.org/officeDocument/2006/relationships/hyperlink" Target="mailto:Paul.spearman@emory.edu" TargetMode="External"/><Relationship Id="rId21" Type="http://schemas.openxmlformats.org/officeDocument/2006/relationships/hyperlink" Target="mailto:Erin.kirshtein@bme.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3.png"/><Relationship Id="rId33" Type="http://schemas.openxmlformats.org/officeDocument/2006/relationships/image" Target="../media/image11.jpe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amy.tang@bme.gatech.edu" TargetMode="External"/><Relationship Id="rId29"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2.png"/><Relationship Id="rId32" Type="http://schemas.openxmlformats.org/officeDocument/2006/relationships/image" Target="../media/image10.jp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1.png"/><Relationship Id="rId28" Type="http://schemas.openxmlformats.org/officeDocument/2006/relationships/image" Target="../media/image6.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9.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hyperlink" Target="mailto:smynatt@gatech.edu" TargetMode="External"/><Relationship Id="rId27" Type="http://schemas.openxmlformats.org/officeDocument/2006/relationships/image" Target="../media/image5.png"/><Relationship Id="rId30"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ynthia.mott@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http://www.pedsresearch.org/infrastructure/detail/in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ksingh6@emory.edu" TargetMode="External"/><Relationship Id="rId14" Type="http://schemas.openxmlformats.org/officeDocument/2006/relationships/hyperlink" Target="http://www.pedsresearch.org/infrastructure/detail/outpatient-resource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November </a:t>
            </a:r>
            <a:r>
              <a:rPr lang="en-US" sz="2000" b="1" dirty="0">
                <a:solidFill>
                  <a:srgbClr val="000000"/>
                </a:solidFill>
                <a:latin typeface="Calibri" pitchFamily="34" charset="0"/>
              </a:rPr>
              <a:t>2014</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a:t>
            </a:r>
            <a:r>
              <a:rPr lang="en-US" sz="1100" dirty="0" smtClean="0">
                <a:solidFill>
                  <a:srgbClr val="000000"/>
                </a:solidFill>
                <a:latin typeface="Calibri" pitchFamily="34" charset="0"/>
              </a:rPr>
              <a:t>Research Administration: </a:t>
            </a:r>
            <a:r>
              <a:rPr lang="en-US" sz="1100" dirty="0">
                <a:solidFill>
                  <a:srgbClr val="000000"/>
                </a:solidFill>
                <a:latin typeface="Calibri" pitchFamily="34" charset="0"/>
              </a:rPr>
              <a:t>(404-785-1215,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23604"/>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50" dirty="0">
                <a:latin typeface="+mn-lt"/>
              </a:rPr>
              <a:t>Traci Leong, PhD</a:t>
            </a:r>
          </a:p>
          <a:p>
            <a:pPr fontAlgn="auto">
              <a:spcBef>
                <a:spcPts val="0"/>
              </a:spcBef>
              <a:spcAft>
                <a:spcPts val="0"/>
              </a:spcAft>
              <a:buFont typeface="Wingdings" pitchFamily="2" charset="2"/>
              <a:buChar char="Ø"/>
              <a:defRPr/>
            </a:pPr>
            <a:r>
              <a:rPr lang="en-US" sz="1050" dirty="0" smtClean="0">
                <a:latin typeface="+mn-lt"/>
                <a:cs typeface="+mn-cs"/>
              </a:rPr>
              <a:t>Scott </a:t>
            </a:r>
            <a:r>
              <a:rPr lang="en-US" sz="1050" dirty="0">
                <a:latin typeface="+mn-lt"/>
                <a:cs typeface="+mn-cs"/>
              </a:rPr>
              <a:t>Gillespie, </a:t>
            </a:r>
            <a:r>
              <a:rPr lang="en-US" sz="1050" dirty="0" smtClean="0">
                <a:latin typeface="+mn-lt"/>
                <a:cs typeface="+mn-cs"/>
              </a:rPr>
              <a:t>MS</a:t>
            </a:r>
          </a:p>
          <a:p>
            <a:pPr fontAlgn="auto">
              <a:spcBef>
                <a:spcPts val="0"/>
              </a:spcBef>
              <a:spcAft>
                <a:spcPts val="0"/>
              </a:spcAft>
              <a:buFont typeface="Wingdings" pitchFamily="2" charset="2"/>
              <a:buChar char="Ø"/>
              <a:defRPr/>
            </a:pPr>
            <a:r>
              <a:rPr lang="en-US" sz="1050" dirty="0" smtClean="0">
                <a:latin typeface="+mn-lt"/>
                <a:cs typeface="+mn-cs"/>
              </a:rPr>
              <a:t>Mike </a:t>
            </a:r>
            <a:r>
              <a:rPr lang="en-US" sz="1050" dirty="0" err="1" smtClean="0">
                <a:latin typeface="+mn-lt"/>
                <a:cs typeface="+mn-cs"/>
              </a:rPr>
              <a:t>Kelleman</a:t>
            </a:r>
            <a:r>
              <a:rPr lang="en-US" sz="1050" dirty="0" smtClean="0">
                <a:latin typeface="+mn-lt"/>
                <a:cs typeface="+mn-cs"/>
              </a:rPr>
              <a:t>, MSPH</a:t>
            </a:r>
            <a:endParaRPr lang="en-US" sz="105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a:solidFill>
                  <a:srgbClr val="000000"/>
                </a:solidFill>
                <a:latin typeface="Calibri" pitchFamily="34" charset="0"/>
              </a:rPr>
              <a:t>Research Resources</a:t>
            </a:r>
            <a:r>
              <a:rPr lang="en-US" sz="1000">
                <a:solidFill>
                  <a:srgbClr val="000000"/>
                </a:solidFill>
                <a:latin typeface="Calibri" pitchFamily="34" charset="0"/>
              </a:rPr>
              <a:t>:</a:t>
            </a:r>
          </a:p>
          <a:p>
            <a:r>
              <a:rPr lang="en-US" sz="100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a:solidFill>
                  <a:srgbClr val="000000"/>
                </a:solidFill>
                <a:latin typeface="Calibri" pitchFamily="34" charset="0"/>
                <a:hlinkClick r:id="rId10"/>
              </a:rPr>
              <a:t>www.pedsresearch.org</a:t>
            </a:r>
            <a:r>
              <a:rPr lang="en-US" sz="100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a:solidFill>
                  <a:srgbClr val="000000"/>
                </a:solidFill>
                <a:latin typeface="Calibri" pitchFamily="34" charset="0"/>
                <a:hlinkClick r:id="rId11"/>
              </a:rPr>
              <a:t>paul.spearman@emory.edu</a:t>
            </a:r>
            <a:r>
              <a:rPr lang="en-US" sz="1000">
                <a:solidFill>
                  <a:srgbClr val="000000"/>
                </a:solidFill>
                <a:latin typeface="Calibri" pitchFamily="34" charset="0"/>
              </a:rPr>
              <a:t>).</a:t>
            </a:r>
          </a:p>
          <a:p>
            <a:pPr>
              <a:spcBef>
                <a:spcPts val="300"/>
              </a:spcBef>
              <a:buSzPct val="100000"/>
              <a:buFont typeface="Arial" charset="0"/>
              <a:buChar char="•"/>
            </a:pPr>
            <a:endParaRPr lang="en-US" sz="120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Manager: </a:t>
            </a:r>
            <a:r>
              <a:rPr lang="en-US" sz="1000" dirty="0">
                <a:solidFill>
                  <a:srgbClr val="000000"/>
                </a:solidFill>
                <a:latin typeface="Calibri" pitchFamily="34" charset="0"/>
                <a:ea typeface="Calibri" pitchFamily="34" charset="0"/>
                <a:cs typeface="Times New Roman" pitchFamily="18" charset="0"/>
              </a:rPr>
              <a:t>Diana Worthington-White (404-785-1721 </a:t>
            </a:r>
            <a:r>
              <a:rPr lang="en-US" sz="1000" dirty="0">
                <a:solidFill>
                  <a:srgbClr val="000000"/>
                </a:solidFill>
                <a:latin typeface="Calibri" pitchFamily="34" charset="0"/>
                <a:ea typeface="Calibri" pitchFamily="34" charset="0"/>
                <a:cs typeface="Times New Roman" pitchFamily="18" charset="0"/>
                <a:hlinkClick r:id="rId12"/>
              </a:rPr>
              <a:t>diana.worthington-white@choa.org</a:t>
            </a:r>
            <a:endParaRPr lang="en-US" sz="1000" dirty="0">
              <a:solidFill>
                <a:srgbClr val="000000"/>
              </a:solidFill>
              <a:latin typeface="Calibri" pitchFamily="34" charset="0"/>
              <a:ea typeface="Calibri" pitchFamily="34" charset="0"/>
              <a:cs typeface="Times New Roman" pitchFamily="18" charset="0"/>
            </a:endParaRP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Clinical 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6866" name="Title 1"/>
          <p:cNvSpPr txBox="1">
            <a:spLocks noGrp="1"/>
          </p:cNvSpPr>
          <p:nvPr>
            <p:ph type="title"/>
          </p:nvPr>
        </p:nvSpPr>
        <p:spPr>
          <a:xfrm>
            <a:off x="457200" y="304800"/>
            <a:ext cx="8229600" cy="762000"/>
          </a:xfrm>
        </p:spPr>
        <p:txBody>
          <a:bodyPr/>
          <a:lstStyle/>
          <a:p>
            <a:pPr eaLnBrk="1" hangingPunct="1"/>
            <a:r>
              <a:rPr sz="2800" b="1" u="sng" smtClean="0">
                <a:latin typeface="Calibri" pitchFamily="34" charset="0"/>
              </a:rPr>
              <a:t>Additional Resources/Updates: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0761774"/>
              </p:ext>
            </p:extLst>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solidFill>
                      <a:schemeClr val="tx2">
                        <a:lumMod val="40000"/>
                        <a:lumOff val="60000"/>
                      </a:schemeClr>
                    </a:solidFill>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447848702"/>
              </p:ext>
            </p:extLst>
          </p:nvPr>
        </p:nvGraphicFramePr>
        <p:xfrm>
          <a:off x="198438" y="685801"/>
          <a:ext cx="8793162" cy="5662681"/>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a:t>
                      </a:r>
                      <a:r>
                        <a:rPr kumimoji="0" lang="en-US" sz="1100" b="0" i="0" u="none" strike="noStrike" cap="none" normalizeH="0" baseline="0" dirty="0" smtClean="0">
                          <a:ln>
                            <a:noFill/>
                          </a:ln>
                          <a:solidFill>
                            <a:srgbClr val="000000"/>
                          </a:solidFill>
                          <a:effectLst/>
                          <a:latin typeface="+mn-lt"/>
                          <a:cs typeface="Arial" charset="0"/>
                        </a:rPr>
                        <a:t>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000"/>
                      </a:schemeClr>
                    </a:solidFill>
                  </a:tcPr>
                </a:tc>
              </a:tr>
              <a:tr h="98195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1963" t="7801" r="11963" b="8339"/>
          <a:stretch/>
        </p:blipFill>
        <p:spPr>
          <a:xfrm>
            <a:off x="1637481" y="5105400"/>
            <a:ext cx="511396" cy="704654"/>
          </a:xfrm>
          <a:prstGeom prst="rect">
            <a:avLst/>
          </a:prstGeo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4236" y="39624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20000" r="25500" b="33500"/>
          <a:stretch/>
        </p:blipFill>
        <p:spPr>
          <a:xfrm>
            <a:off x="1637481" y="1219200"/>
            <a:ext cx="582863" cy="7112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573062055"/>
              </p:ext>
            </p:extLst>
          </p:nvPr>
        </p:nvGraphicFramePr>
        <p:xfrm>
          <a:off x="76200" y="596601"/>
          <a:ext cx="8953499" cy="595626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alpha val="50196"/>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58" y="3757613"/>
            <a:ext cx="592667" cy="7112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7033" y="5114336"/>
            <a:ext cx="534660" cy="759217"/>
          </a:xfrm>
          <a:prstGeom prst="rect">
            <a:avLst/>
          </a:prstGeom>
        </p:spPr>
      </p:pic>
      <p:pic>
        <p:nvPicPr>
          <p:cNvPr id="11" name="Picture 10" descr="ChangwonPark.jpg"/>
          <p:cNvPicPr/>
          <p:nvPr/>
        </p:nvPicPr>
        <p:blipFill>
          <a:blip r:embed="rId7" cstate="print"/>
          <a:srcRect l="10619" r="9292" b="28571"/>
          <a:stretch>
            <a:fillRect/>
          </a:stretch>
        </p:blipFill>
        <p:spPr>
          <a:xfrm>
            <a:off x="817033" y="1219200"/>
            <a:ext cx="543310" cy="695325"/>
          </a:xfrm>
          <a:prstGeom prst="rect">
            <a:avLst/>
          </a:prstGeom>
          <a:noFill/>
          <a:ln>
            <a:noFill/>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645167170"/>
              </p:ext>
            </p:extLst>
          </p:nvPr>
        </p:nvGraphicFramePr>
        <p:xfrm>
          <a:off x="381001" y="914400"/>
          <a:ext cx="8229598" cy="493776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accent1">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3" name="Picture 12" descr="bio_CKQu.jpg"/>
          <p:cNvPicPr>
            <a:picLocks noChangeAspect="1"/>
          </p:cNvPicPr>
          <p:nvPr/>
        </p:nvPicPr>
        <p:blipFill>
          <a:blip r:embed="rId5" cstate="print"/>
          <a:srcRect/>
          <a:stretch>
            <a:fillRect/>
          </a:stretch>
        </p:blipFill>
        <p:spPr bwMode="auto">
          <a:xfrm>
            <a:off x="1272867" y="4724400"/>
            <a:ext cx="533400" cy="630237"/>
          </a:xfrm>
          <a:prstGeom prst="rect">
            <a:avLst/>
          </a:prstGeom>
          <a:noFill/>
          <a:ln w="9525">
            <a:noFill/>
            <a:miter lim="800000"/>
            <a:headEnd/>
            <a:tailEnd/>
          </a:ln>
        </p:spPr>
      </p:pic>
      <p:pic>
        <p:nvPicPr>
          <p:cNvPr id="15" name="Picture 14" descr="Dawson-Paul.jpg"/>
          <p:cNvPicPr>
            <a:picLocks noChangeAspect="1"/>
          </p:cNvPicPr>
          <p:nvPr/>
        </p:nvPicPr>
        <p:blipFill>
          <a:blip r:embed="rId6" cstate="print"/>
          <a:srcRect/>
          <a:stretch>
            <a:fillRect/>
          </a:stretch>
        </p:blipFill>
        <p:spPr bwMode="auto">
          <a:xfrm>
            <a:off x="1249776" y="2520373"/>
            <a:ext cx="546966" cy="565727"/>
          </a:xfrm>
          <a:prstGeom prst="rect">
            <a:avLst/>
          </a:prstGeom>
          <a:noFill/>
          <a:ln w="9525">
            <a:noFill/>
            <a:miter lim="800000"/>
            <a:headEnd/>
            <a:tailEnd/>
          </a:ln>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t="3125" b="30989"/>
          <a:stretch/>
        </p:blipFill>
        <p:spPr>
          <a:xfrm>
            <a:off x="1256371" y="1417581"/>
            <a:ext cx="544659" cy="538613"/>
          </a:xfrm>
          <a:prstGeom prst="rect">
            <a:avLst/>
          </a:prstGeom>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Times New Roman" pitchFamily="18"/>
              <a:cs typeface="+mn-cs"/>
            </a:endParaRPr>
          </a:p>
        </p:txBody>
      </p:sp>
      <p:sp>
        <p:nvSpPr>
          <p:cNvPr id="16387" name="TextBox 12"/>
          <p:cNvSpPr txBox="1">
            <a:spLocks noChangeArrowheads="1"/>
          </p:cNvSpPr>
          <p:nvPr/>
        </p:nvSpPr>
        <p:spPr bwMode="auto">
          <a:xfrm>
            <a:off x="6934200" y="1371600"/>
            <a:ext cx="1350963" cy="64611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Patrick </a:t>
            </a:r>
            <a:r>
              <a:rPr lang="en-US" sz="1200" b="1" dirty="0" err="1">
                <a:solidFill>
                  <a:srgbClr val="000000"/>
                </a:solidFill>
                <a:latin typeface="Times New Roman" pitchFamily="18" charset="0"/>
              </a:rPr>
              <a:t>Frias</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Chief, Children’s </a:t>
            </a:r>
          </a:p>
          <a:p>
            <a:r>
              <a:rPr lang="en-US" sz="1200" b="1" dirty="0">
                <a:solidFill>
                  <a:srgbClr val="000000"/>
                </a:solidFill>
                <a:latin typeface="Times New Roman" pitchFamily="18" charset="0"/>
              </a:rPr>
              <a:t>Physician Group</a:t>
            </a:r>
            <a:endParaRPr lang="en-US" sz="1400" dirty="0">
              <a:solidFill>
                <a:srgbClr val="000000"/>
              </a:solidFill>
              <a:latin typeface="Times New Roman" pitchFamily="18" charset="0"/>
            </a:endParaRPr>
          </a:p>
        </p:txBody>
      </p:sp>
      <p:sp>
        <p:nvSpPr>
          <p:cNvPr id="16388" name="TextBox 14"/>
          <p:cNvSpPr txBox="1">
            <a:spLocks noChangeArrowheads="1"/>
          </p:cNvSpPr>
          <p:nvPr/>
        </p:nvSpPr>
        <p:spPr bwMode="auto">
          <a:xfrm>
            <a:off x="3749675" y="1816100"/>
            <a:ext cx="2292935"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Stoll</a:t>
            </a:r>
          </a:p>
          <a:p>
            <a:r>
              <a:rPr lang="en-US" sz="1200" b="1" dirty="0" smtClean="0">
                <a:solidFill>
                  <a:srgbClr val="000000"/>
                </a:solidFill>
                <a:latin typeface="Times New Roman" pitchFamily="18" charset="0"/>
              </a:rPr>
              <a:t>Chair, </a:t>
            </a:r>
            <a:r>
              <a:rPr lang="en-US" sz="1200" b="1" dirty="0">
                <a:solidFill>
                  <a:srgbClr val="000000"/>
                </a:solidFill>
                <a:latin typeface="Times New Roman" pitchFamily="18" charset="0"/>
              </a:rPr>
              <a:t>Department of Pediatrics</a:t>
            </a:r>
          </a:p>
        </p:txBody>
      </p:sp>
      <p:sp>
        <p:nvSpPr>
          <p:cNvPr id="16389" name="TextBox 33"/>
          <p:cNvSpPr txBox="1">
            <a:spLocks noChangeArrowheads="1"/>
          </p:cNvSpPr>
          <p:nvPr/>
        </p:nvSpPr>
        <p:spPr bwMode="auto">
          <a:xfrm>
            <a:off x="6257925" y="3768327"/>
            <a:ext cx="21844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a:t>
            </a:r>
            <a:r>
              <a:rPr lang="en-US" sz="1200" b="1" dirty="0" err="1">
                <a:solidFill>
                  <a:srgbClr val="000000"/>
                </a:solidFill>
                <a:latin typeface="Times New Roman" pitchFamily="18" charset="0"/>
              </a:rPr>
              <a:t>Kilbourne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Manager, Business Operations</a:t>
            </a:r>
            <a:endParaRPr lang="en-US" sz="1000" b="1" dirty="0">
              <a:solidFill>
                <a:srgbClr val="000000"/>
              </a:solidFill>
              <a:latin typeface="Times New Roman" pitchFamily="18" charset="0"/>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749425"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Stacy Heilman</a:t>
            </a:r>
          </a:p>
          <a:p>
            <a:r>
              <a:rPr lang="en-US" sz="1200" b="1" dirty="0">
                <a:solidFill>
                  <a:srgbClr val="000000"/>
                </a:solidFill>
                <a:latin typeface="Times New Roman" pitchFamily="18" charset="0"/>
              </a:rPr>
              <a:t>Grants Advocate, Cores</a:t>
            </a:r>
          </a:p>
        </p:txBody>
      </p:sp>
      <p:sp>
        <p:nvSpPr>
          <p:cNvPr id="16392" name="TextBox 47"/>
          <p:cNvSpPr txBox="1">
            <a:spLocks noChangeArrowheads="1"/>
          </p:cNvSpPr>
          <p:nvPr/>
        </p:nvSpPr>
        <p:spPr bwMode="auto">
          <a:xfrm>
            <a:off x="1311275" y="2706469"/>
            <a:ext cx="1892762"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Kim </a:t>
            </a:r>
            <a:r>
              <a:rPr lang="en-US" sz="1200" b="1" dirty="0" err="1" smtClean="0">
                <a:solidFill>
                  <a:srgbClr val="000000"/>
                </a:solidFill>
                <a:latin typeface="Times New Roman" pitchFamily="18" charset="0"/>
              </a:rPr>
              <a:t>LaBoone</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Director </a:t>
            </a:r>
            <a:r>
              <a:rPr lang="en-US" sz="1200" b="1" dirty="0">
                <a:solidFill>
                  <a:srgbClr val="000000"/>
                </a:solidFill>
                <a:latin typeface="Times New Roman" pitchFamily="18" charset="0"/>
              </a:rPr>
              <a:t>of Finance, </a:t>
            </a:r>
            <a:endParaRPr lang="en-US" sz="1200" b="1" dirty="0" smtClean="0">
              <a:solidFill>
                <a:srgbClr val="000000"/>
              </a:solidFill>
              <a:latin typeface="Times New Roman" pitchFamily="18" charset="0"/>
            </a:endParaRPr>
          </a:p>
          <a:p>
            <a:r>
              <a:rPr lang="en-US" sz="1200" b="1" dirty="0" smtClean="0">
                <a:solidFill>
                  <a:srgbClr val="000000"/>
                </a:solidFill>
                <a:latin typeface="Times New Roman" pitchFamily="18" charset="0"/>
              </a:rPr>
              <a:t>Academic </a:t>
            </a:r>
            <a:r>
              <a:rPr lang="en-US" sz="1200" b="1" dirty="0">
                <a:solidFill>
                  <a:srgbClr val="000000"/>
                </a:solidFill>
                <a:latin typeface="Times New Roman" pitchFamily="18" charset="0"/>
              </a:rPr>
              <a:t>Administration</a:t>
            </a:r>
          </a:p>
        </p:txBody>
      </p:sp>
      <p:sp>
        <p:nvSpPr>
          <p:cNvPr id="16393" name="TextBox 48"/>
          <p:cNvSpPr txBox="1">
            <a:spLocks noChangeArrowheads="1"/>
          </p:cNvSpPr>
          <p:nvPr/>
        </p:nvSpPr>
        <p:spPr bwMode="auto">
          <a:xfrm>
            <a:off x="1123156" y="1652878"/>
            <a:ext cx="1678216"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Liz McCarty</a:t>
            </a:r>
          </a:p>
          <a:p>
            <a:r>
              <a:rPr lang="en-US" sz="1200" b="1" dirty="0" smtClean="0">
                <a:solidFill>
                  <a:srgbClr val="000000"/>
                </a:solidFill>
                <a:latin typeface="Times New Roman" pitchFamily="18" charset="0"/>
              </a:rPr>
              <a:t>Clinical Administrator</a:t>
            </a:r>
            <a:endParaRPr lang="en-US" sz="1200" b="1" dirty="0">
              <a:solidFill>
                <a:srgbClr val="000000"/>
              </a:solidFill>
              <a:latin typeface="Times New Roman" pitchFamily="18" charset="0"/>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Tom </a:t>
            </a:r>
            <a:r>
              <a:rPr lang="en-US" sz="1200" dirty="0" err="1">
                <a:solidFill>
                  <a:srgbClr val="000000"/>
                </a:solidFill>
                <a:latin typeface="Times New Roman" pitchFamily="18" charset="0"/>
              </a:rPr>
              <a:t>Brems</a:t>
            </a:r>
            <a:endParaRPr lang="en-US" sz="1200" dirty="0">
              <a:solidFill>
                <a:srgbClr val="000000"/>
              </a:solidFill>
              <a:latin typeface="Times New Roman" pitchFamily="18" charset="0"/>
            </a:endParaRPr>
          </a:p>
        </p:txBody>
      </p:sp>
      <p:sp>
        <p:nvSpPr>
          <p:cNvPr id="16396" name="TextBox 30"/>
          <p:cNvSpPr txBox="1">
            <a:spLocks noChangeArrowheads="1"/>
          </p:cNvSpPr>
          <p:nvPr/>
        </p:nvSpPr>
        <p:spPr bwMode="auto">
          <a:xfrm>
            <a:off x="3762375" y="2462213"/>
            <a:ext cx="1698350"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Paul Spearman</a:t>
            </a:r>
          </a:p>
          <a:p>
            <a:r>
              <a:rPr lang="en-US" sz="1200" b="1" dirty="0">
                <a:solidFill>
                  <a:srgbClr val="000000"/>
                </a:solidFill>
                <a:latin typeface="Times New Roman" pitchFamily="18" charset="0"/>
              </a:rPr>
              <a:t>Chief Research </a:t>
            </a:r>
            <a:r>
              <a:rPr lang="en-US" sz="1200" b="1" dirty="0" smtClean="0">
                <a:solidFill>
                  <a:srgbClr val="000000"/>
                </a:solidFill>
                <a:latin typeface="Times New Roman" pitchFamily="18" charset="0"/>
              </a:rPr>
              <a:t>Officer</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16397" name="TextBox 41"/>
          <p:cNvSpPr txBox="1">
            <a:spLocks noChangeArrowheads="1"/>
          </p:cNvSpPr>
          <p:nvPr/>
        </p:nvSpPr>
        <p:spPr bwMode="auto">
          <a:xfrm>
            <a:off x="6629400" y="2743200"/>
            <a:ext cx="1998881"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Kris Rogers</a:t>
            </a: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Administration</a:t>
            </a:r>
            <a:endParaRPr lang="en-US" sz="1200" b="1" dirty="0">
              <a:solidFill>
                <a:srgbClr val="000000"/>
              </a:solidFill>
              <a:latin typeface="Times New Roman" pitchFamily="18" charset="0"/>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682927"/>
            <a:ext cx="0" cy="1041473"/>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Times New Roman" pitchFamily="18" charset="0"/>
              </a:rPr>
              <a:t>CHOA Research Administration, </a:t>
            </a:r>
          </a:p>
          <a:p>
            <a:r>
              <a:rPr lang="en-US" sz="1200" dirty="0" smtClean="0">
                <a:solidFill>
                  <a:srgbClr val="000000"/>
                </a:solidFill>
                <a:latin typeface="Times New Roman" pitchFamily="18" charset="0"/>
              </a:rPr>
              <a:t>Research </a:t>
            </a:r>
            <a:r>
              <a:rPr lang="en-US" sz="1200" dirty="0">
                <a:solidFill>
                  <a:srgbClr val="000000"/>
                </a:solidFill>
                <a:latin typeface="Times New Roman" pitchFamily="18" charset="0"/>
              </a:rPr>
              <a:t>Managers,</a:t>
            </a:r>
          </a:p>
          <a:p>
            <a:r>
              <a:rPr lang="en-US" sz="1200" dirty="0">
                <a:solidFill>
                  <a:srgbClr val="000000"/>
                </a:solidFill>
                <a:latin typeface="Times New Roman" pitchFamily="18" charset="0"/>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682927"/>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Times New Roman" pitchFamily="18" charset="0"/>
                <a:cs typeface="Times New Roman" pitchFamily="18" charset="0"/>
              </a:rPr>
              <a:t>Biostats</a:t>
            </a:r>
            <a:r>
              <a:rPr lang="en-US" sz="1200" dirty="0">
                <a:latin typeface="Times New Roman" pitchFamily="18" charset="0"/>
                <a:cs typeface="Times New Roman" pitchFamily="18" charset="0"/>
              </a:rPr>
              <a:t> Core</a:t>
            </a:r>
          </a:p>
          <a:p>
            <a:r>
              <a:rPr lang="en-US" sz="1200" dirty="0">
                <a:latin typeface="Times New Roman" pitchFamily="18" charset="0"/>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2000" kern="0" dirty="0">
              <a:solidFill>
                <a:srgbClr val="000000"/>
              </a:solidFill>
              <a:latin typeface="Times New Roman" pitchFamily="18"/>
              <a:cs typeface="+mn-cs"/>
            </a:endParaRP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Emory, Ga Tech, Morehouse</a:t>
            </a:r>
          </a:p>
        </p:txBody>
      </p:sp>
      <p:sp>
        <p:nvSpPr>
          <p:cNvPr id="16409" name="TextBox 120"/>
          <p:cNvSpPr txBox="1">
            <a:spLocks noChangeArrowheads="1"/>
          </p:cNvSpPr>
          <p:nvPr/>
        </p:nvSpPr>
        <p:spPr bwMode="auto">
          <a:xfrm>
            <a:off x="2370340" y="1294606"/>
            <a:ext cx="3949700" cy="400050"/>
          </a:xfrm>
          <a:prstGeom prst="rect">
            <a:avLst/>
          </a:prstGeom>
          <a:noFill/>
          <a:ln w="9525">
            <a:noFill/>
            <a:miter lim="800000"/>
            <a:headEnd/>
            <a:tailEnd/>
          </a:ln>
        </p:spPr>
        <p:txBody>
          <a:bodyPr wrap="none">
            <a:spAutoFit/>
          </a:bodyPr>
          <a:lstStyle/>
          <a:p>
            <a:r>
              <a:rPr lang="en-US" sz="2000" dirty="0">
                <a:solidFill>
                  <a:srgbClr val="000000"/>
                </a:solidFill>
                <a:latin typeface="Times New Roman" pitchFamily="18" charset="0"/>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a:off x="762000" y="3651104"/>
            <a:ext cx="464992" cy="1"/>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8" y="4230290"/>
            <a:ext cx="2" cy="127833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Leadership</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6" name="TextBox 41"/>
          <p:cNvSpPr txBox="1">
            <a:spLocks noChangeArrowheads="1"/>
          </p:cNvSpPr>
          <p:nvPr/>
        </p:nvSpPr>
        <p:spPr bwMode="auto">
          <a:xfrm>
            <a:off x="6553200" y="2057400"/>
            <a:ext cx="190379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Farah </a:t>
            </a:r>
            <a:r>
              <a:rPr lang="en-US" sz="1200" b="1" dirty="0" err="1" smtClean="0">
                <a:solidFill>
                  <a:srgbClr val="000000"/>
                </a:solidFill>
                <a:latin typeface="Times New Roman" pitchFamily="18" charset="0"/>
              </a:rPr>
              <a:t>Chapes</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VP, Research &amp;</a:t>
            </a:r>
          </a:p>
          <a:p>
            <a:r>
              <a:rPr lang="en-US" sz="1200" b="1" dirty="0" smtClean="0">
                <a:solidFill>
                  <a:srgbClr val="000000"/>
                </a:solidFill>
                <a:latin typeface="Times New Roman" pitchFamily="18" charset="0"/>
              </a:rPr>
              <a:t> Academic Administration</a:t>
            </a:r>
            <a:endParaRPr lang="en-US" sz="1200" b="1" dirty="0">
              <a:solidFill>
                <a:srgbClr val="000000"/>
              </a:solidFill>
              <a:latin typeface="Times New Roman" pitchFamily="18" charset="0"/>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a:off x="7429503" y="3395987"/>
            <a:ext cx="1" cy="255118"/>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711177"/>
            <a:ext cx="0" cy="147638"/>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849032"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Times New Roman" pitchFamily="18" charset="0"/>
              </a:rPr>
              <a:t>Shantisa</a:t>
            </a:r>
            <a:r>
              <a:rPr lang="en-US" sz="1200" b="1" dirty="0" smtClean="0">
                <a:solidFill>
                  <a:srgbClr val="000000"/>
                </a:solidFill>
                <a:latin typeface="Times New Roman" pitchFamily="18" charset="0"/>
              </a:rPr>
              <a:t> </a:t>
            </a:r>
            <a:r>
              <a:rPr lang="en-US" sz="1200" b="1" dirty="0" err="1" smtClean="0">
                <a:solidFill>
                  <a:srgbClr val="000000"/>
                </a:solidFill>
                <a:latin typeface="Times New Roman" pitchFamily="18" charset="0"/>
              </a:rPr>
              <a:t>Fulgham</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Senior Business Manager</a:t>
            </a:r>
            <a:endParaRPr lang="en-US" sz="1200" b="1" dirty="0">
              <a:solidFill>
                <a:srgbClr val="000000"/>
              </a:solidFill>
              <a:latin typeface="Times New Roman" pitchFamily="18" charset="0"/>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608512" y="3096957"/>
            <a:ext cx="201734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Cynthia Wetmore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42" name="TextBox 47"/>
          <p:cNvSpPr txBox="1">
            <a:spLocks noChangeArrowheads="1"/>
          </p:cNvSpPr>
          <p:nvPr/>
        </p:nvSpPr>
        <p:spPr bwMode="auto">
          <a:xfrm>
            <a:off x="2839243" y="3264482"/>
            <a:ext cx="133517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Briana Johnson</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Financial Analyst</a:t>
            </a:r>
            <a:endParaRPr lang="en-US" sz="1200" b="1" dirty="0">
              <a:solidFill>
                <a:srgbClr val="000000"/>
              </a:solidFill>
              <a:latin typeface="Times New Roman" pitchFamily="18" charset="0"/>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7"/>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8"/>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9"/>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chemeClr val="tx1"/>
                </a:solidFill>
                <a:cs typeface="Arial" pitchFamily="34" charset="0"/>
                <a:hlinkClick r:id="rId21"/>
              </a:rPr>
              <a:t>smynatt@gatech.edu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4"/>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6"/>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7"/>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1"/>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8"/>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9"/>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1"/>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2"/>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3"/>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4"/>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5"/>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Senior </a:t>
            </a:r>
            <a:r>
              <a:rPr lang="en-US" sz="900" i="1" dirty="0">
                <a:solidFill>
                  <a:schemeClr val="tx1"/>
                </a:solidFill>
                <a:cs typeface="Arial" pitchFamily="34" charset="0"/>
              </a:rPr>
              <a:t>Manager: Amy </a:t>
            </a:r>
            <a:r>
              <a:rPr lang="en-US" sz="900" i="1" dirty="0" smtClean="0">
                <a:solidFill>
                  <a:schemeClr val="tx1"/>
                </a:solidFill>
                <a:cs typeface="Arial" pitchFamily="34" charset="0"/>
              </a:rPr>
              <a:t>Tang </a:t>
            </a:r>
            <a:r>
              <a:rPr lang="en-US" sz="900" i="1" u="sng" dirty="0" smtClean="0">
                <a:solidFill>
                  <a:schemeClr val="tx1"/>
                </a:solidFill>
                <a:cs typeface="Arial" pitchFamily="34" charset="0"/>
                <a:hlinkClick r:id="rId20"/>
              </a:rPr>
              <a:t>amy.tang@bme.gatech.edu</a:t>
            </a:r>
            <a:endParaRPr lang="en-US" sz="900" i="1" u="sng"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i="1" dirty="0">
                <a:solidFill>
                  <a:schemeClr val="tx1"/>
                </a:solidFill>
                <a:cs typeface="Arial" pitchFamily="34" charset="0"/>
              </a:rPr>
              <a:t>Program 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1"/>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smtClean="0">
                <a:solidFill>
                  <a:schemeClr val="tx1"/>
                </a:solidFill>
                <a:cs typeface="Arial" pitchFamily="34" charset="0"/>
                <a:hlinkClick r:id="rId22"/>
              </a:rPr>
              <a:t>smynatt@gatech.edu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077199" y="3116752"/>
            <a:ext cx="828683" cy="539538"/>
          </a:xfrm>
          <a:prstGeom prst="rect">
            <a:avLst/>
          </a:prstGeom>
        </p:spPr>
      </p:pic>
      <p:pic>
        <p:nvPicPr>
          <p:cNvPr id="21" name="Picture 20"/>
          <p:cNvPicPr>
            <a:picLocks noChangeAspect="1"/>
          </p:cNvPicPr>
          <p:nvPr/>
        </p:nvPicPr>
        <p:blipFill>
          <a:blip r:embed="rId33" cstate="print">
            <a:extLst>
              <a:ext uri="{28A0092B-C50C-407E-A947-70E740481C1C}">
                <a14:useLocalDpi xmlns:a14="http://schemas.microsoft.com/office/drawing/2010/main" val="0"/>
              </a:ext>
            </a:extLst>
          </a:blip>
          <a:stretch>
            <a:fillRect/>
          </a:stretch>
        </p:blipFill>
        <p:spPr>
          <a:xfrm>
            <a:off x="8077200"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5333590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r>
                        <a:rPr lang="en-US" sz="1000" kern="1200" dirty="0" smtClean="0"/>
                        <a:t>Cynthia Mott, MPH, CCRC, PMP</a:t>
                      </a:r>
                    </a:p>
                    <a:p>
                      <a:r>
                        <a:rPr lang="en-US" sz="1000" kern="1200" dirty="0" smtClean="0">
                          <a:hlinkClick r:id="rId11"/>
                        </a:rPr>
                        <a:t>Cynthia.mott@choa.org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76175202"/>
              </p:ext>
            </p:extLst>
          </p:nvPr>
        </p:nvGraphicFramePr>
        <p:xfrm>
          <a:off x="184870" y="758825"/>
          <a:ext cx="8763001" cy="4054068"/>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rgbClr val="B4BCCA">
                        <a:alpha val="50196"/>
                      </a:srgb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Larry Anderson </a:t>
                      </a:r>
                      <a:r>
                        <a:rPr lang="en-US" sz="800" u="sng" dirty="0">
                          <a:hlinkClick r:id="rId8"/>
                        </a:rPr>
                        <a:t>larry.anderson@emory.edu</a:t>
                      </a:r>
                      <a:r>
                        <a:rPr lang="en-US" sz="800" dirty="0"/>
                        <a:t> </a:t>
                      </a: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smtClean="0"/>
                        <a:t>Karneil</a:t>
                      </a:r>
                      <a:r>
                        <a:rPr lang="en-US" sz="800" dirty="0" smtClean="0"/>
                        <a:t> Singh, PhD </a:t>
                      </a:r>
                      <a:r>
                        <a:rPr lang="en-US" sz="800" dirty="0" smtClean="0">
                          <a:hlinkClick r:id="rId9"/>
                        </a:rPr>
                        <a:t>ksingh6@emory.edu</a:t>
                      </a:r>
                      <a:r>
                        <a:rPr lang="en-US" sz="800" dirty="0" smtClean="0"/>
                        <a:t> </a:t>
                      </a:r>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Emory-Children’s Center, Room 510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10"/>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3"/>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4"/>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November </a:t>
            </a:r>
            <a:r>
              <a:rPr lang="en-US" sz="1200" dirty="0">
                <a:solidFill>
                  <a:srgbClr val="898989"/>
                </a:solidFill>
                <a:latin typeface="Calibri" pitchFamily="34" charset="0"/>
              </a:rPr>
              <a:t>2014</a:t>
            </a: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3216946133"/>
              </p:ext>
            </p:extLst>
          </p:nvPr>
        </p:nvGraphicFramePr>
        <p:xfrm>
          <a:off x="228600" y="762001"/>
          <a:ext cx="8610600" cy="5515666"/>
        </p:xfrm>
        <a:graphic>
          <a:graphicData uri="http://schemas.openxmlformats.org/drawingml/2006/table">
            <a:tbl>
              <a:tblPr/>
              <a:tblGrid>
                <a:gridCol w="838200"/>
                <a:gridCol w="1447800"/>
                <a:gridCol w="22098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3927</Words>
  <Application>Microsoft Office PowerPoint</Application>
  <PresentationFormat>On-screen Show (4:3)</PresentationFormat>
  <Paragraphs>668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Resources/Updates: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156</cp:revision>
  <cp:lastPrinted>2014-06-02T12:56:47Z</cp:lastPrinted>
  <dcterms:created xsi:type="dcterms:W3CDTF">2011-12-08T19:57:10Z</dcterms:created>
  <dcterms:modified xsi:type="dcterms:W3CDTF">2014-11-04T18:27:49Z</dcterms:modified>
</cp:coreProperties>
</file>