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 id="282"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100" d="100"/>
          <a:sy n="100" d="100"/>
        </p:scale>
        <p:origin x="-348"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11/4/2014</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11/4/2014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11/4/2014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11/4/2014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11/4/2014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11/4/2014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11/4/2014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11/4/2014</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11/4/2014</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11/4/2014</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11/4/2014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11/4/2014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alpha val="59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11/4/2014</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diana.worthington-white@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barbara.kilbourne@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pedsresearch.org/about-us" TargetMode="External"/><Relationship Id="rId5" Type="http://schemas.openxmlformats.org/officeDocument/2006/relationships/hyperlink" Target="http://pedsresearch.org/_files/HSRB_FloorPlans.pdf" TargetMode="External"/><Relationship Id="rId4" Type="http://schemas.openxmlformats.org/officeDocument/2006/relationships/hyperlink" Target="http://www.pedsresearch.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5.jpg"/><Relationship Id="rId5" Type="http://schemas.openxmlformats.org/officeDocument/2006/relationships/image" Target="../media/image14.png"/><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9.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jpg"/><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22.jpe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amy.tang@bme.gatech.edu" TargetMode="External"/><Relationship Id="rId26" Type="http://schemas.openxmlformats.org/officeDocument/2006/relationships/hyperlink" Target="mailto:barbara_stoll@oz.ped.emory.edu" TargetMode="External"/><Relationship Id="rId3" Type="http://schemas.openxmlformats.org/officeDocument/2006/relationships/hyperlink" Target="mailto:william.woods@choa.org" TargetMode="External"/><Relationship Id="rId21" Type="http://schemas.openxmlformats.org/officeDocument/2006/relationships/hyperlink" Target="mailto:smynatt@gatech.edu" TargetMode="External"/><Relationship Id="rId34" Type="http://schemas.openxmlformats.org/officeDocument/2006/relationships/hyperlink" Target="mailto:stacy.heilman@emory.edu"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gang.bao@bme.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kimberly.laboone@choa.org"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choa.org"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 Id="rId35" Type="http://schemas.openxmlformats.org/officeDocument/2006/relationships/hyperlink" Target="mailto:barbara.kilbourne@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4.png"/><Relationship Id="rId3" Type="http://schemas.openxmlformats.org/officeDocument/2006/relationships/hyperlink" Target="mailto:Paul.spearman@emory.edu" TargetMode="External"/><Relationship Id="rId21" Type="http://schemas.openxmlformats.org/officeDocument/2006/relationships/hyperlink" Target="mailto:Erin.kirshtein@bme.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3.png"/><Relationship Id="rId33" Type="http://schemas.openxmlformats.org/officeDocument/2006/relationships/image" Target="../media/image11.jpe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amy.tang@bme.gatech.edu" TargetMode="External"/><Relationship Id="rId29"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2.png"/><Relationship Id="rId32" Type="http://schemas.openxmlformats.org/officeDocument/2006/relationships/image" Target="../media/image10.jp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1.png"/><Relationship Id="rId28" Type="http://schemas.openxmlformats.org/officeDocument/2006/relationships/image" Target="../media/image6.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9.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hyperlink" Target="mailto:smynatt@gatech.edu" TargetMode="External"/><Relationship Id="rId27" Type="http://schemas.openxmlformats.org/officeDocument/2006/relationships/image" Target="../media/image5.png"/><Relationship Id="rId30"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Cynthia.mott@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larry.anderson@emory.edu" TargetMode="External"/><Relationship Id="rId13" Type="http://schemas.openxmlformats.org/officeDocument/2006/relationships/hyperlink" Target="http://www.pedsresearch.org/infrastructure/detail/in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http://www.pedsresearch.org/cores/detail/immunology" TargetMode="External"/><Relationship Id="rId12" Type="http://schemas.openxmlformats.org/officeDocument/2006/relationships/hyperlink" Target="http://www.pedsresearch.org/cores/detail/radiology-core-other-staf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choa.org/Childrens-Hospital-Services/Radiology/Meet-the-Team"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mailto:ksingh6@emory.edu" TargetMode="External"/><Relationship Id="rId14" Type="http://schemas.openxmlformats.org/officeDocument/2006/relationships/hyperlink" Target="http://www.pedsresearch.org/infrastructure/detail/outpatient-resources"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November </a:t>
            </a:r>
            <a:r>
              <a:rPr lang="en-US" sz="2000" b="1" dirty="0">
                <a:solidFill>
                  <a:srgbClr val="000000"/>
                </a:solidFill>
                <a:latin typeface="Calibri" pitchFamily="34" charset="0"/>
              </a:rPr>
              <a:t>2014</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400" b="1" dirty="0">
                <a:solidFill>
                  <a:srgbClr val="000000"/>
                </a:solidFill>
                <a:latin typeface="Calibri" pitchFamily="34" charset="0"/>
              </a:rPr>
              <a:t>Clinical studies/</a:t>
            </a:r>
          </a:p>
          <a:p>
            <a:r>
              <a:rPr lang="en-US" sz="1400" b="1" dirty="0">
                <a:solidFill>
                  <a:srgbClr val="000000"/>
                </a:solidFill>
                <a:latin typeface="Calibri" pitchFamily="34" charset="0"/>
              </a:rPr>
              <a:t>coordinators</a:t>
            </a:r>
          </a:p>
          <a:p>
            <a:pPr>
              <a:buSzPct val="100000"/>
              <a:buFont typeface="Wingdings" pitchFamily="2" charset="2"/>
              <a:buChar char="Ø"/>
            </a:pPr>
            <a:r>
              <a:rPr lang="en-US" sz="1100" b="1" i="1" dirty="0">
                <a:solidFill>
                  <a:srgbClr val="000000"/>
                </a:solidFill>
                <a:latin typeface="Calibri" pitchFamily="34" charset="0"/>
              </a:rPr>
              <a:t>Kris Rogers, RN, CRA Director, </a:t>
            </a:r>
            <a:r>
              <a:rPr lang="en-US" sz="1100" dirty="0">
                <a:solidFill>
                  <a:srgbClr val="000000"/>
                </a:solidFill>
                <a:latin typeface="Calibri" pitchFamily="34" charset="0"/>
              </a:rPr>
              <a:t>Clinical </a:t>
            </a:r>
            <a:r>
              <a:rPr lang="en-US" sz="1100" dirty="0" smtClean="0">
                <a:solidFill>
                  <a:srgbClr val="000000"/>
                </a:solidFill>
                <a:latin typeface="Calibri" pitchFamily="34" charset="0"/>
              </a:rPr>
              <a:t>Research Administration: </a:t>
            </a:r>
            <a:r>
              <a:rPr lang="en-US" sz="1100" dirty="0">
                <a:solidFill>
                  <a:srgbClr val="000000"/>
                </a:solidFill>
                <a:latin typeface="Calibri" pitchFamily="34" charset="0"/>
              </a:rPr>
              <a:t>(404-785-1215, </a:t>
            </a:r>
            <a:r>
              <a:rPr lang="en-US" sz="1100" dirty="0">
                <a:solidFill>
                  <a:srgbClr val="000000"/>
                </a:solidFill>
                <a:latin typeface="Calibri" pitchFamily="34" charset="0"/>
                <a:hlinkClick r:id="rId3"/>
              </a:rPr>
              <a:t>Kristine.rogers@choa.org</a:t>
            </a:r>
            <a:endParaRPr lang="en-US" sz="110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t>
            </a:r>
            <a:r>
              <a:rPr lang="en-US" sz="1050" b="1" i="1" dirty="0">
                <a:solidFill>
                  <a:srgbClr val="000000"/>
                </a:solidFill>
                <a:latin typeface="Calibri" pitchFamily="34" charset="0"/>
              </a:rPr>
              <a:t>Allison Wellons </a:t>
            </a:r>
            <a:r>
              <a:rPr lang="en-US" sz="1050" dirty="0">
                <a:solidFill>
                  <a:srgbClr val="000000"/>
                </a:solidFill>
                <a:latin typeface="Calibri" pitchFamily="34" charset="0"/>
              </a:rPr>
              <a:t>(404-785-6459, </a:t>
            </a:r>
            <a:r>
              <a:rPr lang="en-US" sz="1050" u="sng" dirty="0">
                <a:solidFill>
                  <a:srgbClr val="000000"/>
                </a:solidFill>
                <a:latin typeface="Calibri" pitchFamily="34" charset="0"/>
                <a:hlinkClick r:id="rId4"/>
              </a:rPr>
              <a:t>Allison.wellons@choa.org</a:t>
            </a:r>
            <a:r>
              <a:rPr lang="en-US" sz="1050" dirty="0">
                <a:solidFill>
                  <a:srgbClr val="000000"/>
                </a:solidFill>
                <a:latin typeface="Calibri" pitchFamily="34" charset="0"/>
              </a:rPr>
              <a:t>)</a:t>
            </a:r>
          </a:p>
        </p:txBody>
      </p:sp>
      <p:sp>
        <p:nvSpPr>
          <p:cNvPr id="4" name="Rectangle 8"/>
          <p:cNvSpPr/>
          <p:nvPr/>
        </p:nvSpPr>
        <p:spPr>
          <a:xfrm>
            <a:off x="6934200" y="533400"/>
            <a:ext cx="1981200" cy="2057400"/>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Common Equipment/</a:t>
            </a: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Specimen Processing Core</a:t>
            </a:r>
          </a:p>
          <a:p>
            <a:pPr fontAlgn="auto">
              <a:spcBef>
                <a:spcPts val="0"/>
              </a:spcBef>
              <a:spcAft>
                <a:spcPts val="0"/>
              </a:spcAft>
              <a:defRPr sz="1800" b="0" i="0" u="none" strike="noStrike" kern="0" cap="none" spc="0" baseline="0">
                <a:solidFill>
                  <a:srgbClr val="000000"/>
                </a:solidFill>
                <a:uFillTx/>
              </a:defRPr>
            </a:pPr>
            <a:endParaRPr lang="en-US" sz="1100" b="1"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2</a:t>
            </a:r>
            <a:r>
              <a:rPr lang="en-US" sz="1100" b="1" kern="0" baseline="30000" dirty="0">
                <a:solidFill>
                  <a:srgbClr val="000000"/>
                </a:solidFill>
                <a:latin typeface="Calibri"/>
                <a:cs typeface="+mn-cs"/>
              </a:rPr>
              <a:t>nd</a:t>
            </a:r>
            <a:r>
              <a:rPr lang="en-US" sz="1100" b="1" kern="0" dirty="0">
                <a:solidFill>
                  <a:srgbClr val="000000"/>
                </a:solidFill>
                <a:latin typeface="Calibri"/>
                <a:cs typeface="+mn-cs"/>
              </a:rPr>
              <a:t> floor ECC 260 lab: </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Technical Director:</a:t>
            </a: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i="1" kern="0">
                <a:solidFill>
                  <a:srgbClr val="000000"/>
                </a:solidFill>
                <a:latin typeface="Calibri"/>
                <a:cs typeface="+mn-cs"/>
              </a:rPr>
              <a:t>Yelena Blinder </a:t>
            </a:r>
            <a:r>
              <a:rPr lang="en-US" sz="1100" kern="0" dirty="0">
                <a:solidFill>
                  <a:srgbClr val="000000"/>
                </a:solidFill>
                <a:latin typeface="+mn-lt"/>
                <a:cs typeface="+mn-cs"/>
                <a:hlinkClick r:id="rId5"/>
              </a:rPr>
              <a:t>ybesnov@emory.edu</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i="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(404-785-2269, </a:t>
            </a:r>
            <a:r>
              <a:rPr lang="en-US" sz="1050" u="sng" kern="0" dirty="0">
                <a:solidFill>
                  <a:srgbClr val="000000"/>
                </a:solidFill>
                <a:latin typeface="Calibri"/>
                <a:cs typeface="+mn-cs"/>
                <a:hlinkClick r:id="rId6"/>
              </a:rPr>
              <a:t>beena.desai@choa.org</a:t>
            </a:r>
            <a:r>
              <a:rPr lang="en-US" sz="1050" kern="0" dirty="0">
                <a:solidFill>
                  <a:srgbClr val="000000"/>
                </a:solidFill>
                <a:latin typeface="Calibri"/>
                <a:cs typeface="+mn-cs"/>
              </a:rPr>
              <a:t>)</a:t>
            </a: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(Egleston):</a:t>
            </a:r>
            <a:r>
              <a:rPr lang="en-US" sz="1050" kern="0" dirty="0">
                <a:solidFill>
                  <a:srgbClr val="000000"/>
                </a:solidFill>
                <a:latin typeface="Calibri"/>
                <a:cs typeface="+mn-cs"/>
              </a:rPr>
              <a:t> </a:t>
            </a:r>
            <a:r>
              <a:rPr lang="en-US" sz="1050" b="1" i="1" kern="0" dirty="0">
                <a:solidFill>
                  <a:srgbClr val="000000"/>
                </a:solidFill>
                <a:latin typeface="Calibri"/>
                <a:cs typeface="+mn-cs"/>
              </a:rPr>
              <a:t>Stephanie </a:t>
            </a:r>
            <a:r>
              <a:rPr lang="en-US" sz="1050" b="1" i="1" kern="0" dirty="0" err="1">
                <a:solidFill>
                  <a:srgbClr val="000000"/>
                </a:solidFill>
                <a:latin typeface="Calibri"/>
                <a:cs typeface="+mn-cs"/>
              </a:rPr>
              <a:t>Meisner</a:t>
            </a:r>
            <a:r>
              <a:rPr lang="en-US" sz="1050" b="1" i="1" kern="0" dirty="0">
                <a:solidFill>
                  <a:srgbClr val="000000"/>
                </a:solidFill>
                <a:latin typeface="Calibri"/>
                <a:cs typeface="+mn-cs"/>
              </a:rPr>
              <a:t>,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7"/>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(404-785-0400-main number)</a:t>
            </a: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400" b="1">
                <a:solidFill>
                  <a:srgbClr val="000000"/>
                </a:solidFill>
                <a:latin typeface="Calibri" pitchFamily="34" charset="0"/>
              </a:rPr>
              <a:t>Grant and Manuscript Support</a:t>
            </a:r>
            <a:endParaRPr lang="en-US" sz="140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i="1">
                <a:solidFill>
                  <a:srgbClr val="000000"/>
                </a:solidFill>
                <a:latin typeface="Calibri" pitchFamily="34" charset="0"/>
              </a:rPr>
              <a:t>Stacy Heilman, PhD Grants Advocate </a:t>
            </a:r>
            <a:r>
              <a:rPr lang="en-US" sz="1100">
                <a:solidFill>
                  <a:srgbClr val="000000"/>
                </a:solidFill>
                <a:latin typeface="Calibri" pitchFamily="34" charset="0"/>
              </a:rPr>
              <a:t>(404-727-4819, </a:t>
            </a:r>
            <a:r>
              <a:rPr lang="en-US" sz="1100">
                <a:solidFill>
                  <a:srgbClr val="000000"/>
                </a:solidFill>
                <a:latin typeface="Calibri" pitchFamily="34" charset="0"/>
                <a:hlinkClick r:id="rId8"/>
              </a:rPr>
              <a:t>stacy.heilman@emory.edu</a:t>
            </a:r>
            <a:r>
              <a:rPr lang="en-US" sz="1100">
                <a:solidFill>
                  <a:srgbClr val="000000"/>
                </a:solidFill>
                <a:latin typeface="Calibri" pitchFamily="34" charset="0"/>
              </a:rPr>
              <a:t>)</a:t>
            </a:r>
          </a:p>
          <a:p>
            <a:pPr>
              <a:buSzPct val="100000"/>
              <a:buFont typeface="Arial" charset="0"/>
              <a:buChar char="•"/>
            </a:pPr>
            <a:r>
              <a:rPr lang="en-US" sz="1100">
                <a:solidFill>
                  <a:srgbClr val="000000"/>
                </a:solidFill>
                <a:latin typeface="Calibri" pitchFamily="34" charset="0"/>
              </a:rPr>
              <a:t>Assistance with finding grant opportunities and connecting to collaborators</a:t>
            </a:r>
          </a:p>
          <a:p>
            <a:pPr>
              <a:buSzPct val="100000"/>
              <a:buFont typeface="Arial" charset="0"/>
              <a:buChar char="•"/>
            </a:pPr>
            <a:r>
              <a:rPr lang="en-US" sz="1100">
                <a:solidFill>
                  <a:srgbClr val="000000"/>
                </a:solidFill>
                <a:latin typeface="Calibri" pitchFamily="34" charset="0"/>
              </a:rPr>
              <a:t>Core laboratory assistance, supervision</a:t>
            </a: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a:solidFill>
                  <a:srgbClr val="000000"/>
                </a:solidFill>
                <a:latin typeface="Calibri" pitchFamily="34" charset="0"/>
              </a:rPr>
              <a:t>Equipment:</a:t>
            </a:r>
            <a:r>
              <a:rPr lang="en-US" sz="1000">
                <a:solidFill>
                  <a:srgbClr val="000000"/>
                </a:solidFill>
                <a:latin typeface="Calibri" pitchFamily="34" charset="0"/>
              </a:rPr>
              <a:t> Biosafety cabinet, incubators, clinical centrifuge, real-time PCR machine, standard PCR machine, multilabel plate reader, gel documentation system on order</a:t>
            </a:r>
          </a:p>
          <a:p>
            <a:r>
              <a:rPr lang="en-US" sz="1000" b="1">
                <a:solidFill>
                  <a:srgbClr val="000000"/>
                </a:solidFill>
                <a:latin typeface="Calibri" pitchFamily="34" charset="0"/>
              </a:rPr>
              <a:t>Services</a:t>
            </a:r>
            <a:r>
              <a:rPr lang="en-US" sz="1000">
                <a:solidFill>
                  <a:srgbClr val="000000"/>
                </a:solidFill>
                <a:latin typeface="Calibri" pitchFamily="34" charset="0"/>
              </a:rPr>
              <a:t>: this core provides common equipment for investigator’s use, including access to benchtop space and hood space, centrifuges for clinical specimen processing</a:t>
            </a:r>
            <a:endParaRPr lang="en-US" sz="1000" b="1">
              <a:solidFill>
                <a:srgbClr val="000000"/>
              </a:solidFill>
              <a:latin typeface="Calibri" pitchFamily="34" charset="0"/>
            </a:endParaRPr>
          </a:p>
        </p:txBody>
      </p:sp>
      <p:sp>
        <p:nvSpPr>
          <p:cNvPr id="10" name="Rektangel 13"/>
          <p:cNvSpPr/>
          <p:nvPr/>
        </p:nvSpPr>
        <p:spPr>
          <a:xfrm>
            <a:off x="3200400" y="4459288"/>
            <a:ext cx="1828800" cy="1923604"/>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50" dirty="0">
                <a:latin typeface="+mn-lt"/>
              </a:rPr>
              <a:t>Traci Leong, PhD</a:t>
            </a:r>
          </a:p>
          <a:p>
            <a:pPr fontAlgn="auto">
              <a:spcBef>
                <a:spcPts val="0"/>
              </a:spcBef>
              <a:spcAft>
                <a:spcPts val="0"/>
              </a:spcAft>
              <a:buFont typeface="Wingdings" pitchFamily="2" charset="2"/>
              <a:buChar char="Ø"/>
              <a:defRPr/>
            </a:pPr>
            <a:r>
              <a:rPr lang="en-US" sz="1050" dirty="0" smtClean="0">
                <a:latin typeface="+mn-lt"/>
                <a:cs typeface="+mn-cs"/>
              </a:rPr>
              <a:t>Scott </a:t>
            </a:r>
            <a:r>
              <a:rPr lang="en-US" sz="1050" dirty="0">
                <a:latin typeface="+mn-lt"/>
                <a:cs typeface="+mn-cs"/>
              </a:rPr>
              <a:t>Gillespie, </a:t>
            </a:r>
            <a:r>
              <a:rPr lang="en-US" sz="1050" dirty="0" smtClean="0">
                <a:latin typeface="+mn-lt"/>
                <a:cs typeface="+mn-cs"/>
              </a:rPr>
              <a:t>MS</a:t>
            </a:r>
          </a:p>
          <a:p>
            <a:pPr fontAlgn="auto">
              <a:spcBef>
                <a:spcPts val="0"/>
              </a:spcBef>
              <a:spcAft>
                <a:spcPts val="0"/>
              </a:spcAft>
              <a:buFont typeface="Wingdings" pitchFamily="2" charset="2"/>
              <a:buChar char="Ø"/>
              <a:defRPr/>
            </a:pPr>
            <a:r>
              <a:rPr lang="en-US" sz="1050" dirty="0" smtClean="0">
                <a:latin typeface="+mn-lt"/>
                <a:cs typeface="+mn-cs"/>
              </a:rPr>
              <a:t>Mike </a:t>
            </a:r>
            <a:r>
              <a:rPr lang="en-US" sz="1050" dirty="0" err="1" smtClean="0">
                <a:latin typeface="+mn-lt"/>
                <a:cs typeface="+mn-cs"/>
              </a:rPr>
              <a:t>Kelleman</a:t>
            </a:r>
            <a:r>
              <a:rPr lang="en-US" sz="1050" dirty="0" smtClean="0">
                <a:latin typeface="+mn-lt"/>
                <a:cs typeface="+mn-cs"/>
              </a:rPr>
              <a:t>, MSPH</a:t>
            </a:r>
            <a:endParaRPr lang="en-US" sz="105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9"/>
            </a:endParaRPr>
          </a:p>
          <a:p>
            <a:pPr fontAlgn="auto">
              <a:spcBef>
                <a:spcPts val="0"/>
              </a:spcBef>
              <a:spcAft>
                <a:spcPts val="0"/>
              </a:spcAft>
              <a:defRPr/>
            </a:pPr>
            <a:r>
              <a:rPr lang="en-US" sz="950" u="sng" dirty="0" smtClean="0">
                <a:latin typeface="+mn-lt"/>
                <a:cs typeface="+mn-cs"/>
                <a:hlinkClick r:id="rId9"/>
              </a:rPr>
              <a:t>http</a:t>
            </a:r>
            <a:r>
              <a:rPr lang="en-US" sz="950" u="sng" dirty="0">
                <a:latin typeface="+mn-lt"/>
                <a:cs typeface="+mn-cs"/>
                <a:hlinkClick r:id="rId9"/>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9838"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Unit (Egleston</a:t>
            </a:r>
            <a:r>
              <a:rPr lang="en-US" sz="1000" b="1" dirty="0" smtClean="0">
                <a:solidFill>
                  <a:srgbClr val="000000"/>
                </a:solidFill>
                <a:latin typeface="Calibri" pitchFamily="34" charset="0"/>
              </a:rPr>
              <a:t>): </a:t>
            </a:r>
            <a:r>
              <a:rPr lang="en-US" sz="900" b="1" i="1" dirty="0" smtClean="0">
                <a:solidFill>
                  <a:srgbClr val="000000"/>
                </a:solidFill>
                <a:latin typeface="Calibri" pitchFamily="34" charset="0"/>
              </a:rPr>
              <a:t>Services</a:t>
            </a:r>
            <a:r>
              <a:rPr lang="en-US" sz="900" b="1" i="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a:solidFill>
                  <a:srgbClr val="000000"/>
                </a:solidFill>
                <a:latin typeface="Calibri" pitchFamily="34" charset="0"/>
              </a:rPr>
              <a:t>Research Resources</a:t>
            </a:r>
            <a:r>
              <a:rPr lang="en-US" sz="1000">
                <a:solidFill>
                  <a:srgbClr val="000000"/>
                </a:solidFill>
                <a:latin typeface="Calibri" pitchFamily="34" charset="0"/>
              </a:rPr>
              <a:t>:</a:t>
            </a:r>
          </a:p>
          <a:p>
            <a:r>
              <a:rPr lang="en-US" sz="100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a:solidFill>
                  <a:srgbClr val="000000"/>
                </a:solidFill>
                <a:latin typeface="Calibri" pitchFamily="34" charset="0"/>
                <a:hlinkClick r:id="rId10"/>
              </a:rPr>
              <a:t>www.pedsresearch.org</a:t>
            </a:r>
            <a:r>
              <a:rPr lang="en-US" sz="100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a:solidFill>
                  <a:srgbClr val="000000"/>
                </a:solidFill>
                <a:latin typeface="Calibri" pitchFamily="34" charset="0"/>
                <a:hlinkClick r:id="rId11"/>
              </a:rPr>
              <a:t>paul.spearman@emory.edu</a:t>
            </a:r>
            <a:r>
              <a:rPr lang="en-US" sz="1000">
                <a:solidFill>
                  <a:srgbClr val="000000"/>
                </a:solidFill>
                <a:latin typeface="Calibri" pitchFamily="34" charset="0"/>
              </a:rPr>
              <a:t>).</a:t>
            </a:r>
          </a:p>
          <a:p>
            <a:pPr>
              <a:spcBef>
                <a:spcPts val="300"/>
              </a:spcBef>
              <a:buSzPct val="100000"/>
              <a:buFont typeface="Arial" charset="0"/>
              <a:buChar char="•"/>
            </a:pPr>
            <a:endParaRPr lang="en-US" sz="1200">
              <a:solidFill>
                <a:srgbClr val="000000"/>
              </a:solidFill>
              <a:latin typeface="Calibri" pitchFamily="34" charset="0"/>
            </a:endParaRPr>
          </a:p>
        </p:txBody>
      </p:sp>
      <p:sp>
        <p:nvSpPr>
          <p:cNvPr id="14350" name="Rectangle 24"/>
          <p:cNvSpPr>
            <a:spLocks noChangeArrowheads="1"/>
          </p:cNvSpPr>
          <p:nvPr/>
        </p:nvSpPr>
        <p:spPr bwMode="auto">
          <a:xfrm>
            <a:off x="6934200" y="4495800"/>
            <a:ext cx="1981200" cy="1871703"/>
          </a:xfrm>
          <a:prstGeom prst="rect">
            <a:avLst/>
          </a:prstGeom>
          <a:solidFill>
            <a:srgbClr val="E8D19D"/>
          </a:solidFill>
          <a:ln w="9528">
            <a:solidFill>
              <a:srgbClr val="000000"/>
            </a:solidFill>
            <a:miter lim="800000"/>
            <a:headEnd/>
            <a:tailEnd/>
          </a:ln>
        </p:spPr>
        <p:txBody>
          <a:bodyPr anchor="ctr"/>
          <a:lstStyle/>
          <a:p>
            <a:r>
              <a:rPr lang="en-US" sz="1000" b="1" dirty="0">
                <a:solidFill>
                  <a:srgbClr val="000000"/>
                </a:solidFill>
                <a:latin typeface="Calibri" pitchFamily="34" charset="0"/>
                <a:ea typeface="Calibri" pitchFamily="34" charset="0"/>
                <a:cs typeface="Times New Roman" pitchFamily="18" charset="0"/>
              </a:rPr>
              <a:t>Laboratory Specimen Processing: Egleston</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Manager: </a:t>
            </a:r>
            <a:r>
              <a:rPr lang="en-US" sz="1000" dirty="0">
                <a:solidFill>
                  <a:srgbClr val="000000"/>
                </a:solidFill>
                <a:latin typeface="Calibri" pitchFamily="34" charset="0"/>
                <a:ea typeface="Calibri" pitchFamily="34" charset="0"/>
                <a:cs typeface="Times New Roman" pitchFamily="18" charset="0"/>
              </a:rPr>
              <a:t>Diana Worthington-White (404-785-1721 </a:t>
            </a:r>
            <a:r>
              <a:rPr lang="en-US" sz="1000" dirty="0">
                <a:solidFill>
                  <a:srgbClr val="000000"/>
                </a:solidFill>
                <a:latin typeface="Calibri" pitchFamily="34" charset="0"/>
                <a:ea typeface="Calibri" pitchFamily="34" charset="0"/>
                <a:cs typeface="Times New Roman" pitchFamily="18" charset="0"/>
                <a:hlinkClick r:id="rId12"/>
              </a:rPr>
              <a:t>diana.worthington-white@choa.org</a:t>
            </a:r>
            <a:endParaRPr lang="en-US" sz="1000" dirty="0">
              <a:solidFill>
                <a:srgbClr val="000000"/>
              </a:solidFill>
              <a:latin typeface="Calibri" pitchFamily="34" charset="0"/>
              <a:ea typeface="Calibri" pitchFamily="34" charset="0"/>
              <a:cs typeface="Times New Roman" pitchFamily="18" charset="0"/>
            </a:endParaRP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Clinical trials specimen processing, shipping, limited storage</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Laboratory inventory management system (LIMS) </a:t>
            </a:r>
            <a:r>
              <a:rPr lang="en-US" sz="900"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36866" name="Title 1"/>
          <p:cNvSpPr txBox="1">
            <a:spLocks noGrp="1"/>
          </p:cNvSpPr>
          <p:nvPr>
            <p:ph type="title"/>
          </p:nvPr>
        </p:nvSpPr>
        <p:spPr>
          <a:xfrm>
            <a:off x="457200" y="304800"/>
            <a:ext cx="8229600" cy="762000"/>
          </a:xfrm>
        </p:spPr>
        <p:txBody>
          <a:bodyPr/>
          <a:lstStyle/>
          <a:p>
            <a:pPr eaLnBrk="1" hangingPunct="1"/>
            <a:r>
              <a:rPr sz="2800" b="1" u="sng" smtClean="0">
                <a:latin typeface="Calibri" pitchFamily="34" charset="0"/>
              </a:rPr>
              <a:t>Additional Resources/Updates: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90761774"/>
              </p:ext>
            </p:extLst>
          </p:nvPr>
        </p:nvGraphicFramePr>
        <p:xfrm>
          <a:off x="304800" y="1295400"/>
          <a:ext cx="8229600" cy="4998720"/>
        </p:xfrm>
        <a:graphic>
          <a:graphicData uri="http://schemas.openxmlformats.org/drawingml/2006/table">
            <a:tbl>
              <a:tblPr firstRow="1" bandRow="1">
                <a:tableStyleId>{EB344D84-9AFB-497E-A393-DC336BA19D2E}</a:tableStyleId>
              </a:tblPr>
              <a:tblGrid>
                <a:gridCol w="4267200"/>
                <a:gridCol w="3962400"/>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dirty="0" smtClean="0">
                          <a:solidFill>
                            <a:schemeClr val="tx1"/>
                          </a:solidFill>
                        </a:rPr>
                        <a:t>Contact </a:t>
                      </a:r>
                      <a:r>
                        <a:rPr lang="en-US" sz="1600" baseline="0" dirty="0" smtClean="0">
                          <a:solidFill>
                            <a:schemeClr val="tx1"/>
                          </a:solidFill>
                          <a:hlinkClick r:id="rId3"/>
                        </a:rPr>
                        <a:t>barbara.kilbourne@choa.org</a:t>
                      </a:r>
                      <a:r>
                        <a:rPr lang="en-US" sz="1600" baseline="0" dirty="0" smtClean="0">
                          <a:solidFill>
                            <a:schemeClr val="tx1"/>
                          </a:solidFill>
                        </a:rPr>
                        <a:t> </a:t>
                      </a:r>
                      <a:r>
                        <a:rPr lang="en-US" sz="1600" dirty="0" smtClean="0">
                          <a:solidFill>
                            <a:schemeClr val="tx1"/>
                          </a:solidFill>
                        </a:rPr>
                        <a:t>to be added to this listserv used to disseminate all pediatric research related announcements including seminars, funding opportunities, such as  </a:t>
                      </a:r>
                      <a:r>
                        <a:rPr lang="en-US" sz="1600" dirty="0" err="1" smtClean="0">
                          <a:solidFill>
                            <a:schemeClr val="tx1"/>
                          </a:solidFill>
                        </a:rPr>
                        <a:t>BiRD</a:t>
                      </a:r>
                      <a:r>
                        <a:rPr lang="en-US" sz="1600" dirty="0" smtClean="0">
                          <a:solidFill>
                            <a:schemeClr val="tx1"/>
                          </a:solidFill>
                        </a:rPr>
                        <a:t> (Bringing in the Research Dollars), and  the Weekly</a:t>
                      </a:r>
                      <a:r>
                        <a:rPr lang="en-US" sz="1600" baseline="0" dirty="0" smtClean="0">
                          <a:solidFill>
                            <a:schemeClr val="tx1"/>
                          </a:solidFill>
                        </a:rPr>
                        <a:t> PREP (Pediatric Research  Events and Programs)</a:t>
                      </a:r>
                      <a:endParaRPr lang="en-US" sz="1600"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dirty="0" smtClean="0">
                          <a:solidFill>
                            <a:schemeClr val="tx1"/>
                          </a:solidFill>
                        </a:rPr>
                        <a:t>This is the central resource for research seminar info, contacts, cores, calendars,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2438400">
                <a:tc gridSpan="2">
                  <a:txBody>
                    <a:bodyPr/>
                    <a:lstStyle/>
                    <a:p>
                      <a:pPr lvl="0" algn="ctr"/>
                      <a:endParaRPr lang="en-US" sz="1600" u="sng" dirty="0" smtClean="0"/>
                    </a:p>
                    <a:p>
                      <a:pPr lvl="0" algn="ctr"/>
                      <a:r>
                        <a:rPr lang="en-US" sz="1600" b="1" u="sng" dirty="0" smtClean="0"/>
                        <a:t>Health Sciences Research Building:</a:t>
                      </a:r>
                    </a:p>
                    <a:p>
                      <a:pPr algn="ctr"/>
                      <a:r>
                        <a:rPr lang="en-US" sz="1600" kern="1200" dirty="0" smtClean="0">
                          <a:solidFill>
                            <a:schemeClr val="dk1"/>
                          </a:solidFill>
                          <a:latin typeface="+mn-lt"/>
                          <a:ea typeface="+mn-ea"/>
                          <a:cs typeface="+mn-cs"/>
                        </a:rPr>
                        <a:t>1760 </a:t>
                      </a:r>
                      <a:r>
                        <a:rPr lang="en-US" sz="1600" kern="1200" dirty="0" err="1" smtClean="0">
                          <a:solidFill>
                            <a:schemeClr val="dk1"/>
                          </a:solidFill>
                          <a:latin typeface="+mn-lt"/>
                          <a:ea typeface="+mn-ea"/>
                          <a:cs typeface="+mn-cs"/>
                        </a:rPr>
                        <a:t>Haygood</a:t>
                      </a:r>
                      <a:r>
                        <a:rPr lang="en-US" sz="1600" kern="1200" dirty="0" smtClean="0">
                          <a:solidFill>
                            <a:schemeClr val="dk1"/>
                          </a:solidFill>
                          <a:latin typeface="+mn-lt"/>
                          <a:ea typeface="+mn-ea"/>
                          <a:cs typeface="+mn-cs"/>
                        </a:rPr>
                        <a:t> Road</a:t>
                      </a:r>
                    </a:p>
                    <a:p>
                      <a:pPr algn="ctr"/>
                      <a:r>
                        <a:rPr lang="en-US" sz="1600" kern="1200" dirty="0" smtClean="0">
                          <a:solidFill>
                            <a:schemeClr val="dk1"/>
                          </a:solidFill>
                          <a:latin typeface="+mn-lt"/>
                          <a:ea typeface="+mn-ea"/>
                          <a:cs typeface="+mn-cs"/>
                        </a:rPr>
                        <a:t>Atlanta, GA 30322</a:t>
                      </a:r>
                      <a:endParaRPr lang="en-US" sz="1600" b="1" dirty="0" smtClean="0"/>
                    </a:p>
                    <a:p>
                      <a:pPr lvl="0" algn="ctr"/>
                      <a:r>
                        <a:rPr lang="en-US" sz="1600" b="1" dirty="0" smtClean="0"/>
                        <a:t>190,000 ft</a:t>
                      </a:r>
                      <a:r>
                        <a:rPr lang="en-US" sz="1600" b="1" baseline="30000" dirty="0" smtClean="0"/>
                        <a:t>2</a:t>
                      </a:r>
                      <a:r>
                        <a:rPr lang="en-US" sz="1600" b="1" dirty="0" smtClean="0"/>
                        <a:t>; 115,000 for pediatric research</a:t>
                      </a:r>
                    </a:p>
                    <a:p>
                      <a:pPr lvl="0" algn="ctr"/>
                      <a:r>
                        <a:rPr lang="en-US" sz="1600" b="1" dirty="0" smtClean="0"/>
                        <a:t>Dry and wet lab research</a:t>
                      </a:r>
                    </a:p>
                    <a:p>
                      <a:pPr lvl="0" algn="ctr"/>
                      <a:r>
                        <a:rPr lang="en-US" sz="1600" b="1" dirty="0" smtClean="0"/>
                        <a:t>For floor plans go to:  </a:t>
                      </a:r>
                      <a:r>
                        <a:rPr lang="en-US" sz="1600" b="1" dirty="0" smtClean="0">
                          <a:hlinkClick r:id="rId5"/>
                        </a:rPr>
                        <a:t>http://pedsresearch.org/_files/HSRB_FloorPlans.pdf</a:t>
                      </a:r>
                      <a:r>
                        <a:rPr lang="en-US" sz="1600" b="1" dirty="0" smtClean="0"/>
                        <a:t> </a:t>
                      </a:r>
                    </a:p>
                    <a:p>
                      <a:pPr lvl="0" algn="ctr"/>
                      <a:r>
                        <a:rPr lang="en-US" sz="1600" b="1" dirty="0" smtClean="0"/>
                        <a:t>Go</a:t>
                      </a:r>
                      <a:r>
                        <a:rPr lang="en-US" sz="1600" b="1" baseline="0" dirty="0" smtClean="0"/>
                        <a:t> to: </a:t>
                      </a:r>
                      <a:r>
                        <a:rPr lang="en-US" sz="1600" b="1" baseline="0" dirty="0" smtClean="0">
                          <a:hlinkClick r:id="rId6"/>
                        </a:rPr>
                        <a:t>http://www.pedsresearch.org/about-us</a:t>
                      </a:r>
                      <a:r>
                        <a:rPr lang="en-US" sz="1600" b="1" baseline="0" dirty="0" smtClean="0"/>
                        <a:t> for more info</a:t>
                      </a:r>
                      <a:endParaRPr lang="en-US" b="1" dirty="0" smtClean="0">
                        <a:solidFill>
                          <a:schemeClr val="bg1"/>
                        </a:solidFill>
                      </a:endParaRPr>
                    </a:p>
                  </a:txBody>
                  <a:tcPr>
                    <a:solidFill>
                      <a:schemeClr val="tx2">
                        <a:lumMod val="40000"/>
                        <a:lumOff val="60000"/>
                      </a:schemeClr>
                    </a:solidFill>
                  </a:tcPr>
                </a:tc>
                <a:tc hMerge="1">
                  <a:txBody>
                    <a:bodyPr/>
                    <a:lstStyle/>
                    <a:p>
                      <a:endParaRPr lang="en-US"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447848702"/>
              </p:ext>
            </p:extLst>
          </p:nvPr>
        </p:nvGraphicFramePr>
        <p:xfrm>
          <a:off x="198438" y="685801"/>
          <a:ext cx="8793162" cy="5662681"/>
        </p:xfrm>
        <a:graphic>
          <a:graphicData uri="http://schemas.openxmlformats.org/drawingml/2006/table">
            <a:tbl>
              <a:tblPr>
                <a:tableStyleId>{35758FB7-9AC5-4552-8A53-C91805E547FA}</a:tableStyleId>
              </a:tblPr>
              <a:tblGrid>
                <a:gridCol w="1401762"/>
                <a:gridCol w="685800"/>
                <a:gridCol w="1066800"/>
                <a:gridCol w="762000"/>
                <a:gridCol w="990600"/>
                <a:gridCol w="11430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a:t>
                      </a:r>
                      <a:r>
                        <a:rPr kumimoji="0" lang="en-US" sz="1100" b="0" i="0" u="none" strike="noStrike" cap="none" normalizeH="0" baseline="0" dirty="0" smtClean="0">
                          <a:ln>
                            <a:noFill/>
                          </a:ln>
                          <a:solidFill>
                            <a:srgbClr val="000000"/>
                          </a:solidFill>
                          <a:effectLst/>
                          <a:latin typeface="+mn-lt"/>
                          <a:cs typeface="Arial" charset="0"/>
                        </a:rPr>
                        <a:t>PhD </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accent1">
                        <a:lumMod val="60000"/>
                        <a:lumOff val="40000"/>
                        <a:alpha val="50000"/>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accent1">
                        <a:lumMod val="60000"/>
                        <a:lumOff val="40000"/>
                        <a:alpha val="50000"/>
                      </a:schemeClr>
                    </a:solidFill>
                  </a:tcPr>
                </a:tc>
              </a:tr>
              <a:tr h="98195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000"/>
                      </a:schemeClr>
                    </a:solidFill>
                  </a:tcPr>
                </a:tc>
                <a:tc>
                  <a:txBody>
                    <a:bodyPr/>
                    <a:lstStyle/>
                    <a:p>
                      <a:pPr marL="0" lvl="2" indent="0">
                        <a:buFont typeface="Arial" panose="020B0604020202020204" pitchFamily="34" charset="0"/>
                        <a:buNone/>
                      </a:pPr>
                      <a:r>
                        <a:rPr lang="en-US" sz="900" dirty="0" smtClean="0"/>
                        <a:t>• Improving outcomes in children's surgical care and limiting costs </a:t>
                      </a:r>
                      <a:br>
                        <a:rPr lang="en-US" sz="900" dirty="0" smtClean="0"/>
                      </a:br>
                      <a:r>
                        <a:rPr lang="en-US" sz="900" dirty="0" smtClean="0"/>
                        <a:t>• Patient safety </a:t>
                      </a:r>
                      <a:br>
                        <a:rPr lang="en-US" sz="900" dirty="0" smtClean="0"/>
                      </a:br>
                      <a:r>
                        <a:rPr lang="en-US" sz="900" dirty="0" smtClean="0"/>
                        <a:t>• Performance of retrospective data review as well as coordination of randomized trials </a:t>
                      </a:r>
                      <a:br>
                        <a:rPr lang="en-US" sz="900" dirty="0" smtClean="0"/>
                      </a:br>
                      <a:r>
                        <a:rPr lang="en-US" sz="900" dirty="0" smtClean="0"/>
                        <a:t>• Long-term quality of life improvement assessments </a:t>
                      </a:r>
                      <a:br>
                        <a:rPr lang="en-US" sz="900" dirty="0" smtClean="0"/>
                      </a:br>
                      <a:r>
                        <a:rPr lang="en-US" sz="900" dirty="0" smtClean="0"/>
                        <a:t>• Regional collaborative quality improvement efforts </a:t>
                      </a:r>
                      <a:br>
                        <a:rPr lang="en-US" sz="900" dirty="0" smtClean="0"/>
                      </a:br>
                      <a:r>
                        <a:rPr lang="en-US" sz="900" dirty="0" smtClean="0"/>
                        <a:t>• Quality measure indicator development </a:t>
                      </a:r>
                      <a:br>
                        <a:rPr lang="en-US" sz="900" dirty="0" smtClean="0"/>
                      </a:br>
                      <a:r>
                        <a:rPr lang="en-US" sz="900" dirty="0" smtClean="0"/>
                        <a:t>• Fiscal transparency and cost-effectiveness </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11963" t="7801" r="11963" b="8339"/>
          <a:stretch/>
        </p:blipFill>
        <p:spPr>
          <a:xfrm>
            <a:off x="1637481" y="5105400"/>
            <a:ext cx="511396" cy="704654"/>
          </a:xfrm>
          <a:prstGeom prst="rect">
            <a:avLst/>
          </a:prstGeom>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54236" y="39624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rotWithShape="1">
          <a:blip r:embed="rId6">
            <a:extLst>
              <a:ext uri="{28A0092B-C50C-407E-A947-70E740481C1C}">
                <a14:useLocalDpi xmlns:a14="http://schemas.microsoft.com/office/drawing/2010/main" val="0"/>
              </a:ext>
            </a:extLst>
          </a:blip>
          <a:srcRect l="20000" r="25500" b="33500"/>
          <a:stretch/>
        </p:blipFill>
        <p:spPr>
          <a:xfrm>
            <a:off x="1637481" y="1219200"/>
            <a:ext cx="582863" cy="71120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3573062055"/>
              </p:ext>
            </p:extLst>
          </p:nvPr>
        </p:nvGraphicFramePr>
        <p:xfrm>
          <a:off x="76200" y="596601"/>
          <a:ext cx="8953499" cy="5956263"/>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accent1">
                        <a:lumMod val="60000"/>
                        <a:lumOff val="40000"/>
                        <a:alpha val="50196"/>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accent1">
                        <a:lumMod val="60000"/>
                        <a:lumOff val="40000"/>
                        <a:alpha val="50196"/>
                      </a:schemeClr>
                    </a:solidFill>
                  </a:tcPr>
                </a:tc>
              </a:tr>
              <a:tr h="147887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accent1">
                        <a:lumMod val="60000"/>
                        <a:lumOff val="40000"/>
                        <a:alpha val="50196"/>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8458" y="3757613"/>
            <a:ext cx="592667" cy="711200"/>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7033" y="5114336"/>
            <a:ext cx="534660" cy="759217"/>
          </a:xfrm>
          <a:prstGeom prst="rect">
            <a:avLst/>
          </a:prstGeom>
        </p:spPr>
      </p:pic>
      <p:pic>
        <p:nvPicPr>
          <p:cNvPr id="11" name="Picture 10" descr="ChangwonPark.jpg"/>
          <p:cNvPicPr/>
          <p:nvPr/>
        </p:nvPicPr>
        <p:blipFill>
          <a:blip r:embed="rId7" cstate="print"/>
          <a:srcRect l="10619" r="9292" b="28571"/>
          <a:stretch>
            <a:fillRect/>
          </a:stretch>
        </p:blipFill>
        <p:spPr>
          <a:xfrm>
            <a:off x="817033" y="1219200"/>
            <a:ext cx="543310" cy="695325"/>
          </a:xfrm>
          <a:prstGeom prst="rect">
            <a:avLst/>
          </a:prstGeom>
          <a:noFill/>
          <a:ln>
            <a:noFill/>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645167170"/>
              </p:ext>
            </p:extLst>
          </p:nvPr>
        </p:nvGraphicFramePr>
        <p:xfrm>
          <a:off x="381001" y="914400"/>
          <a:ext cx="8229598" cy="4937760"/>
        </p:xfrm>
        <a:graphic>
          <a:graphicData uri="http://schemas.openxmlformats.org/drawingml/2006/table">
            <a:tbl>
              <a:tblPr>
                <a:tableStyleId>{35758FB7-9AC5-4552-8A53-C91805E547FA}</a:tableStyleId>
              </a:tblPr>
              <a:tblGrid>
                <a:gridCol w="824733"/>
                <a:gridCol w="665107"/>
                <a:gridCol w="922282"/>
                <a:gridCol w="879717"/>
                <a:gridCol w="626382"/>
                <a:gridCol w="1260749"/>
                <a:gridCol w="3050628"/>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Chris Gunter,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Marcus Autism Center (MAC)</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Director for Research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Nature—Senior Editor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University of Alabama in Birmingham—Adjunct 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ASHG—Chair, Communications Committee</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Spokesperson for science.</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Paul A. Dawson,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Internal Medicine, Section on Gastroenterology, Wake Forest School of Medicine, Medical Center Boulevard</a:t>
                      </a:r>
                    </a:p>
                  </a:txBody>
                  <a:tcPr marL="0" marR="0" marT="0" marB="0" horzOverflow="overflow">
                    <a:solidFill>
                      <a:schemeClr val="accent1">
                        <a:lumMod val="60000"/>
                        <a:lumOff val="40000"/>
                        <a:alpha val="50196"/>
                      </a:schemeClr>
                    </a:solidFill>
                  </a:tcPr>
                </a:tc>
                <a:tc>
                  <a:txBody>
                    <a:bodyPr/>
                    <a:lstStyle/>
                    <a:p>
                      <a:r>
                        <a:rPr lang="en-US" sz="800" b="1" i="0" cap="all" dirty="0" smtClean="0">
                          <a:solidFill>
                            <a:schemeClr val="dk1"/>
                          </a:solidFill>
                          <a:latin typeface="+mn-lt"/>
                          <a:ea typeface="+mn-ea"/>
                          <a:cs typeface="+mn-cs"/>
                        </a:rPr>
                        <a:t>BILE ACIDS, CHOLESTEROL METABOLISM, MOLECULAR CLONING, GENE EXPRESSION AND REGULATION, MOLECULAR GENETICS</a:t>
                      </a:r>
                    </a:p>
                    <a:p>
                      <a:r>
                        <a:rPr lang="en-US" sz="800" b="1" i="0" dirty="0" smtClean="0">
                          <a:solidFill>
                            <a:schemeClr val="dk1"/>
                          </a:solidFill>
                          <a:latin typeface="+mn-lt"/>
                          <a:ea typeface="+mn-ea"/>
                          <a:cs typeface="+mn-cs"/>
                        </a:rPr>
                        <a:t>Molecular Genetics of </a:t>
                      </a:r>
                      <a:r>
                        <a:rPr lang="en-US" sz="800" b="1" i="0" dirty="0" err="1" smtClean="0">
                          <a:solidFill>
                            <a:schemeClr val="dk1"/>
                          </a:solidFill>
                          <a:latin typeface="+mn-lt"/>
                          <a:ea typeface="+mn-ea"/>
                          <a:cs typeface="+mn-cs"/>
                        </a:rPr>
                        <a:t>Ileal</a:t>
                      </a:r>
                      <a:r>
                        <a:rPr lang="en-US" sz="800" b="1" i="0" dirty="0" smtClean="0">
                          <a:solidFill>
                            <a:schemeClr val="dk1"/>
                          </a:solidFill>
                          <a:latin typeface="+mn-lt"/>
                          <a:ea typeface="+mn-ea"/>
                          <a:cs typeface="+mn-cs"/>
                        </a:rPr>
                        <a:t> Bile Acid Transporter.</a:t>
                      </a:r>
                      <a:r>
                        <a:rPr lang="en-US" sz="800" b="0" i="0" dirty="0" smtClean="0">
                          <a:solidFill>
                            <a:schemeClr val="dk1"/>
                          </a:solidFill>
                          <a:latin typeface="+mn-lt"/>
                          <a:ea typeface="+mn-ea"/>
                          <a:cs typeface="+mn-cs"/>
                        </a:rPr>
                        <a:t> My lab identified and cloned the human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cDNA and gene. These probes are being used to identify dysfunctional mutations in patients with bile acid malabsorption. Various classes of dysfunctional mutations in the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gene have been identified. In addition to null mutations (i.e., splicing defects), we have also identified missense mutations that interfere with bile acid transporter processing and mechanism of action. The Class 2 mutations cause </a:t>
                      </a:r>
                      <a:r>
                        <a:rPr lang="en-US" sz="800" b="0" i="0" dirty="0" err="1" smtClean="0">
                          <a:solidFill>
                            <a:schemeClr val="dk1"/>
                          </a:solidFill>
                          <a:latin typeface="+mn-lt"/>
                          <a:ea typeface="+mn-ea"/>
                          <a:cs typeface="+mn-cs"/>
                        </a:rPr>
                        <a:t>misfolding</a:t>
                      </a:r>
                      <a:r>
                        <a:rPr lang="en-US" sz="800" b="0" i="0" dirty="0" smtClean="0">
                          <a:solidFill>
                            <a:schemeClr val="dk1"/>
                          </a:solidFill>
                          <a:latin typeface="+mn-lt"/>
                          <a:ea typeface="+mn-ea"/>
                          <a:cs typeface="+mn-cs"/>
                        </a:rPr>
                        <a:t> and ER retention of the transporter. More interesting are the Class 3 and 4 mutations that block bile acid transport at the substrate binding and solute translocation steps. The actions of these mutations are being studied to gain insight into the molecular mechanism of sodium-coupled solute transport. The association of these mutations with other gastrointestinal and lipid metabolism disorders including gallstone disease, irritable bowel syndrome, </a:t>
                      </a:r>
                      <a:r>
                        <a:rPr lang="en-US" sz="800" b="0" i="0" dirty="0" err="1" smtClean="0">
                          <a:solidFill>
                            <a:schemeClr val="dk1"/>
                          </a:solidFill>
                          <a:latin typeface="+mn-lt"/>
                          <a:ea typeface="+mn-ea"/>
                          <a:cs typeface="+mn-cs"/>
                        </a:rPr>
                        <a:t>hypocholesterolemia</a:t>
                      </a:r>
                      <a:r>
                        <a:rPr lang="en-US" sz="800" b="0" i="0" dirty="0" smtClean="0">
                          <a:solidFill>
                            <a:schemeClr val="dk1"/>
                          </a:solidFill>
                          <a:latin typeface="+mn-lt"/>
                          <a:ea typeface="+mn-ea"/>
                          <a:cs typeface="+mn-cs"/>
                        </a:rPr>
                        <a:t>, and hypertriglyceridemia is currently being investigated.</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b="0" dirty="0" smtClean="0">
                          <a:latin typeface="+mn-lt"/>
                          <a:ea typeface="Calibri"/>
                        </a:rPr>
                        <a:t>Cheng-</a:t>
                      </a:r>
                      <a:r>
                        <a:rPr lang="en-US" sz="1100" b="0" dirty="0" err="1" smtClean="0">
                          <a:latin typeface="+mn-lt"/>
                          <a:ea typeface="Calibri"/>
                        </a:rPr>
                        <a:t>Kui</a:t>
                      </a:r>
                      <a:r>
                        <a:rPr lang="en-US" sz="1100" b="0" dirty="0" smtClean="0">
                          <a:latin typeface="+mn-lt"/>
                          <a:ea typeface="Calibri"/>
                        </a:rPr>
                        <a:t> Qu, MD, PhD</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 (Aflac)</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January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900" dirty="0" smtClean="0"/>
                        <a:t>Case Comprehensive Cancer Center</a:t>
                      </a:r>
                      <a:br>
                        <a:rPr lang="en-US" sz="900" dirty="0" smtClean="0"/>
                      </a:br>
                      <a:r>
                        <a:rPr lang="en-US" sz="900" dirty="0" smtClean="0"/>
                        <a:t>Case Western Reserve University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r>
                        <a:rPr lang="en-US" sz="900" dirty="0" smtClean="0">
                          <a:solidFill>
                            <a:schemeClr val="dk1"/>
                          </a:solidFill>
                          <a:latin typeface="+mn-lt"/>
                          <a:ea typeface="+mn-ea"/>
                          <a:cs typeface="+mn-cs"/>
                        </a:rPr>
                        <a:t>His specific interests are in myeloid malignancies, with an emphasis on PTPN11/SHP-2</a:t>
                      </a:r>
                      <a:r>
                        <a:rPr lang="en-US" sz="900" baseline="0" dirty="0" smtClean="0">
                          <a:solidFill>
                            <a:schemeClr val="dk1"/>
                          </a:solidFill>
                          <a:latin typeface="+mn-lt"/>
                          <a:ea typeface="+mn-ea"/>
                          <a:cs typeface="+mn-cs"/>
                        </a:rPr>
                        <a:t> and</a:t>
                      </a:r>
                      <a:r>
                        <a:rPr lang="en-US" sz="900" dirty="0" smtClean="0">
                          <a:solidFill>
                            <a:schemeClr val="dk1"/>
                          </a:solidFill>
                          <a:latin typeface="+mn-lt"/>
                          <a:ea typeface="+mn-ea"/>
                          <a:cs typeface="+mn-cs"/>
                        </a:rPr>
                        <a:t> </a:t>
                      </a:r>
                      <a:r>
                        <a:rPr lang="en-US" sz="900" dirty="0" smtClean="0"/>
                        <a:t>cell signaling mechanisms that control hematopoietic stem cell function. Also focusing on the role of protein </a:t>
                      </a:r>
                      <a:r>
                        <a:rPr lang="en-US" sz="900" dirty="0" err="1" smtClean="0"/>
                        <a:t>phosphatases</a:t>
                      </a:r>
                      <a:r>
                        <a:rPr lang="en-US" sz="900" dirty="0" smtClean="0"/>
                        <a:t> in normal hematopoietic cell development and in </a:t>
                      </a:r>
                      <a:r>
                        <a:rPr lang="en-US" sz="900" dirty="0" err="1" smtClean="0"/>
                        <a:t>leukemogenesis</a:t>
                      </a:r>
                      <a:r>
                        <a:rPr lang="en-US" sz="900" dirty="0" smtClean="0"/>
                        <a:t>. </a:t>
                      </a:r>
                      <a:r>
                        <a:rPr lang="en-US" sz="900" dirty="0" smtClean="0">
                          <a:solidFill>
                            <a:schemeClr val="dk1"/>
                          </a:solidFill>
                          <a:latin typeface="+mn-lt"/>
                          <a:ea typeface="+mn-ea"/>
                          <a:cs typeface="+mn-cs"/>
                        </a:rPr>
                        <a:t>Works closely with Kevin Bunting and Himalee Sabnis.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3" name="Picture 12" descr="bio_CKQu.jpg"/>
          <p:cNvPicPr>
            <a:picLocks noChangeAspect="1"/>
          </p:cNvPicPr>
          <p:nvPr/>
        </p:nvPicPr>
        <p:blipFill>
          <a:blip r:embed="rId5" cstate="print"/>
          <a:srcRect/>
          <a:stretch>
            <a:fillRect/>
          </a:stretch>
        </p:blipFill>
        <p:spPr bwMode="auto">
          <a:xfrm>
            <a:off x="1272867" y="4724400"/>
            <a:ext cx="533400" cy="630237"/>
          </a:xfrm>
          <a:prstGeom prst="rect">
            <a:avLst/>
          </a:prstGeom>
          <a:noFill/>
          <a:ln w="9525">
            <a:noFill/>
            <a:miter lim="800000"/>
            <a:headEnd/>
            <a:tailEnd/>
          </a:ln>
        </p:spPr>
      </p:pic>
      <p:pic>
        <p:nvPicPr>
          <p:cNvPr id="15" name="Picture 14" descr="Dawson-Paul.jpg"/>
          <p:cNvPicPr>
            <a:picLocks noChangeAspect="1"/>
          </p:cNvPicPr>
          <p:nvPr/>
        </p:nvPicPr>
        <p:blipFill>
          <a:blip r:embed="rId6" cstate="print"/>
          <a:srcRect/>
          <a:stretch>
            <a:fillRect/>
          </a:stretch>
        </p:blipFill>
        <p:spPr bwMode="auto">
          <a:xfrm>
            <a:off x="1249776" y="2520373"/>
            <a:ext cx="546966" cy="565727"/>
          </a:xfrm>
          <a:prstGeom prst="rect">
            <a:avLst/>
          </a:prstGeom>
          <a:noFill/>
          <a:ln w="9525">
            <a:noFill/>
            <a:miter lim="800000"/>
            <a:headEnd/>
            <a:tailEnd/>
          </a:ln>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t="3125" b="30989"/>
          <a:stretch/>
        </p:blipFill>
        <p:spPr>
          <a:xfrm>
            <a:off x="1256371" y="1417581"/>
            <a:ext cx="544659" cy="538613"/>
          </a:xfrm>
          <a:prstGeom prst="rect">
            <a:avLst/>
          </a:prstGeom>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19200"/>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Times New Roman" pitchFamily="18"/>
              <a:cs typeface="+mn-cs"/>
            </a:endParaRPr>
          </a:p>
        </p:txBody>
      </p:sp>
      <p:sp>
        <p:nvSpPr>
          <p:cNvPr id="16387" name="TextBox 12"/>
          <p:cNvSpPr txBox="1">
            <a:spLocks noChangeArrowheads="1"/>
          </p:cNvSpPr>
          <p:nvPr/>
        </p:nvSpPr>
        <p:spPr bwMode="auto">
          <a:xfrm>
            <a:off x="6934200" y="1371600"/>
            <a:ext cx="1350963" cy="64611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Patrick </a:t>
            </a:r>
            <a:r>
              <a:rPr lang="en-US" sz="1200" b="1" dirty="0" err="1">
                <a:solidFill>
                  <a:srgbClr val="000000"/>
                </a:solidFill>
                <a:latin typeface="Times New Roman" pitchFamily="18" charset="0"/>
              </a:rPr>
              <a:t>Frias</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Chief, Children’s </a:t>
            </a:r>
          </a:p>
          <a:p>
            <a:r>
              <a:rPr lang="en-US" sz="1200" b="1" dirty="0">
                <a:solidFill>
                  <a:srgbClr val="000000"/>
                </a:solidFill>
                <a:latin typeface="Times New Roman" pitchFamily="18" charset="0"/>
              </a:rPr>
              <a:t>Physician Group</a:t>
            </a:r>
            <a:endParaRPr lang="en-US" sz="1400" dirty="0">
              <a:solidFill>
                <a:srgbClr val="000000"/>
              </a:solidFill>
              <a:latin typeface="Times New Roman" pitchFamily="18" charset="0"/>
            </a:endParaRPr>
          </a:p>
        </p:txBody>
      </p:sp>
      <p:sp>
        <p:nvSpPr>
          <p:cNvPr id="16388" name="TextBox 14"/>
          <p:cNvSpPr txBox="1">
            <a:spLocks noChangeArrowheads="1"/>
          </p:cNvSpPr>
          <p:nvPr/>
        </p:nvSpPr>
        <p:spPr bwMode="auto">
          <a:xfrm>
            <a:off x="3749675" y="1816100"/>
            <a:ext cx="2292935" cy="461665"/>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Stoll</a:t>
            </a:r>
          </a:p>
          <a:p>
            <a:r>
              <a:rPr lang="en-US" sz="1200" b="1" dirty="0" smtClean="0">
                <a:solidFill>
                  <a:srgbClr val="000000"/>
                </a:solidFill>
                <a:latin typeface="Times New Roman" pitchFamily="18" charset="0"/>
              </a:rPr>
              <a:t>Chair, </a:t>
            </a:r>
            <a:r>
              <a:rPr lang="en-US" sz="1200" b="1" dirty="0">
                <a:solidFill>
                  <a:srgbClr val="000000"/>
                </a:solidFill>
                <a:latin typeface="Times New Roman" pitchFamily="18" charset="0"/>
              </a:rPr>
              <a:t>Department of Pediatrics</a:t>
            </a:r>
          </a:p>
        </p:txBody>
      </p:sp>
      <p:sp>
        <p:nvSpPr>
          <p:cNvPr id="16389" name="TextBox 33"/>
          <p:cNvSpPr txBox="1">
            <a:spLocks noChangeArrowheads="1"/>
          </p:cNvSpPr>
          <p:nvPr/>
        </p:nvSpPr>
        <p:spPr bwMode="auto">
          <a:xfrm>
            <a:off x="6257925" y="3768327"/>
            <a:ext cx="2184400"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a:t>
            </a:r>
            <a:r>
              <a:rPr lang="en-US" sz="1200" b="1" dirty="0" err="1">
                <a:solidFill>
                  <a:srgbClr val="000000"/>
                </a:solidFill>
                <a:latin typeface="Times New Roman" pitchFamily="18" charset="0"/>
              </a:rPr>
              <a:t>Kilbourne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Manager, Business Operations</a:t>
            </a:r>
            <a:endParaRPr lang="en-US" sz="1000" b="1" dirty="0">
              <a:solidFill>
                <a:srgbClr val="000000"/>
              </a:solidFill>
              <a:latin typeface="Times New Roman" pitchFamily="18" charset="0"/>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749425"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Stacy Heilman</a:t>
            </a:r>
          </a:p>
          <a:p>
            <a:r>
              <a:rPr lang="en-US" sz="1200" b="1" dirty="0">
                <a:solidFill>
                  <a:srgbClr val="000000"/>
                </a:solidFill>
                <a:latin typeface="Times New Roman" pitchFamily="18" charset="0"/>
              </a:rPr>
              <a:t>Grants Advocate, Cores</a:t>
            </a:r>
          </a:p>
        </p:txBody>
      </p:sp>
      <p:sp>
        <p:nvSpPr>
          <p:cNvPr id="16392" name="TextBox 47"/>
          <p:cNvSpPr txBox="1">
            <a:spLocks noChangeArrowheads="1"/>
          </p:cNvSpPr>
          <p:nvPr/>
        </p:nvSpPr>
        <p:spPr bwMode="auto">
          <a:xfrm>
            <a:off x="1311275" y="2706469"/>
            <a:ext cx="1892762"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Kim </a:t>
            </a:r>
            <a:r>
              <a:rPr lang="en-US" sz="1200" b="1" dirty="0" err="1" smtClean="0">
                <a:solidFill>
                  <a:srgbClr val="000000"/>
                </a:solidFill>
                <a:latin typeface="Times New Roman" pitchFamily="18" charset="0"/>
              </a:rPr>
              <a:t>LaBoone</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Director </a:t>
            </a:r>
            <a:r>
              <a:rPr lang="en-US" sz="1200" b="1" dirty="0">
                <a:solidFill>
                  <a:srgbClr val="000000"/>
                </a:solidFill>
                <a:latin typeface="Times New Roman" pitchFamily="18" charset="0"/>
              </a:rPr>
              <a:t>of Finance, </a:t>
            </a:r>
            <a:endParaRPr lang="en-US" sz="1200" b="1" dirty="0" smtClean="0">
              <a:solidFill>
                <a:srgbClr val="000000"/>
              </a:solidFill>
              <a:latin typeface="Times New Roman" pitchFamily="18" charset="0"/>
            </a:endParaRPr>
          </a:p>
          <a:p>
            <a:r>
              <a:rPr lang="en-US" sz="1200" b="1" dirty="0" smtClean="0">
                <a:solidFill>
                  <a:srgbClr val="000000"/>
                </a:solidFill>
                <a:latin typeface="Times New Roman" pitchFamily="18" charset="0"/>
              </a:rPr>
              <a:t>Academic </a:t>
            </a:r>
            <a:r>
              <a:rPr lang="en-US" sz="1200" b="1" dirty="0">
                <a:solidFill>
                  <a:srgbClr val="000000"/>
                </a:solidFill>
                <a:latin typeface="Times New Roman" pitchFamily="18" charset="0"/>
              </a:rPr>
              <a:t>Administration</a:t>
            </a:r>
          </a:p>
        </p:txBody>
      </p:sp>
      <p:sp>
        <p:nvSpPr>
          <p:cNvPr id="16393" name="TextBox 48"/>
          <p:cNvSpPr txBox="1">
            <a:spLocks noChangeArrowheads="1"/>
          </p:cNvSpPr>
          <p:nvPr/>
        </p:nvSpPr>
        <p:spPr bwMode="auto">
          <a:xfrm>
            <a:off x="1123156" y="1652878"/>
            <a:ext cx="1678216" cy="461665"/>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Liz McCarty</a:t>
            </a:r>
          </a:p>
          <a:p>
            <a:r>
              <a:rPr lang="en-US" sz="1200" b="1" dirty="0" smtClean="0">
                <a:solidFill>
                  <a:srgbClr val="000000"/>
                </a:solidFill>
                <a:latin typeface="Times New Roman" pitchFamily="18" charset="0"/>
              </a:rPr>
              <a:t>Clinical Administrator</a:t>
            </a:r>
            <a:endParaRPr lang="en-US" sz="1200" b="1" dirty="0">
              <a:solidFill>
                <a:srgbClr val="000000"/>
              </a:solidFill>
              <a:latin typeface="Times New Roman" pitchFamily="18" charset="0"/>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Times New Roman" pitchFamily="18" charset="0"/>
              </a:rPr>
              <a:t>Tom </a:t>
            </a:r>
            <a:r>
              <a:rPr lang="en-US" sz="1200" dirty="0" err="1">
                <a:solidFill>
                  <a:srgbClr val="000000"/>
                </a:solidFill>
                <a:latin typeface="Times New Roman" pitchFamily="18" charset="0"/>
              </a:rPr>
              <a:t>Brems</a:t>
            </a:r>
            <a:endParaRPr lang="en-US" sz="1200" dirty="0">
              <a:solidFill>
                <a:srgbClr val="000000"/>
              </a:solidFill>
              <a:latin typeface="Times New Roman" pitchFamily="18" charset="0"/>
            </a:endParaRPr>
          </a:p>
        </p:txBody>
      </p:sp>
      <p:sp>
        <p:nvSpPr>
          <p:cNvPr id="16396" name="TextBox 30"/>
          <p:cNvSpPr txBox="1">
            <a:spLocks noChangeArrowheads="1"/>
          </p:cNvSpPr>
          <p:nvPr/>
        </p:nvSpPr>
        <p:spPr bwMode="auto">
          <a:xfrm>
            <a:off x="3762375" y="2462213"/>
            <a:ext cx="1698350" cy="646331"/>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Paul Spearman</a:t>
            </a:r>
          </a:p>
          <a:p>
            <a:r>
              <a:rPr lang="en-US" sz="1200" b="1" dirty="0">
                <a:solidFill>
                  <a:srgbClr val="000000"/>
                </a:solidFill>
                <a:latin typeface="Times New Roman" pitchFamily="18" charset="0"/>
              </a:rPr>
              <a:t>Chief Research </a:t>
            </a:r>
            <a:r>
              <a:rPr lang="en-US" sz="1200" b="1" dirty="0" smtClean="0">
                <a:solidFill>
                  <a:srgbClr val="000000"/>
                </a:solidFill>
                <a:latin typeface="Times New Roman" pitchFamily="18" charset="0"/>
              </a:rPr>
              <a:t>Officer</a:t>
            </a:r>
          </a:p>
          <a:p>
            <a:r>
              <a:rPr lang="en-US" sz="1200" b="1" dirty="0" smtClean="0">
                <a:solidFill>
                  <a:srgbClr val="000000"/>
                </a:solidFill>
                <a:latin typeface="Times New Roman" pitchFamily="18" charset="0"/>
              </a:rPr>
              <a:t>CHOA &amp; Emory</a:t>
            </a:r>
            <a:endParaRPr lang="en-US" sz="1200" b="1" dirty="0">
              <a:solidFill>
                <a:srgbClr val="000000"/>
              </a:solidFill>
              <a:latin typeface="Times New Roman" pitchFamily="18" charset="0"/>
            </a:endParaRPr>
          </a:p>
        </p:txBody>
      </p:sp>
      <p:sp>
        <p:nvSpPr>
          <p:cNvPr id="16397" name="TextBox 41"/>
          <p:cNvSpPr txBox="1">
            <a:spLocks noChangeArrowheads="1"/>
          </p:cNvSpPr>
          <p:nvPr/>
        </p:nvSpPr>
        <p:spPr bwMode="auto">
          <a:xfrm>
            <a:off x="6629400" y="2743200"/>
            <a:ext cx="1998881" cy="646331"/>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Kris Rogers</a:t>
            </a:r>
          </a:p>
          <a:p>
            <a:r>
              <a:rPr lang="en-US" sz="1200" b="1" dirty="0">
                <a:solidFill>
                  <a:srgbClr val="000000"/>
                </a:solidFill>
                <a:latin typeface="Times New Roman" pitchFamily="18" charset="0"/>
              </a:rPr>
              <a:t>Director, Clinical </a:t>
            </a:r>
            <a:r>
              <a:rPr lang="en-US" sz="1200" b="1" dirty="0" smtClean="0">
                <a:solidFill>
                  <a:srgbClr val="000000"/>
                </a:solidFill>
                <a:latin typeface="Times New Roman" pitchFamily="18" charset="0"/>
              </a:rPr>
              <a:t>Research </a:t>
            </a:r>
          </a:p>
          <a:p>
            <a:r>
              <a:rPr lang="en-US" sz="1200" b="1" dirty="0" smtClean="0">
                <a:solidFill>
                  <a:srgbClr val="000000"/>
                </a:solidFill>
                <a:latin typeface="Times New Roman" pitchFamily="18" charset="0"/>
              </a:rPr>
              <a:t>Administration</a:t>
            </a:r>
            <a:endParaRPr lang="en-US" sz="1200" b="1" dirty="0">
              <a:solidFill>
                <a:srgbClr val="000000"/>
              </a:solidFill>
              <a:latin typeface="Times New Roman" pitchFamily="18" charset="0"/>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382000" y="3682927"/>
            <a:ext cx="0" cy="1041473"/>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1905000"/>
            <a:ext cx="1905000" cy="685800"/>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Times New Roman" pitchFamily="18" charset="0"/>
              </a:rPr>
              <a:t>CHOA Research Administration, </a:t>
            </a:r>
          </a:p>
          <a:p>
            <a:r>
              <a:rPr lang="en-US" sz="1200" dirty="0" smtClean="0">
                <a:solidFill>
                  <a:srgbClr val="000000"/>
                </a:solidFill>
                <a:latin typeface="Times New Roman" pitchFamily="18" charset="0"/>
              </a:rPr>
              <a:t>Research </a:t>
            </a:r>
            <a:r>
              <a:rPr lang="en-US" sz="1200" dirty="0">
                <a:solidFill>
                  <a:srgbClr val="000000"/>
                </a:solidFill>
                <a:latin typeface="Times New Roman" pitchFamily="18" charset="0"/>
              </a:rPr>
              <a:t>Managers,</a:t>
            </a:r>
          </a:p>
          <a:p>
            <a:r>
              <a:rPr lang="en-US" sz="1200" dirty="0">
                <a:solidFill>
                  <a:srgbClr val="000000"/>
                </a:solidFill>
                <a:latin typeface="Times New Roman" pitchFamily="18" charset="0"/>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cxnSp>
        <p:nvCxnSpPr>
          <p:cNvPr id="16403" name="Straight Connector 76"/>
          <p:cNvCxnSpPr>
            <a:cxnSpLocks noChangeShapeType="1"/>
          </p:cNvCxnSpPr>
          <p:nvPr/>
        </p:nvCxnSpPr>
        <p:spPr bwMode="auto">
          <a:xfrm>
            <a:off x="6934200" y="3682927"/>
            <a:ext cx="1447800" cy="0"/>
          </a:xfrm>
          <a:prstGeom prst="straightConnector1">
            <a:avLst/>
          </a:prstGeom>
          <a:noFill/>
          <a:ln w="12701">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Times New Roman" pitchFamily="18" charset="0"/>
                <a:cs typeface="Times New Roman" pitchFamily="18" charset="0"/>
              </a:rPr>
              <a:t>Biostats</a:t>
            </a:r>
            <a:r>
              <a:rPr lang="en-US" sz="1200" dirty="0">
                <a:latin typeface="Times New Roman" pitchFamily="18" charset="0"/>
                <a:cs typeface="Times New Roman" pitchFamily="18" charset="0"/>
              </a:rPr>
              <a:t> Core</a:t>
            </a:r>
          </a:p>
          <a:p>
            <a:r>
              <a:rPr lang="en-US" sz="1200" dirty="0">
                <a:latin typeface="Times New Roman" pitchFamily="18" charset="0"/>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imes New Roman" pitchFamily="18"/>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imes New Roman" pitchFamily="18"/>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2000" kern="0" dirty="0">
              <a:solidFill>
                <a:srgbClr val="000000"/>
              </a:solidFill>
              <a:latin typeface="Times New Roman" pitchFamily="18"/>
              <a:cs typeface="+mn-cs"/>
            </a:endParaRP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Emory, Ga Tech, Morehouse</a:t>
            </a:r>
          </a:p>
        </p:txBody>
      </p:sp>
      <p:sp>
        <p:nvSpPr>
          <p:cNvPr id="16409" name="TextBox 120"/>
          <p:cNvSpPr txBox="1">
            <a:spLocks noChangeArrowheads="1"/>
          </p:cNvSpPr>
          <p:nvPr/>
        </p:nvSpPr>
        <p:spPr bwMode="auto">
          <a:xfrm>
            <a:off x="2370340" y="1294606"/>
            <a:ext cx="3949700" cy="400050"/>
          </a:xfrm>
          <a:prstGeom prst="rect">
            <a:avLst/>
          </a:prstGeom>
          <a:noFill/>
          <a:ln w="9525">
            <a:noFill/>
            <a:miter lim="800000"/>
            <a:headEnd/>
            <a:tailEnd/>
          </a:ln>
        </p:spPr>
        <p:txBody>
          <a:bodyPr wrap="none">
            <a:spAutoFit/>
          </a:bodyPr>
          <a:lstStyle/>
          <a:p>
            <a:r>
              <a:rPr lang="en-US" sz="2000" dirty="0">
                <a:solidFill>
                  <a:srgbClr val="000000"/>
                </a:solidFill>
                <a:latin typeface="Times New Roman" pitchFamily="18" charset="0"/>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a:off x="762000" y="3651104"/>
            <a:ext cx="464992" cy="1"/>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flipH="1">
            <a:off x="6629398" y="4230290"/>
            <a:ext cx="2" cy="1278335"/>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Times New Roman" pitchFamily="18" charset="0"/>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Research Leadership</a:t>
            </a:r>
            <a:r>
              <a:rPr lang="en-US" sz="2800" b="1" dirty="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36" name="TextBox 41"/>
          <p:cNvSpPr txBox="1">
            <a:spLocks noChangeArrowheads="1"/>
          </p:cNvSpPr>
          <p:nvPr/>
        </p:nvSpPr>
        <p:spPr bwMode="auto">
          <a:xfrm>
            <a:off x="6553200" y="2057400"/>
            <a:ext cx="190379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Farah </a:t>
            </a:r>
            <a:r>
              <a:rPr lang="en-US" sz="1200" b="1" dirty="0" err="1" smtClean="0">
                <a:solidFill>
                  <a:srgbClr val="000000"/>
                </a:solidFill>
                <a:latin typeface="Times New Roman" pitchFamily="18" charset="0"/>
              </a:rPr>
              <a:t>Chapes</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VP, Research &amp;</a:t>
            </a:r>
          </a:p>
          <a:p>
            <a:r>
              <a:rPr lang="en-US" sz="1200" b="1" dirty="0" smtClean="0">
                <a:solidFill>
                  <a:srgbClr val="000000"/>
                </a:solidFill>
                <a:latin typeface="Times New Roman" pitchFamily="18" charset="0"/>
              </a:rPr>
              <a:t> Academic Administration</a:t>
            </a:r>
            <a:endParaRPr lang="en-US" sz="1200" b="1" dirty="0">
              <a:solidFill>
                <a:srgbClr val="000000"/>
              </a:solidFill>
              <a:latin typeface="Times New Roman" pitchFamily="18" charset="0"/>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5873">
            <a:solidFill>
              <a:srgbClr val="000000"/>
            </a:solidFill>
            <a:round/>
            <a:headEnd/>
            <a:tailEnd/>
          </a:ln>
        </p:spPr>
      </p:cxnSp>
      <p:cxnSp>
        <p:nvCxnSpPr>
          <p:cNvPr id="47" name="Straight Connector 11"/>
          <p:cNvCxnSpPr>
            <a:cxnSpLocks noChangeShapeType="1"/>
          </p:cNvCxnSpPr>
          <p:nvPr/>
        </p:nvCxnSpPr>
        <p:spPr bwMode="auto">
          <a:xfrm>
            <a:off x="7429503" y="3395987"/>
            <a:ext cx="1" cy="255118"/>
          </a:xfrm>
          <a:prstGeom prst="straightConnector1">
            <a:avLst/>
          </a:prstGeom>
          <a:noFill/>
          <a:ln w="15873">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5873">
            <a:solidFill>
              <a:srgbClr val="000000"/>
            </a:solidFill>
            <a:round/>
            <a:headEnd/>
            <a:tailEnd/>
          </a:ln>
        </p:spPr>
      </p:cxnSp>
      <p:cxnSp>
        <p:nvCxnSpPr>
          <p:cNvPr id="74" name="Straight Connector 11"/>
          <p:cNvCxnSpPr>
            <a:cxnSpLocks noChangeShapeType="1"/>
          </p:cNvCxnSpPr>
          <p:nvPr/>
        </p:nvCxnSpPr>
        <p:spPr bwMode="auto">
          <a:xfrm>
            <a:off x="6934200" y="3711177"/>
            <a:ext cx="0" cy="147638"/>
          </a:xfrm>
          <a:prstGeom prst="straightConnector1">
            <a:avLst/>
          </a:prstGeom>
          <a:noFill/>
          <a:ln w="15873">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849032"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Times New Roman" pitchFamily="18" charset="0"/>
              </a:rPr>
              <a:t>Shantisa</a:t>
            </a:r>
            <a:r>
              <a:rPr lang="en-US" sz="1200" b="1" dirty="0" smtClean="0">
                <a:solidFill>
                  <a:srgbClr val="000000"/>
                </a:solidFill>
                <a:latin typeface="Times New Roman" pitchFamily="18" charset="0"/>
              </a:rPr>
              <a:t> </a:t>
            </a:r>
            <a:r>
              <a:rPr lang="en-US" sz="1200" b="1" dirty="0" err="1" smtClean="0">
                <a:solidFill>
                  <a:srgbClr val="000000"/>
                </a:solidFill>
                <a:latin typeface="Times New Roman" pitchFamily="18" charset="0"/>
              </a:rPr>
              <a:t>Fulgham</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Senior Business Manager</a:t>
            </a:r>
            <a:endParaRPr lang="en-US" sz="1200" b="1" dirty="0">
              <a:solidFill>
                <a:srgbClr val="000000"/>
              </a:solidFill>
              <a:latin typeface="Times New Roman" pitchFamily="18" charset="0"/>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608512" y="3096957"/>
            <a:ext cx="201734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Cynthia Wetmore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Director, Clinical </a:t>
            </a:r>
            <a:r>
              <a:rPr lang="en-US" sz="1200" b="1" dirty="0" smtClean="0">
                <a:solidFill>
                  <a:srgbClr val="000000"/>
                </a:solidFill>
                <a:latin typeface="Times New Roman" pitchFamily="18" charset="0"/>
              </a:rPr>
              <a:t>Research </a:t>
            </a:r>
          </a:p>
          <a:p>
            <a:r>
              <a:rPr lang="en-US" sz="1200" b="1" dirty="0" smtClean="0">
                <a:solidFill>
                  <a:srgbClr val="000000"/>
                </a:solidFill>
                <a:latin typeface="Times New Roman" pitchFamily="18" charset="0"/>
              </a:rPr>
              <a:t>CHOA &amp; Emory</a:t>
            </a:r>
            <a:endParaRPr lang="en-US" sz="1200" b="1" dirty="0">
              <a:solidFill>
                <a:srgbClr val="000000"/>
              </a:solidFill>
              <a:latin typeface="Times New Roman" pitchFamily="18" charset="0"/>
            </a:endParaRPr>
          </a:p>
        </p:txBody>
      </p:sp>
      <p:sp>
        <p:nvSpPr>
          <p:cNvPr id="42" name="TextBox 47"/>
          <p:cNvSpPr txBox="1">
            <a:spLocks noChangeArrowheads="1"/>
          </p:cNvSpPr>
          <p:nvPr/>
        </p:nvSpPr>
        <p:spPr bwMode="auto">
          <a:xfrm>
            <a:off x="2839243" y="3264482"/>
            <a:ext cx="133517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Briana Johnson</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Financial Analyst</a:t>
            </a:r>
            <a:endParaRPr lang="en-US" sz="1200" b="1" dirty="0">
              <a:solidFill>
                <a:srgbClr val="000000"/>
              </a:solidFill>
              <a:latin typeface="Times New Roman" pitchFamily="18" charset="0"/>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Gang Bao,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7"/>
              </a:rPr>
              <a:t>gang.bao@bme.gatech.edu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Senior Manager: Amy Tang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8"/>
              </a:rPr>
              <a:t>amy.tang@bme.gatech.edu</a:t>
            </a:r>
            <a:endParaRPr lang="en-US" sz="1900" u="sng"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Erin Kirshtein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hlinkClick r:id="rId19"/>
              </a:rPr>
              <a:t>Erin.kirshtein@bme.gatech.edu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1900" u="sng" dirty="0" smtClean="0">
                <a:solidFill>
                  <a:schemeClr val="tx1"/>
                </a:solidFill>
                <a:cs typeface="Arial" pitchFamily="34" charset="0"/>
                <a:hlinkClick r:id="rId21"/>
              </a:rPr>
              <a:t>smynatt@gatech.edu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1900" dirty="0">
                <a:solidFill>
                  <a:schemeClr val="tx1"/>
                </a:solidFill>
                <a:cs typeface="Arial" pitchFamily="34" charset="0"/>
                <a:hlinkClick r:id="rId24"/>
              </a:rPr>
              <a:t>warren.r.jones@choa.org</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78697"/>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6"/>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a:latin typeface="Calibri" pitchFamily="34" charset="0"/>
              </a:rPr>
              <a:t>Chief, Children’s Physician Group</a:t>
            </a:r>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latin typeface="Calibri" pitchFamily="34" charset="0"/>
                <a:hlinkClick r:id="rId27"/>
              </a:rPr>
              <a:t>pat.frias@choa.org</a:t>
            </a:r>
            <a:r>
              <a:rPr lang="en-US" sz="750" dirty="0" smtClean="0">
                <a:latin typeface="Calibri" pitchFamily="34" charset="0"/>
              </a:rPr>
              <a:t> </a:t>
            </a:r>
            <a:endParaRPr lang="en-US" sz="750" dirty="0">
              <a:latin typeface="Calibri" pitchFamily="34" charset="0"/>
            </a:endParaRP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r>
              <a:rPr lang="en-US" sz="750" u="sng" dirty="0" smtClean="0">
                <a:latin typeface="Calibri" pitchFamily="34" charset="0"/>
                <a:hlinkClick r:id="rId11"/>
              </a:rPr>
              <a:t>paul.spearman@emory.edu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smtClean="0">
                <a:latin typeface="Calibri" pitchFamily="34" charset="0"/>
              </a:rPr>
              <a:t>Cynthia Wetmore, MD, PhD</a:t>
            </a:r>
            <a:endParaRPr lang="en-US" sz="750" dirty="0"/>
          </a:p>
          <a:p>
            <a:pPr eaLnBrk="0" hangingPunct="0">
              <a:defRPr/>
            </a:pPr>
            <a:r>
              <a:rPr lang="en-US" sz="750" dirty="0" smtClean="0">
                <a:latin typeface="Calibri" pitchFamily="34" charset="0"/>
              </a:rPr>
              <a:t>Director, Center for Clinical &amp; Translational Research and Director, Clinical Research for Children’s &amp; Emory</a:t>
            </a:r>
          </a:p>
          <a:p>
            <a:pPr eaLnBrk="0" hangingPunct="0">
              <a:defRPr/>
            </a:pPr>
            <a:r>
              <a:rPr lang="en-US" sz="750" dirty="0" err="1" smtClean="0">
                <a:latin typeface="Calibri" pitchFamily="34" charset="0"/>
              </a:rPr>
              <a:t>Dept</a:t>
            </a:r>
            <a:r>
              <a:rPr lang="en-US" sz="750" dirty="0" smtClean="0">
                <a:latin typeface="Calibri" pitchFamily="34" charset="0"/>
              </a:rPr>
              <a:t> </a:t>
            </a:r>
            <a:r>
              <a:rPr lang="en-US" sz="750" dirty="0">
                <a:latin typeface="Calibri" pitchFamily="34" charset="0"/>
              </a:rPr>
              <a:t>of Pediatrics, Emory University </a:t>
            </a:r>
            <a:r>
              <a:rPr lang="en-US" sz="750" u="sng" dirty="0" smtClean="0">
                <a:latin typeface="Calibri" pitchFamily="34" charset="0"/>
                <a:hlinkClick r:id="rId28"/>
              </a:rPr>
              <a:t>Cynthia.wetmore@emory.edu</a:t>
            </a:r>
            <a:r>
              <a:rPr lang="en-US" sz="750" dirty="0" smtClean="0">
                <a:latin typeface="Calibri" pitchFamily="34" charset="0"/>
              </a:rPr>
              <a:t> </a:t>
            </a:r>
            <a:endParaRPr lang="en-US" sz="750" dirty="0"/>
          </a:p>
          <a:p>
            <a:pPr marR="21880"/>
            <a:endParaRPr lang="en-US" sz="750" b="1" i="1" u="sng" dirty="0" smtClean="0">
              <a:latin typeface="Calibri"/>
            </a:endParaRPr>
          </a:p>
          <a:p>
            <a:pPr marR="21880"/>
            <a:r>
              <a:rPr lang="en-US" sz="750" b="1" i="1" u="sng" dirty="0" smtClean="0">
                <a:latin typeface="Calibri"/>
              </a:rPr>
              <a:t>Farah Chapes </a:t>
            </a:r>
          </a:p>
          <a:p>
            <a:r>
              <a:rPr lang="en-US" sz="750" dirty="0" smtClean="0">
                <a:latin typeface="Calibri"/>
              </a:rPr>
              <a:t>VP, Research &amp; Academic Administration</a:t>
            </a:r>
          </a:p>
          <a:p>
            <a:pPr marR="3500"/>
            <a:r>
              <a:rPr lang="en-US" sz="750" dirty="0" smtClean="0">
                <a:latin typeface="Calibri"/>
              </a:rPr>
              <a:t>Children's Healthcare of Atlanta </a:t>
            </a:r>
            <a:r>
              <a:rPr lang="en-US" sz="750" dirty="0" smtClean="0">
                <a:latin typeface="Calibri"/>
                <a:hlinkClick r:id="rId29"/>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t>
            </a:r>
            <a:r>
              <a:rPr lang="en-US" sz="750" dirty="0" smtClean="0">
                <a:latin typeface="Calibri" pitchFamily="34" charset="0"/>
              </a:rPr>
              <a:t>Administration &amp; </a:t>
            </a:r>
            <a:r>
              <a:rPr lang="en-US" sz="750" dirty="0">
                <a:latin typeface="Calibri" pitchFamily="34" charset="0"/>
              </a:rPr>
              <a:t>Graduate Medical </a:t>
            </a:r>
            <a:r>
              <a:rPr lang="en-US" sz="750" dirty="0" smtClean="0">
                <a:latin typeface="Calibri" pitchFamily="34" charset="0"/>
              </a:rPr>
              <a:t>Education,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0"/>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t>
            </a:r>
            <a:r>
              <a:rPr lang="en-US" sz="750" dirty="0" smtClean="0">
                <a:latin typeface="Calibri" pitchFamily="34" charset="0"/>
              </a:rPr>
              <a:t>Administrator, Department </a:t>
            </a:r>
            <a:r>
              <a:rPr lang="en-US" sz="750" dirty="0">
                <a:latin typeface="Calibri" pitchFamily="34" charset="0"/>
              </a:rPr>
              <a:t>of Pediatrics, Emory </a:t>
            </a:r>
            <a:r>
              <a:rPr lang="en-US" sz="750" dirty="0" smtClean="0">
                <a:latin typeface="Calibri" pitchFamily="34" charset="0"/>
              </a:rPr>
              <a:t>University </a:t>
            </a:r>
            <a:r>
              <a:rPr lang="en-US" sz="750" u="sng" dirty="0" smtClean="0">
                <a:latin typeface="Calibri" pitchFamily="34" charset="0"/>
                <a:hlinkClick r:id="rId31"/>
              </a:rPr>
              <a:t>mmccar2@emory.edu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 Department </a:t>
            </a:r>
            <a:r>
              <a:rPr lang="en-US" sz="750" dirty="0">
                <a:latin typeface="Calibri" pitchFamily="34" charset="0"/>
              </a:rPr>
              <a:t>of Pediatrics, Emory </a:t>
            </a:r>
            <a:r>
              <a:rPr lang="en-US" sz="750" dirty="0" smtClean="0">
                <a:latin typeface="Calibri" pitchFamily="34" charset="0"/>
              </a:rPr>
              <a:t>University </a:t>
            </a:r>
            <a:r>
              <a:rPr lang="en-US" sz="750" dirty="0" smtClean="0">
                <a:hlinkClick r:id="rId32"/>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hlinkClick r:id="rId33"/>
              </a:rPr>
              <a:t>kimberly.laboone@choa.org</a:t>
            </a:r>
            <a:r>
              <a:rPr lang="en-US" sz="750" dirty="0" smtClean="0"/>
              <a:t> </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t>
            </a:r>
            <a:r>
              <a:rPr lang="en-US" sz="750" dirty="0" smtClean="0">
                <a:latin typeface="Calibri" pitchFamily="34" charset="0"/>
              </a:rPr>
              <a:t>Advocate, Department </a:t>
            </a:r>
            <a:r>
              <a:rPr lang="en-US" sz="750" dirty="0">
                <a:latin typeface="Calibri" pitchFamily="34" charset="0"/>
              </a:rPr>
              <a:t>of Pediatrics, Emory University </a:t>
            </a:r>
            <a:r>
              <a:rPr lang="en-US" sz="750" dirty="0" smtClean="0">
                <a:latin typeface="Calibri" pitchFamily="34" charset="0"/>
              </a:rPr>
              <a:t>&amp; </a:t>
            </a:r>
            <a:r>
              <a:rPr lang="en-US" sz="750" dirty="0">
                <a:latin typeface="Calibri" pitchFamily="34" charset="0"/>
              </a:rPr>
              <a:t> Children's Healthcare of </a:t>
            </a:r>
            <a:r>
              <a:rPr lang="en-US" sz="750" dirty="0" smtClean="0">
                <a:latin typeface="Calibri" pitchFamily="34" charset="0"/>
              </a:rPr>
              <a:t>Atlanta </a:t>
            </a:r>
            <a:r>
              <a:rPr lang="en-US" sz="750" u="sng" dirty="0" smtClean="0">
                <a:latin typeface="Calibri" pitchFamily="34" charset="0"/>
                <a:hlinkClick r:id="rId34"/>
              </a:rPr>
              <a:t>stacy.heilman@emory.edu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a:t>
            </a:r>
            <a:r>
              <a:rPr lang="en-US" sz="750" dirty="0" smtClean="0">
                <a:latin typeface="Calibri" pitchFamily="34" charset="0"/>
              </a:rPr>
              <a:t>Operations, Research </a:t>
            </a:r>
            <a:r>
              <a:rPr lang="en-US" sz="750" dirty="0">
                <a:latin typeface="Calibri" pitchFamily="34" charset="0"/>
              </a:rPr>
              <a:t>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5"/>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Senior </a:t>
            </a:r>
            <a:r>
              <a:rPr lang="en-US" sz="900" i="1" dirty="0">
                <a:solidFill>
                  <a:schemeClr val="tx1"/>
                </a:solidFill>
                <a:cs typeface="Arial" pitchFamily="34" charset="0"/>
              </a:rPr>
              <a:t>Manager: Amy </a:t>
            </a:r>
            <a:r>
              <a:rPr lang="en-US" sz="900" i="1" dirty="0" smtClean="0">
                <a:solidFill>
                  <a:schemeClr val="tx1"/>
                </a:solidFill>
                <a:cs typeface="Arial" pitchFamily="34" charset="0"/>
              </a:rPr>
              <a:t>Tang </a:t>
            </a:r>
            <a:r>
              <a:rPr lang="en-US" sz="900" i="1" u="sng" dirty="0" smtClean="0">
                <a:solidFill>
                  <a:schemeClr val="tx1"/>
                </a:solidFill>
                <a:cs typeface="Arial" pitchFamily="34" charset="0"/>
                <a:hlinkClick r:id="rId20"/>
              </a:rPr>
              <a:t>amy.tang@bme.gatech.edu</a:t>
            </a:r>
            <a:endParaRPr lang="en-US" sz="900" i="1" u="sng"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i="1" dirty="0">
                <a:solidFill>
                  <a:schemeClr val="tx1"/>
                </a:solidFill>
                <a:cs typeface="Arial" pitchFamily="34" charset="0"/>
              </a:rPr>
              <a:t>Program 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1"/>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smtClean="0">
                <a:solidFill>
                  <a:schemeClr val="tx1"/>
                </a:solidFill>
                <a:cs typeface="Arial" pitchFamily="34" charset="0"/>
                <a:hlinkClick r:id="rId22"/>
              </a:rPr>
              <a:t>smynatt@gatech.edu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077199" y="3116752"/>
            <a:ext cx="828683" cy="539538"/>
          </a:xfrm>
          <a:prstGeom prst="rect">
            <a:avLst/>
          </a:prstGeom>
        </p:spPr>
      </p:pic>
      <p:pic>
        <p:nvPicPr>
          <p:cNvPr id="21" name="Picture 20"/>
          <p:cNvPicPr>
            <a:picLocks noChangeAspect="1"/>
          </p:cNvPicPr>
          <p:nvPr/>
        </p:nvPicPr>
        <p:blipFill>
          <a:blip r:embed="rId33" cstate="print">
            <a:extLst>
              <a:ext uri="{28A0092B-C50C-407E-A947-70E740481C1C}">
                <a14:useLocalDpi xmlns:a14="http://schemas.microsoft.com/office/drawing/2010/main" val="0"/>
              </a:ext>
            </a:extLst>
          </a:blip>
          <a:stretch>
            <a:fillRect/>
          </a:stretch>
        </p:blipFill>
        <p:spPr>
          <a:xfrm>
            <a:off x="8077200"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533359016"/>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r>
                        <a:rPr lang="en-US" sz="1000" kern="1200" dirty="0" smtClean="0"/>
                        <a:t>Cynthia Mott, MPH, CCRC, PMP</a:t>
                      </a:r>
                    </a:p>
                    <a:p>
                      <a:r>
                        <a:rPr lang="en-US" sz="1000" kern="1200" dirty="0" smtClean="0">
                          <a:hlinkClick r:id="rId11"/>
                        </a:rPr>
                        <a:t>Cynthia.mott@choa.org</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76175202"/>
              </p:ext>
            </p:extLst>
          </p:nvPr>
        </p:nvGraphicFramePr>
        <p:xfrm>
          <a:off x="184870" y="758825"/>
          <a:ext cx="8763001" cy="4054068"/>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David Archer </a:t>
                      </a:r>
                      <a:r>
                        <a:rPr lang="en-US" sz="800" u="sng">
                          <a:hlinkClick r:id="rId5"/>
                        </a:rPr>
                        <a:t>darcher@emory.edu</a:t>
                      </a:r>
                      <a:r>
                        <a:rPr lang="en-US" sz="800"/>
                        <a:t>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Aaron Rae </a:t>
                      </a:r>
                      <a:r>
                        <a:rPr lang="en-US" sz="800" u="sng" dirty="0">
                          <a:hlinkClick r:id="rId6"/>
                        </a:rPr>
                        <a:t>aaron.j.rae@emory.edu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a:latin typeface="Calibri"/>
                        <a:ea typeface="Calibri"/>
                        <a:cs typeface="Times New Roman"/>
                      </a:endParaRPr>
                    </a:p>
                  </a:txBody>
                  <a:tcPr marL="13005" marR="13005" marT="6503" marB="6503">
                    <a:solidFill>
                      <a:srgbClr val="B4BCCA">
                        <a:alpha val="50196"/>
                      </a:srgbClr>
                    </a:solidFill>
                  </a:tcPr>
                </a:tc>
              </a:tr>
              <a:tr h="791378">
                <a:tc>
                  <a:txBody>
                    <a:bodyPr/>
                    <a:lstStyle/>
                    <a:p>
                      <a:pPr marL="0" marR="0">
                        <a:lnSpc>
                          <a:spcPct val="100000"/>
                        </a:lnSpc>
                        <a:spcBef>
                          <a:spcPts val="0"/>
                        </a:spcBef>
                        <a:spcAft>
                          <a:spcPts val="1000"/>
                        </a:spcAft>
                      </a:pPr>
                      <a:r>
                        <a:rPr lang="en-US" sz="800" u="sng" dirty="0">
                          <a:hlinkClick r:id="rId7"/>
                        </a:rPr>
                        <a:t>Immunology Core</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Larry Anderson </a:t>
                      </a:r>
                      <a:r>
                        <a:rPr lang="en-US" sz="800" u="sng" dirty="0">
                          <a:hlinkClick r:id="rId8"/>
                        </a:rPr>
                        <a:t>larry.anderson@emory.edu</a:t>
                      </a:r>
                      <a:r>
                        <a:rPr lang="en-US" sz="800" dirty="0"/>
                        <a:t> </a:t>
                      </a: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smtClean="0"/>
                        <a:t>Karneil</a:t>
                      </a:r>
                      <a:r>
                        <a:rPr lang="en-US" sz="800" dirty="0" smtClean="0"/>
                        <a:t> Singh, PhD </a:t>
                      </a:r>
                      <a:r>
                        <a:rPr lang="en-US" sz="800" dirty="0" smtClean="0">
                          <a:hlinkClick r:id="rId9"/>
                        </a:rPr>
                        <a:t>ksingh6@emory.edu</a:t>
                      </a:r>
                      <a:r>
                        <a:rPr lang="en-US" sz="800" dirty="0" smtClean="0"/>
                        <a:t> </a:t>
                      </a:r>
                    </a:p>
                    <a:p>
                      <a:pPr marL="0" marR="0">
                        <a:lnSpc>
                          <a:spcPct val="100000"/>
                        </a:lnSpc>
                        <a:spcBef>
                          <a:spcPts val="0"/>
                        </a:spcBef>
                        <a:spcAft>
                          <a:spcPts val="1000"/>
                        </a:spcAft>
                      </a:pPr>
                      <a:r>
                        <a:rPr lang="en-US" sz="800" dirty="0" smtClean="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Specimen processing (hood, centrifuges, Coulter counter), </a:t>
                      </a:r>
                      <a:r>
                        <a:rPr lang="en-US" sz="800" dirty="0" err="1"/>
                        <a:t>Zeiss</a:t>
                      </a:r>
                      <a:r>
                        <a:rPr lang="en-US" sz="800" dirty="0"/>
                        <a:t> ELISPOT reader, ELISAs, assay design for intracellular cytokine staining (ICS), </a:t>
                      </a:r>
                      <a:r>
                        <a:rPr lang="en-US" sz="800" dirty="0" err="1"/>
                        <a:t>luminex</a:t>
                      </a:r>
                      <a:r>
                        <a:rPr lang="en-US" sz="800" dirty="0"/>
                        <a:t> 200 assays for protein quantitation, real-time PCR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Emory-Children’s Center, Room 510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 </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10"/>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11"/>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2"/>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3"/>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4"/>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November </a:t>
            </a:r>
            <a:r>
              <a:rPr lang="en-US" sz="1200" dirty="0">
                <a:solidFill>
                  <a:srgbClr val="898989"/>
                </a:solidFill>
                <a:latin typeface="Calibri" pitchFamily="34" charset="0"/>
              </a:rPr>
              <a:t>2014</a:t>
            </a: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3216946133"/>
              </p:ext>
            </p:extLst>
          </p:nvPr>
        </p:nvGraphicFramePr>
        <p:xfrm>
          <a:off x="228600" y="762001"/>
          <a:ext cx="8610600" cy="5515666"/>
        </p:xfrm>
        <a:graphic>
          <a:graphicData uri="http://schemas.openxmlformats.org/drawingml/2006/table">
            <a:tbl>
              <a:tblPr/>
              <a:tblGrid>
                <a:gridCol w="838200"/>
                <a:gridCol w="1447800"/>
                <a:gridCol w="22098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1691</TotalTime>
  <Words>3927</Words>
  <Application>Microsoft Office PowerPoint</Application>
  <PresentationFormat>On-screen Show (4:3)</PresentationFormat>
  <Paragraphs>668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Resources/Updates: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156</cp:revision>
  <cp:lastPrinted>2014-06-02T12:56:47Z</cp:lastPrinted>
  <dcterms:created xsi:type="dcterms:W3CDTF">2011-12-08T19:57:10Z</dcterms:created>
  <dcterms:modified xsi:type="dcterms:W3CDTF">2014-11-04T18:27:49Z</dcterms:modified>
</cp:coreProperties>
</file>