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77" r:id="rId14"/>
    <p:sldId id="281" r:id="rId15"/>
    <p:sldId id="282"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100" d="100"/>
          <a:sy n="100" d="100"/>
        </p:scale>
        <p:origin x="-558" y="5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3/31/2015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3/31/2015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3/31/2015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3/31/2015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3/31/2015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3/31/2015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3/31/2015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3/31/2015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3/31/2015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3/31/2015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3/31/2015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3/31/2015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alpha val="42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3/31/2015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ephanie.Meisner@choa.org" TargetMode="External"/><Relationship Id="rId13" Type="http://schemas.openxmlformats.org/officeDocument/2006/relationships/hyperlink" Target="mailto:Heather.macdonald@choa.org" TargetMode="External"/><Relationship Id="rId3" Type="http://schemas.openxmlformats.org/officeDocument/2006/relationships/hyperlink" Target="mailto:Kristine.rogers@choa.org" TargetMode="External"/><Relationship Id="rId7" Type="http://schemas.openxmlformats.org/officeDocument/2006/relationships/hyperlink" Target="mailto:beena.desai@choa.org" TargetMode="External"/><Relationship Id="rId12" Type="http://schemas.openxmlformats.org/officeDocument/2006/relationships/hyperlink" Target="mailto:paul.spearman@emor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ybesnov@emory.edu" TargetMode="External"/><Relationship Id="rId11" Type="http://schemas.openxmlformats.org/officeDocument/2006/relationships/hyperlink" Target="http://www.pedsresearch.org/" TargetMode="External"/><Relationship Id="rId5" Type="http://schemas.openxmlformats.org/officeDocument/2006/relationships/hyperlink" Target="mailto:amcook@emory.edu" TargetMode="External"/><Relationship Id="rId10" Type="http://schemas.openxmlformats.org/officeDocument/2006/relationships/hyperlink" Target="http://www.pedsresearch.org/cores/detail/biostats" TargetMode="External"/><Relationship Id="rId4" Type="http://schemas.openxmlformats.org/officeDocument/2006/relationships/hyperlink" Target="mailto:Allison.wellons@choa.org" TargetMode="External"/><Relationship Id="rId9" Type="http://schemas.openxmlformats.org/officeDocument/2006/relationships/hyperlink" Target="mailto:stacy.heilman@emory.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7.jpg"/><Relationship Id="rId5" Type="http://schemas.openxmlformats.org/officeDocument/2006/relationships/image" Target="../media/image16.jpeg"/><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20.jpg"/><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thomas.barker@bme.gatech.edu" TargetMode="External"/><Relationship Id="rId26" Type="http://schemas.openxmlformats.org/officeDocument/2006/relationships/hyperlink" Target="mailto:barbara_stoll@oz.ped.emory.edu" TargetMode="External"/><Relationship Id="rId3" Type="http://schemas.openxmlformats.org/officeDocument/2006/relationships/hyperlink" Target="mailto:william.woods@choa.org" TargetMode="External"/><Relationship Id="rId21" Type="http://schemas.openxmlformats.org/officeDocument/2006/relationships/hyperlink" Target="mailto:mynatt@cc.gatech.edu" TargetMode="External"/><Relationship Id="rId34" Type="http://schemas.openxmlformats.org/officeDocument/2006/relationships/hyperlink" Target="mailto:stacy.heilman@emory.edu"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mgfinn@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kimberly.laboone@choa.org"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emory.edu"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 Id="rId35" Type="http://schemas.openxmlformats.org/officeDocument/2006/relationships/hyperlink" Target="mailto:barbara.kilbourne@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ksingh6@emory.edu" TargetMode="External"/><Relationship Id="rId12" Type="http://schemas.openxmlformats.org/officeDocument/2006/relationships/hyperlink" Target="http://www.pedsresearch.org/infrastructure/detail/out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pedsresearch.org/infrastructure/detail/inpatient-resources"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April 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300" b="1" dirty="0" smtClean="0">
                <a:solidFill>
                  <a:srgbClr val="000000"/>
                </a:solidFill>
                <a:latin typeface="Calibri" pitchFamily="34" charset="0"/>
              </a:rPr>
              <a:t>Clinical </a:t>
            </a:r>
            <a:r>
              <a:rPr lang="en-US" sz="1300" b="1" dirty="0">
                <a:solidFill>
                  <a:srgbClr val="000000"/>
                </a:solidFill>
                <a:latin typeface="Calibri" pitchFamily="34" charset="0"/>
              </a:rPr>
              <a:t>studies/</a:t>
            </a:r>
          </a:p>
          <a:p>
            <a:r>
              <a:rPr lang="en-US" sz="1300" b="1" dirty="0">
                <a:solidFill>
                  <a:srgbClr val="000000"/>
                </a:solidFill>
                <a:latin typeface="Calibri" pitchFamily="34" charset="0"/>
              </a:rPr>
              <a:t>coordinators</a:t>
            </a:r>
          </a:p>
          <a:p>
            <a:pPr>
              <a:buSzPct val="100000"/>
              <a:buFont typeface="Wingdings" pitchFamily="2" charset="2"/>
              <a:buChar char="Ø"/>
            </a:pPr>
            <a:r>
              <a:rPr lang="en-US" sz="1100" b="1" dirty="0">
                <a:solidFill>
                  <a:srgbClr val="000000"/>
                </a:solidFill>
                <a:latin typeface="Calibri" pitchFamily="34" charset="0"/>
              </a:rPr>
              <a:t>Kris Rogers, RN, CRA Director</a:t>
            </a:r>
            <a:r>
              <a:rPr lang="en-US" sz="1100" b="1" i="1" dirty="0">
                <a:solidFill>
                  <a:srgbClr val="000000"/>
                </a:solidFill>
                <a:latin typeface="Calibri" pitchFamily="34" charset="0"/>
              </a:rPr>
              <a:t>, </a:t>
            </a:r>
            <a:r>
              <a:rPr lang="en-US" sz="1100" dirty="0" smtClean="0">
                <a:solidFill>
                  <a:srgbClr val="000000"/>
                </a:solidFill>
                <a:latin typeface="Calibri" pitchFamily="34" charset="0"/>
              </a:rPr>
              <a:t>CHOA Clinical Research Administration</a:t>
            </a:r>
          </a:p>
          <a:p>
            <a:pPr>
              <a:buSzPct val="100000"/>
            </a:pPr>
            <a:r>
              <a:rPr lang="en-US" sz="1050" dirty="0" smtClean="0">
                <a:solidFill>
                  <a:srgbClr val="000000"/>
                </a:solidFill>
                <a:latin typeface="Calibri" pitchFamily="34" charset="0"/>
              </a:rPr>
              <a:t>404-785-1215</a:t>
            </a:r>
          </a:p>
          <a:p>
            <a:pPr>
              <a:buSzPct val="100000"/>
            </a:pPr>
            <a:r>
              <a:rPr lang="en-US" sz="1050" dirty="0" smtClean="0">
                <a:solidFill>
                  <a:srgbClr val="000000"/>
                </a:solidFill>
                <a:latin typeface="Calibri" pitchFamily="34" charset="0"/>
                <a:hlinkClick r:id="rId3"/>
              </a:rPr>
              <a:t>Kristine.rogers@choa.org</a:t>
            </a:r>
            <a:endParaRPr lang="en-US" sz="105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Allison Wellons </a:t>
            </a:r>
            <a:r>
              <a:rPr lang="en-US" sz="1050" dirty="0" smtClean="0">
                <a:solidFill>
                  <a:srgbClr val="000000"/>
                </a:solidFill>
                <a:latin typeface="Calibri" pitchFamily="34" charset="0"/>
              </a:rPr>
              <a:t>404-785-6459 </a:t>
            </a:r>
            <a:r>
              <a:rPr lang="en-US" sz="1050" u="sng" dirty="0" smtClean="0">
                <a:solidFill>
                  <a:srgbClr val="000000"/>
                </a:solidFill>
                <a:latin typeface="Calibri" pitchFamily="34" charset="0"/>
                <a:hlinkClick r:id="rId4"/>
              </a:rPr>
              <a:t>Allison.wellons@choa.org</a:t>
            </a:r>
            <a:endParaRPr lang="en-US" sz="1050" dirty="0">
              <a:solidFill>
                <a:srgbClr val="000000"/>
              </a:solidFill>
              <a:latin typeface="Calibri" pitchFamily="34" charset="0"/>
            </a:endParaRPr>
          </a:p>
        </p:txBody>
      </p:sp>
      <p:sp>
        <p:nvSpPr>
          <p:cNvPr id="4" name="Rectangle 8"/>
          <p:cNvSpPr/>
          <p:nvPr/>
        </p:nvSpPr>
        <p:spPr>
          <a:xfrm>
            <a:off x="6945313" y="528636"/>
            <a:ext cx="1981200" cy="2100263"/>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400" b="1" kern="0" dirty="0">
              <a:solidFill>
                <a:srgbClr val="FFFFFF"/>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400" b="1" kern="0" dirty="0" smtClean="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Emory Clinical Research Services</a:t>
            </a:r>
          </a:p>
          <a:p>
            <a:pPr>
              <a:buSzPct val="100000"/>
              <a:buFont typeface="Wingdings" pitchFamily="2" charset="2"/>
              <a:buChar char="Ø"/>
            </a:pPr>
            <a:r>
              <a:rPr lang="en-US" sz="1050" b="1" dirty="0" smtClean="0">
                <a:solidFill>
                  <a:srgbClr val="000000"/>
                </a:solidFill>
                <a:latin typeface="+mn-lt"/>
              </a:rPr>
              <a:t>Amanda Cook, Director </a:t>
            </a:r>
            <a:r>
              <a:rPr lang="en-US" sz="1050" dirty="0" smtClean="0">
                <a:solidFill>
                  <a:srgbClr val="000000"/>
                </a:solidFill>
                <a:latin typeface="+mn-lt"/>
              </a:rPr>
              <a:t> </a:t>
            </a:r>
          </a:p>
          <a:p>
            <a:pPr>
              <a:buSzPct val="100000"/>
            </a:pPr>
            <a:r>
              <a:rPr lang="en-US" sz="1050" dirty="0" smtClean="0">
                <a:latin typeface="+mn-lt"/>
              </a:rPr>
              <a:t>404-727-5234</a:t>
            </a:r>
            <a:endParaRPr lang="en-US" sz="1050" dirty="0">
              <a:latin typeface="+mn-lt"/>
            </a:endParaRPr>
          </a:p>
          <a:p>
            <a:pPr lvl="0">
              <a:buSzPct val="100000"/>
            </a:pPr>
            <a:r>
              <a:rPr lang="en-US" sz="1050" u="sng" dirty="0" smtClean="0">
                <a:latin typeface="+mn-lt"/>
                <a:hlinkClick r:id="rId5"/>
              </a:rPr>
              <a:t>amcook@emory.edu</a:t>
            </a:r>
            <a:r>
              <a:rPr lang="en-US" sz="1050" u="sng" dirty="0" smtClean="0">
                <a:latin typeface="+mn-lt"/>
              </a:rPr>
              <a:t> </a:t>
            </a:r>
          </a:p>
          <a:p>
            <a:pPr lvl="0">
              <a:buSzPct val="100000"/>
            </a:pPr>
            <a:r>
              <a:rPr lang="en-US" sz="1300" b="1" kern="0" dirty="0" smtClean="0">
                <a:solidFill>
                  <a:srgbClr val="000000"/>
                </a:solidFill>
                <a:latin typeface="+mn-lt"/>
                <a:cs typeface="+mn-cs"/>
              </a:rPr>
              <a:t>_____________________</a:t>
            </a: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Common Equipment Core</a:t>
            </a:r>
          </a:p>
          <a:p>
            <a:pPr fontAlgn="auto">
              <a:spcBef>
                <a:spcPts val="0"/>
              </a:spcBef>
              <a:spcAft>
                <a:spcPts val="0"/>
              </a:spcAft>
              <a:defRPr sz="1800" b="0" i="0" u="none" strike="noStrike" kern="0" cap="none" spc="0" baseline="0">
                <a:solidFill>
                  <a:srgbClr val="000000"/>
                </a:solidFill>
                <a:uFillTx/>
              </a:defRPr>
            </a:pPr>
            <a:r>
              <a:rPr lang="en-US" sz="1100" b="1" kern="0" dirty="0" smtClean="0">
                <a:solidFill>
                  <a:srgbClr val="000000"/>
                </a:solidFill>
                <a:latin typeface="+mn-lt"/>
                <a:cs typeface="+mn-cs"/>
              </a:rPr>
              <a:t>2</a:t>
            </a:r>
            <a:r>
              <a:rPr lang="en-US" sz="1100" b="1" kern="0" baseline="30000" dirty="0" smtClean="0">
                <a:solidFill>
                  <a:srgbClr val="000000"/>
                </a:solidFill>
                <a:latin typeface="+mn-lt"/>
                <a:cs typeface="+mn-cs"/>
              </a:rPr>
              <a:t>nd</a:t>
            </a:r>
            <a:r>
              <a:rPr lang="en-US" sz="1100" b="1" kern="0" dirty="0" smtClean="0">
                <a:solidFill>
                  <a:srgbClr val="000000"/>
                </a:solidFill>
                <a:latin typeface="+mn-lt"/>
                <a:cs typeface="+mn-cs"/>
              </a:rPr>
              <a:t> floor ECC 260 lab: </a:t>
            </a:r>
            <a:endParaRPr lang="en-US" sz="1100" kern="0" dirty="0" smtClean="0">
              <a:solidFill>
                <a:srgbClr val="000000"/>
              </a:solidFill>
              <a:latin typeface="+mn-lt"/>
              <a:cs typeface="+mn-cs"/>
            </a:endParaRPr>
          </a:p>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100" b="1" kern="0" dirty="0" smtClean="0">
                <a:solidFill>
                  <a:srgbClr val="000000"/>
                </a:solidFill>
                <a:latin typeface="+mn-lt"/>
                <a:cs typeface="+mn-cs"/>
              </a:rPr>
              <a:t>Yelena Blinder , Technical Director</a:t>
            </a:r>
          </a:p>
          <a:p>
            <a:pPr fontAlgn="auto">
              <a:spcBef>
                <a:spcPts val="0"/>
              </a:spcBef>
              <a:spcAft>
                <a:spcPts val="0"/>
              </a:spcAft>
              <a:buSzPct val="100000"/>
              <a:defRPr sz="1800" b="0" i="0" u="none" strike="noStrike" kern="0" cap="none" spc="0" baseline="0">
                <a:solidFill>
                  <a:srgbClr val="000000"/>
                </a:solidFill>
                <a:uFillTx/>
              </a:defRPr>
            </a:pPr>
            <a:r>
              <a:rPr lang="en-US" sz="1100" kern="0" dirty="0" smtClean="0">
                <a:solidFill>
                  <a:srgbClr val="000000"/>
                </a:solidFill>
                <a:latin typeface="+mn-lt"/>
                <a:cs typeface="+mn-cs"/>
                <a:hlinkClick r:id="rId6"/>
              </a:rPr>
              <a:t>ybesnov@emory.edu</a:t>
            </a: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404-785-2269 </a:t>
            </a:r>
            <a:r>
              <a:rPr lang="en-US" sz="1050" u="sng" kern="0" dirty="0" smtClean="0">
                <a:solidFill>
                  <a:srgbClr val="000000"/>
                </a:solidFill>
                <a:latin typeface="Calibri"/>
                <a:cs typeface="+mn-cs"/>
                <a:hlinkClick r:id="rId7"/>
              </a:rPr>
              <a:t>beena.desai@choa.org</a:t>
            </a:r>
            <a:endParaRPr lang="en-US" sz="105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a:t>
            </a:r>
            <a:r>
              <a:rPr lang="en-US" sz="1050" b="1" kern="0" dirty="0" smtClean="0">
                <a:solidFill>
                  <a:srgbClr val="000000"/>
                </a:solidFill>
                <a:latin typeface="Calibri"/>
                <a:cs typeface="+mn-cs"/>
              </a:rPr>
              <a:t>(PRC/Egleston</a:t>
            </a:r>
            <a:r>
              <a:rPr lang="en-US" sz="1050" b="1" kern="0" dirty="0">
                <a:solidFill>
                  <a:srgbClr val="000000"/>
                </a:solidFill>
                <a:latin typeface="Calibri"/>
                <a:cs typeface="+mn-cs"/>
              </a:rPr>
              <a:t>):</a:t>
            </a:r>
            <a:r>
              <a:rPr lang="en-US" sz="1050" kern="0" dirty="0">
                <a:solidFill>
                  <a:srgbClr val="000000"/>
                </a:solidFill>
                <a:latin typeface="Calibri"/>
                <a:cs typeface="+mn-cs"/>
              </a:rPr>
              <a:t> </a:t>
            </a:r>
            <a:r>
              <a:rPr lang="en-US" sz="1050" b="1" kern="0" dirty="0">
                <a:solidFill>
                  <a:srgbClr val="000000"/>
                </a:solidFill>
                <a:latin typeface="Calibri"/>
                <a:cs typeface="+mn-cs"/>
              </a:rPr>
              <a:t>Stephanie Meisner,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8"/>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404-785-0400-main number</a:t>
            </a:r>
            <a:endParaRPr lang="en-US" sz="1050" kern="0" dirty="0">
              <a:solidFill>
                <a:srgbClr val="000000"/>
              </a:solidFill>
              <a:latin typeface="Calibri"/>
              <a:cs typeface="+mn-cs"/>
            </a:endParaRP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9525">
            <a:noFill/>
            <a:miter lim="800000"/>
            <a:headEnd/>
            <a:tailEnd/>
          </a:ln>
        </p:spPr>
        <p:txBody>
          <a:bodyPr>
            <a:spAutoFit/>
          </a:bodyPr>
          <a:lstStyle/>
          <a:p>
            <a:r>
              <a:rPr lang="en-US" sz="1300" b="1" dirty="0">
                <a:solidFill>
                  <a:srgbClr val="000000"/>
                </a:solidFill>
                <a:latin typeface="Calibri" pitchFamily="34" charset="0"/>
              </a:rPr>
              <a:t>Grant and Manuscript Support</a:t>
            </a:r>
            <a:endParaRPr lang="en-US" sz="1300" dirty="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dirty="0">
                <a:solidFill>
                  <a:srgbClr val="000000"/>
                </a:solidFill>
                <a:latin typeface="Calibri" pitchFamily="34" charset="0"/>
              </a:rPr>
              <a:t>Stacy Heilman, PhD Grants Advocate </a:t>
            </a:r>
            <a:endParaRPr lang="en-US" sz="1100" b="1" dirty="0" smtClean="0">
              <a:solidFill>
                <a:srgbClr val="000000"/>
              </a:solidFill>
              <a:latin typeface="Calibri" pitchFamily="34" charset="0"/>
            </a:endParaRPr>
          </a:p>
          <a:p>
            <a:pPr>
              <a:buSzPct val="100000"/>
            </a:pPr>
            <a:r>
              <a:rPr lang="en-US" sz="1100" dirty="0" smtClean="0">
                <a:solidFill>
                  <a:srgbClr val="000000"/>
                </a:solidFill>
                <a:latin typeface="Calibri" pitchFamily="34" charset="0"/>
              </a:rPr>
              <a:t>404-727-4819 </a:t>
            </a:r>
            <a:r>
              <a:rPr lang="en-US" sz="1100" dirty="0" smtClean="0">
                <a:solidFill>
                  <a:srgbClr val="000000"/>
                </a:solidFill>
                <a:latin typeface="Calibri" pitchFamily="34" charset="0"/>
                <a:hlinkClick r:id="rId9"/>
              </a:rPr>
              <a:t>stacy.heilman@emory.edu</a:t>
            </a:r>
            <a:endParaRPr lang="en-US" sz="1100" dirty="0" smtClean="0">
              <a:solidFill>
                <a:srgbClr val="000000"/>
              </a:solidFill>
              <a:latin typeface="Calibri" pitchFamily="34" charset="0"/>
            </a:endParaRPr>
          </a:p>
          <a:p>
            <a:pPr>
              <a:buSzPct val="100000"/>
              <a:buFont typeface="Arial" charset="0"/>
              <a:buChar char="•"/>
            </a:pPr>
            <a:r>
              <a:rPr lang="en-US" sz="1050" i="1" dirty="0" smtClean="0">
                <a:solidFill>
                  <a:srgbClr val="000000"/>
                </a:solidFill>
                <a:latin typeface="Calibri" pitchFamily="34" charset="0"/>
              </a:rPr>
              <a:t>Assistance with finding grant opportunities and connecting to collaborators</a:t>
            </a:r>
          </a:p>
          <a:p>
            <a:pPr>
              <a:buSzPct val="100000"/>
              <a:buFont typeface="Arial" charset="0"/>
              <a:buChar char="•"/>
            </a:pPr>
            <a:r>
              <a:rPr lang="en-US" sz="1050" i="1" dirty="0" smtClean="0">
                <a:solidFill>
                  <a:srgbClr val="000000"/>
                </a:solidFill>
                <a:latin typeface="Calibri" pitchFamily="34" charset="0"/>
              </a:rPr>
              <a:t>Core laboratory assistance, supervision</a:t>
            </a:r>
            <a:endParaRPr lang="en-US" sz="1050" i="1" dirty="0">
              <a:solidFill>
                <a:srgbClr val="000000"/>
              </a:solidFill>
              <a:latin typeface="Calibri" pitchFamily="34" charset="0"/>
            </a:endParaRP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dirty="0" smtClean="0">
                <a:solidFill>
                  <a:srgbClr val="000000"/>
                </a:solidFill>
                <a:latin typeface="Calibri" pitchFamily="34" charset="0"/>
              </a:rPr>
              <a:t>Equipment:</a:t>
            </a:r>
            <a:r>
              <a:rPr lang="en-US" sz="1000" dirty="0" smtClean="0">
                <a:solidFill>
                  <a:srgbClr val="000000"/>
                </a:solidFill>
                <a:latin typeface="Calibri" pitchFamily="34" charset="0"/>
              </a:rPr>
              <a:t> </a:t>
            </a:r>
            <a:r>
              <a:rPr lang="en-US" sz="1000" i="1" dirty="0" smtClean="0">
                <a:solidFill>
                  <a:srgbClr val="000000"/>
                </a:solidFill>
                <a:latin typeface="Calibri" pitchFamily="34" charset="0"/>
              </a:rPr>
              <a:t>Biosafety cabinet, incubators, clinical centrifuge, real-time PCR machine, standard PCR machine, </a:t>
            </a:r>
            <a:r>
              <a:rPr lang="en-US" sz="1000" i="1" dirty="0" err="1" smtClean="0">
                <a:solidFill>
                  <a:srgbClr val="000000"/>
                </a:solidFill>
                <a:latin typeface="Calibri" pitchFamily="34" charset="0"/>
              </a:rPr>
              <a:t>multilabel</a:t>
            </a:r>
            <a:r>
              <a:rPr lang="en-US" sz="1000" i="1" dirty="0" smtClean="0">
                <a:solidFill>
                  <a:srgbClr val="000000"/>
                </a:solidFill>
                <a:latin typeface="Calibri" pitchFamily="34" charset="0"/>
              </a:rPr>
              <a:t> plate reader, gel documentation system on order</a:t>
            </a:r>
          </a:p>
          <a:p>
            <a:r>
              <a:rPr lang="en-US" sz="1000" b="1" dirty="0" smtClean="0">
                <a:solidFill>
                  <a:srgbClr val="000000"/>
                </a:solidFill>
                <a:latin typeface="Calibri" pitchFamily="34" charset="0"/>
              </a:rPr>
              <a:t>Services</a:t>
            </a:r>
            <a:r>
              <a:rPr lang="en-US" sz="1000" dirty="0" smtClean="0">
                <a:solidFill>
                  <a:srgbClr val="000000"/>
                </a:solidFill>
                <a:latin typeface="Calibri" pitchFamily="34" charset="0"/>
              </a:rPr>
              <a:t>: </a:t>
            </a:r>
            <a:r>
              <a:rPr lang="en-US" sz="1000" i="1" dirty="0" smtClean="0">
                <a:solidFill>
                  <a:srgbClr val="000000"/>
                </a:solidFill>
                <a:latin typeface="Calibri" pitchFamily="34" charset="0"/>
              </a:rPr>
              <a:t>this core provides common equipment for investigator’s use, including access to benchtop space and hood space, centrifuges for clinical specimen processing</a:t>
            </a:r>
            <a:endParaRPr lang="en-US" sz="1000" b="1" i="1" dirty="0">
              <a:solidFill>
                <a:srgbClr val="000000"/>
              </a:solidFill>
              <a:latin typeface="Calibri" pitchFamily="34" charset="0"/>
            </a:endParaRPr>
          </a:p>
        </p:txBody>
      </p:sp>
      <p:sp>
        <p:nvSpPr>
          <p:cNvPr id="10" name="Rektangel 13"/>
          <p:cNvSpPr/>
          <p:nvPr/>
        </p:nvSpPr>
        <p:spPr>
          <a:xfrm>
            <a:off x="3200400" y="4459288"/>
            <a:ext cx="1828800" cy="1908215"/>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00" dirty="0">
                <a:latin typeface="+mn-lt"/>
              </a:rPr>
              <a:t>Traci Leong, PhD</a:t>
            </a:r>
          </a:p>
          <a:p>
            <a:pPr fontAlgn="auto">
              <a:spcBef>
                <a:spcPts val="0"/>
              </a:spcBef>
              <a:spcAft>
                <a:spcPts val="0"/>
              </a:spcAft>
              <a:buFont typeface="Wingdings" pitchFamily="2" charset="2"/>
              <a:buChar char="Ø"/>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fontAlgn="auto">
              <a:spcBef>
                <a:spcPts val="0"/>
              </a:spcBef>
              <a:spcAft>
                <a:spcPts val="0"/>
              </a:spcAft>
              <a:buFont typeface="Wingdings" pitchFamily="2" charset="2"/>
              <a:buChar char="Ø"/>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fontAlgn="auto">
              <a:spcBef>
                <a:spcPts val="0"/>
              </a:spcBef>
              <a:spcAft>
                <a:spcPts val="0"/>
              </a:spcAft>
              <a:buFont typeface="Wingdings" pitchFamily="2" charset="2"/>
              <a:buChar char="Ø"/>
              <a:defRPr/>
            </a:pPr>
            <a:r>
              <a:rPr lang="en-US" sz="1000" dirty="0" smtClean="0">
                <a:latin typeface="+mn-lt"/>
                <a:cs typeface="+mn-cs"/>
              </a:rPr>
              <a:t>Curtis Travers, MPH</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10"/>
            </a:endParaRPr>
          </a:p>
          <a:p>
            <a:pPr fontAlgn="auto">
              <a:spcBef>
                <a:spcPts val="0"/>
              </a:spcBef>
              <a:spcAft>
                <a:spcPts val="0"/>
              </a:spcAft>
              <a:defRPr/>
            </a:pPr>
            <a:r>
              <a:rPr lang="en-US" sz="950" u="sng" dirty="0" smtClean="0">
                <a:latin typeface="+mn-lt"/>
                <a:cs typeface="+mn-cs"/>
                <a:hlinkClick r:id="rId10"/>
              </a:rPr>
              <a:t>http</a:t>
            </a:r>
            <a:r>
              <a:rPr lang="en-US" sz="950" u="sng" dirty="0">
                <a:latin typeface="+mn-lt"/>
                <a:cs typeface="+mn-cs"/>
                <a:hlinkClick r:id="rId10"/>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endParaRPr lang="en-US" sz="950" dirty="0">
              <a:latin typeface="+mn-lt"/>
              <a:cs typeface="+mn-cs"/>
            </a:endParaRPr>
          </a:p>
        </p:txBody>
      </p:sp>
      <p:sp>
        <p:nvSpPr>
          <p:cNvPr id="14346" name="Rektangel 13"/>
          <p:cNvSpPr>
            <a:spLocks noChangeArrowheads="1"/>
          </p:cNvSpPr>
          <p:nvPr/>
        </p:nvSpPr>
        <p:spPr bwMode="auto">
          <a:xfrm>
            <a:off x="5040313"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a:t>
            </a:r>
            <a:r>
              <a:rPr lang="en-US" sz="1000" b="1" dirty="0" smtClean="0">
                <a:solidFill>
                  <a:srgbClr val="000000"/>
                </a:solidFill>
                <a:latin typeface="Calibri" pitchFamily="34" charset="0"/>
              </a:rPr>
              <a:t>Unit (PRC/Egleston) </a:t>
            </a:r>
            <a:r>
              <a:rPr lang="en-US" sz="900" b="1" dirty="0" smtClean="0">
                <a:solidFill>
                  <a:srgbClr val="000000"/>
                </a:solidFill>
                <a:latin typeface="Calibri" pitchFamily="34" charset="0"/>
              </a:rPr>
              <a:t>Services</a:t>
            </a:r>
            <a:r>
              <a:rPr lang="en-US" sz="900" b="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1"/>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2"/>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76750"/>
            <a:ext cx="1981200" cy="1871703"/>
          </a:xfrm>
          <a:prstGeom prst="rect">
            <a:avLst/>
          </a:prstGeom>
          <a:solidFill>
            <a:srgbClr val="E8D19D"/>
          </a:solidFill>
          <a:ln w="9528">
            <a:solidFill>
              <a:srgbClr val="000000"/>
            </a:solidFill>
            <a:miter lim="800000"/>
            <a:headEnd/>
            <a:tailEnd/>
          </a:ln>
        </p:spPr>
        <p:txBody>
          <a:bodyPr anchor="ctr"/>
          <a:lstStyle/>
          <a:p>
            <a:endParaRPr lang="en-US" sz="1300" b="1" dirty="0" smtClean="0">
              <a:solidFill>
                <a:srgbClr val="000000"/>
              </a:solidFill>
              <a:latin typeface="Calibri" pitchFamily="34" charset="0"/>
              <a:ea typeface="Calibri" pitchFamily="34" charset="0"/>
              <a:cs typeface="Times New Roman" pitchFamily="18" charset="0"/>
            </a:endParaRPr>
          </a:p>
          <a:p>
            <a:r>
              <a:rPr lang="en-US" sz="1300" b="1" dirty="0" smtClean="0">
                <a:solidFill>
                  <a:srgbClr val="000000"/>
                </a:solidFill>
                <a:latin typeface="Calibri" pitchFamily="34" charset="0"/>
                <a:ea typeface="Calibri" pitchFamily="34" charset="0"/>
                <a:cs typeface="Times New Roman" pitchFamily="18" charset="0"/>
              </a:rPr>
              <a:t>Laboratory </a:t>
            </a:r>
            <a:r>
              <a:rPr lang="en-US" sz="1300" b="1" dirty="0">
                <a:solidFill>
                  <a:srgbClr val="000000"/>
                </a:solidFill>
                <a:latin typeface="Calibri" pitchFamily="34" charset="0"/>
                <a:ea typeface="Calibri" pitchFamily="34" charset="0"/>
                <a:cs typeface="Times New Roman" pitchFamily="18" charset="0"/>
              </a:rPr>
              <a:t>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 and Scottish Rite</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dirty="0">
                <a:solidFill>
                  <a:srgbClr val="000000"/>
                </a:solidFill>
                <a:latin typeface="Calibri" pitchFamily="34" charset="0"/>
                <a:ea typeface="Calibri" pitchFamily="34" charset="0"/>
                <a:cs typeface="Times New Roman" pitchFamily="18" charset="0"/>
              </a:rPr>
              <a:t>Heather </a:t>
            </a:r>
            <a:r>
              <a:rPr lang="en-US" sz="1000" b="1" dirty="0" smtClean="0">
                <a:solidFill>
                  <a:srgbClr val="000000"/>
                </a:solidFill>
                <a:latin typeface="Calibri" pitchFamily="34" charset="0"/>
                <a:ea typeface="Calibri" pitchFamily="34" charset="0"/>
                <a:cs typeface="Times New Roman" pitchFamily="18" charset="0"/>
              </a:rPr>
              <a:t>MacDonald, Manager, </a:t>
            </a:r>
            <a:r>
              <a:rPr lang="en-US" sz="1000" dirty="0" smtClean="0">
                <a:solidFill>
                  <a:srgbClr val="000000"/>
                </a:solidFill>
                <a:latin typeface="Calibri" pitchFamily="34" charset="0"/>
                <a:ea typeface="Calibri" pitchFamily="34" charset="0"/>
                <a:cs typeface="Times New Roman" pitchFamily="18" charset="0"/>
              </a:rPr>
              <a:t>Advanced </a:t>
            </a:r>
            <a:r>
              <a:rPr lang="en-US" sz="1000" dirty="0">
                <a:solidFill>
                  <a:srgbClr val="000000"/>
                </a:solidFill>
                <a:latin typeface="Calibri" pitchFamily="34" charset="0"/>
                <a:ea typeface="Calibri" pitchFamily="34" charset="0"/>
                <a:cs typeface="Times New Roman" pitchFamily="18" charset="0"/>
              </a:rPr>
              <a:t>Diagnostics Laboratory </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3"/>
              </a:rPr>
              <a:t>Heather.macdonald@choa.org</a:t>
            </a:r>
            <a:r>
              <a:rPr lang="en-US" sz="1000" dirty="0"/>
              <a:t> </a:t>
            </a:r>
          </a:p>
          <a:p>
            <a:pPr hangingPunct="0">
              <a:buSzPct val="100000"/>
              <a:buFont typeface="Arial" charset="0"/>
              <a:buChar char="•"/>
            </a:pPr>
            <a:r>
              <a:rPr lang="en-US" sz="900" i="1" dirty="0" smtClean="0">
                <a:solidFill>
                  <a:srgbClr val="000000"/>
                </a:solidFill>
                <a:latin typeface="Calibri" pitchFamily="34" charset="0"/>
                <a:ea typeface="Calibri" pitchFamily="34" charset="0"/>
                <a:cs typeface="Times New Roman" pitchFamily="18" charset="0"/>
              </a:rPr>
              <a:t>Clinical </a:t>
            </a:r>
            <a:r>
              <a:rPr lang="en-US" sz="900" i="1"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Laboratory inventory management system (LIMS) </a:t>
            </a:r>
            <a:r>
              <a:rPr lang="en-US" sz="900" i="1"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48652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8630708"/>
              </p:ext>
            </p:extLst>
          </p:nvPr>
        </p:nvGraphicFramePr>
        <p:xfrm>
          <a:off x="190500" y="61150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r h="2977515">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448338236"/>
              </p:ext>
            </p:extLst>
          </p:nvPr>
        </p:nvGraphicFramePr>
        <p:xfrm>
          <a:off x="198438" y="552450"/>
          <a:ext cx="8793162" cy="5608319"/>
        </p:xfrm>
        <a:graphic>
          <a:graphicData uri="http://schemas.openxmlformats.org/drawingml/2006/table">
            <a:tbl>
              <a:tblPr>
                <a:tableStyleId>{35758FB7-9AC5-4552-8A53-C91805E547FA}</a:tableStyleId>
              </a:tblPr>
              <a:tblGrid>
                <a:gridCol w="1401762"/>
                <a:gridCol w="685800"/>
                <a:gridCol w="1066800"/>
                <a:gridCol w="762000"/>
                <a:gridCol w="990600"/>
                <a:gridCol w="11430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chemeClr val="accent1">
                        <a:lumMod val="60000"/>
                        <a:lumOff val="40000"/>
                        <a:alpha val="50000"/>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chemeClr val="accent1">
                        <a:lumMod val="60000"/>
                        <a:lumOff val="40000"/>
                        <a:alpha val="50000"/>
                      </a:schemeClr>
                    </a:solidFill>
                  </a:tcPr>
                </a:tc>
              </a:tr>
              <a:tr h="11516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accent1">
                        <a:lumMod val="60000"/>
                        <a:lumOff val="40000"/>
                        <a:alpha val="50000"/>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l="20000" r="25500" b="33500"/>
          <a:stretch/>
        </p:blipFill>
        <p:spPr>
          <a:xfrm>
            <a:off x="1631210" y="3476625"/>
            <a:ext cx="582863" cy="711200"/>
          </a:xfrm>
          <a:prstGeom prst="rect">
            <a:avLst/>
          </a:prstGeom>
        </p:spPr>
      </p:pic>
      <p:pic>
        <p:nvPicPr>
          <p:cNvPr id="5" name="Picture 4"/>
          <p:cNvPicPr>
            <a:picLocks noChangeAspect="1"/>
          </p:cNvPicPr>
          <p:nvPr/>
        </p:nvPicPr>
        <p:blipFill rotWithShape="1">
          <a:blip r:embed="rId5" cstate="print">
            <a:extLst>
              <a:ext uri="{28A0092B-C50C-407E-A947-70E740481C1C}">
                <a14:useLocalDpi xmlns:a14="http://schemas.microsoft.com/office/drawing/2010/main" val="0"/>
              </a:ext>
            </a:extLst>
          </a:blip>
          <a:srcRect b="17669"/>
          <a:stretch/>
        </p:blipFill>
        <p:spPr>
          <a:xfrm>
            <a:off x="1631210" y="1162050"/>
            <a:ext cx="592445" cy="695325"/>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842187208"/>
              </p:ext>
            </p:extLst>
          </p:nvPr>
        </p:nvGraphicFramePr>
        <p:xfrm>
          <a:off x="76200" y="596601"/>
          <a:ext cx="8953499" cy="5846717"/>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lang="en-US" sz="900" dirty="0" smtClean="0"/>
                        <a:t>• Improving outcomes in children's surgical care and limiting costs </a:t>
                      </a:r>
                      <a:br>
                        <a:rPr lang="en-US" sz="900" dirty="0" smtClean="0"/>
                      </a:br>
                      <a:r>
                        <a:rPr lang="en-US" sz="900" dirty="0" smtClean="0"/>
                        <a:t>• Patient safety </a:t>
                      </a:r>
                      <a:br>
                        <a:rPr lang="en-US" sz="900" dirty="0" smtClean="0"/>
                      </a:br>
                      <a:r>
                        <a:rPr lang="en-US" sz="900" dirty="0" smtClean="0"/>
                        <a:t>• Performance of retrospective data review as well as coordination of randomized trials </a:t>
                      </a:r>
                      <a:br>
                        <a:rPr lang="en-US" sz="900" dirty="0" smtClean="0"/>
                      </a:br>
                      <a:r>
                        <a:rPr lang="en-US" sz="900" dirty="0" smtClean="0"/>
                        <a:t>• Long-term quality of life improvement assessments </a:t>
                      </a:r>
                      <a:br>
                        <a:rPr lang="en-US" sz="900" dirty="0" smtClean="0"/>
                      </a:br>
                      <a:r>
                        <a:rPr lang="en-US" sz="900" dirty="0" smtClean="0"/>
                        <a:t>• Regional collaborative quality improvement efforts </a:t>
                      </a:r>
                      <a:br>
                        <a:rPr lang="en-US" sz="900" dirty="0" smtClean="0"/>
                      </a:br>
                      <a:r>
                        <a:rPr lang="en-US" sz="900" dirty="0" smtClean="0"/>
                        <a:t>• Quality measure indicator development </a:t>
                      </a:r>
                      <a:br>
                        <a:rPr lang="en-US" sz="900" dirty="0" smtClean="0"/>
                      </a:br>
                      <a:r>
                        <a:rPr lang="en-US" sz="900" dirty="0" smtClean="0"/>
                        <a:t>• Fiscal transparency and cost-effectiveness </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r h="147887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Changwon Park,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Pharmacology,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College of Medicine, University of Illinois Chicago, IL</a:t>
                      </a:r>
                    </a:p>
                  </a:txBody>
                  <a:tcPr marL="0" marR="0" marT="0" marB="0" horzOverflow="overflow">
                    <a:solidFill>
                      <a:schemeClr val="accent1">
                        <a:lumMod val="60000"/>
                        <a:lumOff val="40000"/>
                        <a:alpha val="50196"/>
                      </a:schemeClr>
                    </a:solidFill>
                  </a:tcPr>
                </a:tc>
                <a:tc>
                  <a:txBody>
                    <a:bodyPr/>
                    <a:lstStyle/>
                    <a:p>
                      <a:r>
                        <a:rPr kumimoji="0" lang="en-US" sz="800" b="0" i="0" u="none" strike="noStrike" cap="none" normalizeH="0" baseline="0" dirty="0" smtClean="0">
                          <a:ln>
                            <a:noFill/>
                          </a:ln>
                          <a:solidFill>
                            <a:srgbClr val="000000"/>
                          </a:solidFill>
                          <a:effectLst/>
                          <a:latin typeface="Calibri" pitchFamily="34" charset="0"/>
                          <a:cs typeface="Arial" charset="0"/>
                        </a:rPr>
                        <a:t>FLK1 (VEGFR2), a receptor tyrosine kinase, plays a critical role for blood and vessel development. Fate mapping studies have demonstrated that FLK1+ mesoderm contributes to the development of the cardiovascular system consisting of hematopoietic, endothelial, cardiac muscle and smooth muscle cells. FLK1 continues to play a critical role in (pathological) angiogenesis in the adult. Therefore, understanding</a:t>
                      </a:r>
                    </a:p>
                    <a:p>
                      <a:r>
                        <a:rPr kumimoji="0" lang="en-US" sz="800" b="0" i="0" u="none" strike="noStrike" cap="none" normalizeH="0" baseline="0" dirty="0" smtClean="0">
                          <a:ln>
                            <a:noFill/>
                          </a:ln>
                          <a:solidFill>
                            <a:srgbClr val="000000"/>
                          </a:solidFill>
                          <a:effectLst/>
                          <a:latin typeface="Calibri" pitchFamily="34" charset="0"/>
                          <a:cs typeface="Arial" charset="0"/>
                        </a:rPr>
                        <a:t>molecular mechanisms that regulate Flk1 expression is essential for delineating the pathways involved in blood and vessel differentiation during embryogenesis as well as postnatal angiogenesis. We have demonstrated that Bone Morphogenetic Protein (BMP) 4 is a major factor to generate FLK1 expressing</a:t>
                      </a:r>
                    </a:p>
                    <a:p>
                      <a:r>
                        <a:rPr kumimoji="0" lang="en-US" sz="800" b="0" i="0" u="none" strike="noStrike" cap="none" normalizeH="0" baseline="0" dirty="0" smtClean="0">
                          <a:ln>
                            <a:noFill/>
                          </a:ln>
                          <a:solidFill>
                            <a:srgbClr val="000000"/>
                          </a:solidFill>
                          <a:effectLst/>
                          <a:latin typeface="Calibri" pitchFamily="34" charset="0"/>
                          <a:cs typeface="Arial" charset="0"/>
                        </a:rPr>
                        <a:t>mesoderm which can subsequently differentiates into endothelial and hematopoietic cells. Furthermore, we reported that ER71, a novel member of the ETS transcription factor family, is the direct upstream regulator of FLK1 expression and that ER71 is indispensable for vessel and blood development in mouse embryogenesis. Extending from our previous findings, we are currently studying the role of ER71 for the establishment of the</a:t>
                      </a:r>
                    </a:p>
                    <a:p>
                      <a:r>
                        <a:rPr kumimoji="0" lang="en-US" sz="800" b="0" i="0" u="none" strike="noStrike" cap="none" normalizeH="0" baseline="0" dirty="0" smtClean="0">
                          <a:ln>
                            <a:noFill/>
                          </a:ln>
                          <a:solidFill>
                            <a:srgbClr val="000000"/>
                          </a:solidFill>
                          <a:effectLst/>
                          <a:latin typeface="Calibri" pitchFamily="34" charset="0"/>
                          <a:cs typeface="Arial" charset="0"/>
                        </a:rPr>
                        <a:t>cardiovascular system and for pathological angiogenesis. Outcome from the proposed studies will provide a new and detailed insight on the role of ER71 in vascular development and pathological angiogenesis, which can provide a new research venue for the development of specific targets for the cardiovascular diseases. In addition, we are investigating mechanisms which can induce direct reprogramming of somatic cells to functional endothelial cells. </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1" name="Picture 10" descr="ChangwonPark.jpg"/>
          <p:cNvPicPr/>
          <p:nvPr/>
        </p:nvPicPr>
        <p:blipFill>
          <a:blip r:embed="rId5" cstate="print"/>
          <a:srcRect l="10619" r="9292" b="28571"/>
          <a:stretch>
            <a:fillRect/>
          </a:stretch>
        </p:blipFill>
        <p:spPr>
          <a:xfrm>
            <a:off x="799130" y="3914775"/>
            <a:ext cx="543310" cy="695325"/>
          </a:xfrm>
          <a:prstGeom prst="rect">
            <a:avLst/>
          </a:prstGeom>
          <a:noFill/>
          <a:ln>
            <a:noFill/>
          </a:ln>
          <a:effectLst/>
        </p:spPr>
      </p:pic>
      <p:pic>
        <p:nvPicPr>
          <p:cNvPr id="14" name="Picture 13"/>
          <p:cNvPicPr>
            <a:picLocks noChangeAspect="1"/>
          </p:cNvPicPr>
          <p:nvPr/>
        </p:nvPicPr>
        <p:blipFill rotWithShape="1">
          <a:blip r:embed="rId6">
            <a:extLst>
              <a:ext uri="{28A0092B-C50C-407E-A947-70E740481C1C}">
                <a14:useLocalDpi xmlns:a14="http://schemas.microsoft.com/office/drawing/2010/main" val="0"/>
              </a:ext>
            </a:extLst>
          </a:blip>
          <a:srcRect l="11963" t="7801" r="11963" b="8339"/>
          <a:stretch/>
        </p:blipFill>
        <p:spPr>
          <a:xfrm>
            <a:off x="823465" y="2514600"/>
            <a:ext cx="511396" cy="704655"/>
          </a:xfrm>
          <a:prstGeom prst="rect">
            <a:avLst/>
          </a:prstGeom>
        </p:spPr>
      </p:pic>
      <p:pic>
        <p:nvPicPr>
          <p:cNvPr id="15"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3465" y="121920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468489440"/>
              </p:ext>
            </p:extLst>
          </p:nvPr>
        </p:nvGraphicFramePr>
        <p:xfrm>
          <a:off x="152401" y="1219200"/>
          <a:ext cx="8686798" cy="2834640"/>
        </p:xfrm>
        <a:graphic>
          <a:graphicData uri="http://schemas.openxmlformats.org/drawingml/2006/table">
            <a:tbl>
              <a:tblPr>
                <a:tableStyleId>{35758FB7-9AC5-4552-8A53-C91805E547FA}</a:tableStyleId>
              </a:tblPr>
              <a:tblGrid>
                <a:gridCol w="947651"/>
                <a:gridCol w="754309"/>
                <a:gridCol w="1117439"/>
                <a:gridCol w="914400"/>
                <a:gridCol w="685800"/>
                <a:gridCol w="1105639"/>
                <a:gridCol w="3161560"/>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Cynthia Wetmore, MD,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Clinical &amp; Translational Research (CCTR)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Director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St. Jude’s Research Hospital</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Basic science: Developmental neurobiology, genetic control of normal and neoplastic proliferation in the nervous system, neural stem cells, gene expression in the nervous system, repair of DNA damage in the nervous system.</a:t>
                      </a:r>
                    </a:p>
                    <a:p>
                      <a:r>
                        <a:rPr kumimoji="0" lang="en-US" sz="900" b="0" i="0" u="none" strike="noStrike" cap="none" normalizeH="0" baseline="0" dirty="0" smtClean="0">
                          <a:ln>
                            <a:noFill/>
                          </a:ln>
                          <a:solidFill>
                            <a:srgbClr val="000000"/>
                          </a:solidFill>
                          <a:effectLst/>
                          <a:latin typeface="Calibri" pitchFamily="34" charset="0"/>
                          <a:cs typeface="Arial" charset="0"/>
                        </a:rPr>
                        <a:t>Clinical science: Developmental therapeutics for pediatric oncology, </a:t>
                      </a:r>
                      <a:r>
                        <a:rPr kumimoji="0" lang="en-US" sz="900" b="0" i="0" u="none" strike="noStrike" cap="none" normalizeH="0" baseline="0" dirty="0" err="1" smtClean="0">
                          <a:ln>
                            <a:noFill/>
                          </a:ln>
                          <a:solidFill>
                            <a:srgbClr val="000000"/>
                          </a:solidFill>
                          <a:effectLst/>
                          <a:latin typeface="Calibri" pitchFamily="34" charset="0"/>
                          <a:cs typeface="Arial" charset="0"/>
                        </a:rPr>
                        <a:t>neuro</a:t>
                      </a:r>
                      <a:r>
                        <a:rPr kumimoji="0" lang="en-US" sz="900" b="0" i="0" u="none" strike="noStrike" cap="none" normalizeH="0" baseline="0" dirty="0" smtClean="0">
                          <a:ln>
                            <a:noFill/>
                          </a:ln>
                          <a:solidFill>
                            <a:srgbClr val="000000"/>
                          </a:solidFill>
                          <a:effectLst/>
                          <a:latin typeface="Calibri" pitchFamily="34" charset="0"/>
                          <a:cs typeface="Arial" charset="0"/>
                        </a:rPr>
                        <a:t>-oncology; design and conduct of Phase I/II clinical studies; translation of basic science discoveries to improving clinical care of patients.</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Dmitry M. </a:t>
                      </a:r>
                      <a:r>
                        <a:rPr kumimoji="0" lang="en-US" sz="1100" b="0" i="0" u="none" strike="noStrike" cap="none" normalizeH="0" baseline="0" dirty="0" err="1" smtClean="0">
                          <a:ln>
                            <a:noFill/>
                          </a:ln>
                          <a:solidFill>
                            <a:srgbClr val="000000"/>
                          </a:solidFill>
                          <a:effectLst/>
                          <a:latin typeface="+mn-lt"/>
                          <a:cs typeface="Arial" charset="0"/>
                        </a:rPr>
                        <a:t>Shayakhmetov</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 Division of Rheumatology, Department of Pediatrics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Medicine, Division of Medical Genetics, University of Washington, Seattle</a:t>
                      </a:r>
                    </a:p>
                  </a:txBody>
                  <a:tcPr marL="0" marR="0" marT="0" marB="0" horzOverflow="overflow">
                    <a:solidFill>
                      <a:schemeClr val="accent1">
                        <a:lumMod val="60000"/>
                        <a:lumOff val="40000"/>
                        <a:alpha val="50196"/>
                      </a:schemeClr>
                    </a:solidFill>
                  </a:tcPr>
                </a:tc>
                <a:tc>
                  <a:txBody>
                    <a:bodyPr/>
                    <a:lstStyle/>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Molecular mechanisms of a novel type of pro-inflammatory necrotic cell death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Identification of molecular sensors triggering transcriptional and functional activation of macrophages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Defining the role of pro-inflammatory types of cell death in the disruption of tissue homeostasis and triggering the systemic inflammatory host response</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Modification of adenovirus interaction with circulating antibodies for cancer therapy.</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9044" y="2867025"/>
            <a:ext cx="534661" cy="759217"/>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70515" y="1727200"/>
            <a:ext cx="592667" cy="711200"/>
          </a:xfrm>
          <a:prstGeom prst="rect">
            <a:avLst/>
          </a:prstGeom>
        </p:spPr>
      </p:pic>
    </p:spTree>
    <p:extLst>
      <p:ext uri="{BB962C8B-B14F-4D97-AF65-F5344CB8AC3E}">
        <p14:creationId xmlns:p14="http://schemas.microsoft.com/office/powerpoint/2010/main" val="31172537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5473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49675" y="1816100"/>
            <a:ext cx="218463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Stoll</a:t>
            </a:r>
          </a:p>
          <a:p>
            <a:r>
              <a:rPr lang="en-US" sz="1200" dirty="0" smtClean="0">
                <a:solidFill>
                  <a:srgbClr val="000000"/>
                </a:solidFill>
                <a:latin typeface="+mn-lt"/>
              </a:rPr>
              <a:t>Chair, </a:t>
            </a:r>
            <a:r>
              <a:rPr lang="en-US" sz="1200" dirty="0">
                <a:solidFill>
                  <a:srgbClr val="000000"/>
                </a:solidFill>
                <a:latin typeface="+mn-lt"/>
              </a:rPr>
              <a:t>Department of Pediatrics</a:t>
            </a:r>
          </a:p>
        </p:txBody>
      </p:sp>
      <p:sp>
        <p:nvSpPr>
          <p:cNvPr id="16389" name="TextBox 33"/>
          <p:cNvSpPr txBox="1">
            <a:spLocks noChangeArrowheads="1"/>
          </p:cNvSpPr>
          <p:nvPr/>
        </p:nvSpPr>
        <p:spPr bwMode="auto">
          <a:xfrm>
            <a:off x="6257925" y="3768327"/>
            <a:ext cx="1378839"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a:solidFill>
                  <a:srgbClr val="000000"/>
                </a:solidFill>
                <a:latin typeface="+mn-lt"/>
              </a:rPr>
              <a:t>Manager,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666546"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a:solidFill>
                  <a:srgbClr val="000000"/>
                </a:solidFill>
                <a:latin typeface="+mn-lt"/>
              </a:rPr>
              <a:t>Grants Advocate, Cores</a:t>
            </a:r>
          </a:p>
        </p:txBody>
      </p:sp>
      <p:sp>
        <p:nvSpPr>
          <p:cNvPr id="16392" name="TextBox 47"/>
          <p:cNvSpPr txBox="1">
            <a:spLocks noChangeArrowheads="1"/>
          </p:cNvSpPr>
          <p:nvPr/>
        </p:nvSpPr>
        <p:spPr bwMode="auto">
          <a:xfrm>
            <a:off x="1311275" y="2706469"/>
            <a:ext cx="179626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Kim </a:t>
            </a:r>
            <a:r>
              <a:rPr lang="en-US" sz="1200" b="1" dirty="0" err="1" smtClean="0">
                <a:solidFill>
                  <a:srgbClr val="000000"/>
                </a:solidFill>
                <a:latin typeface="+mn-lt"/>
              </a:rPr>
              <a:t>LaBoone</a:t>
            </a:r>
            <a:endParaRPr lang="en-US" sz="1200" b="1" dirty="0">
              <a:solidFill>
                <a:srgbClr val="000000"/>
              </a:solidFill>
              <a:latin typeface="+mn-lt"/>
            </a:endParaRPr>
          </a:p>
          <a:p>
            <a:r>
              <a:rPr lang="en-US" sz="1200" dirty="0" smtClean="0">
                <a:solidFill>
                  <a:srgbClr val="000000"/>
                </a:solidFill>
                <a:latin typeface="+mn-lt"/>
              </a:rPr>
              <a:t>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156555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155572" y="2078038"/>
            <a:ext cx="906467" cy="276999"/>
          </a:xfrm>
          <a:prstGeom prst="rect">
            <a:avLst/>
          </a:prstGeom>
          <a:noFill/>
          <a:ln w="9525">
            <a:noFill/>
            <a:miter lim="800000"/>
            <a:headEnd/>
            <a:tailEnd/>
          </a:ln>
        </p:spPr>
        <p:txBody>
          <a:bodyPr wrap="none">
            <a:spAutoFit/>
          </a:bodyPr>
          <a:lstStyle/>
          <a:p>
            <a:r>
              <a:rPr lang="en-US" sz="1200" dirty="0">
                <a:solidFill>
                  <a:srgbClr val="000000"/>
                </a:solidFill>
                <a:latin typeface="+mn-lt"/>
              </a:rPr>
              <a:t>Tom </a:t>
            </a:r>
            <a:r>
              <a:rPr lang="en-US" sz="1200" dirty="0" err="1">
                <a:solidFill>
                  <a:srgbClr val="000000"/>
                </a:solidFill>
                <a:latin typeface="+mn-lt"/>
              </a:rPr>
              <a:t>Brems</a:t>
            </a:r>
            <a:endParaRPr lang="en-US" sz="1200" dirty="0">
              <a:solidFill>
                <a:srgbClr val="000000"/>
              </a:solidFill>
              <a:latin typeface="+mn-lt"/>
            </a:endParaRPr>
          </a:p>
        </p:txBody>
      </p: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629400" y="2743200"/>
            <a:ext cx="1870448"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Administration</a:t>
            </a:r>
            <a:endParaRPr lang="en-US" sz="1200" dirty="0">
              <a:solidFill>
                <a:srgbClr val="000000"/>
              </a:solidFill>
              <a:latin typeface="+mn-lt"/>
            </a:endParaRP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7636764" y="3308470"/>
            <a:ext cx="29718" cy="140640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2014141"/>
            <a:ext cx="1290840" cy="576659"/>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228600" y="4648849"/>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756839" y="3651105"/>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flipV="1">
            <a:off x="762000" y="3650956"/>
            <a:ext cx="464992" cy="148"/>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5029200" y="2974181"/>
            <a:ext cx="191492" cy="152713"/>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a:off x="6629398" y="4414658"/>
            <a:ext cx="0" cy="1093967"/>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April 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9784" y="2848613"/>
            <a:ext cx="1637308" cy="919714"/>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751120"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Senior Business Manager</a:t>
            </a:r>
            <a:endParaRPr lang="en-US" sz="1200" dirty="0">
              <a:solidFill>
                <a:srgbClr val="000000"/>
              </a:solidFill>
              <a:latin typeface="+mn-lt"/>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cxnSp>
        <p:nvCxnSpPr>
          <p:cNvPr id="43" name="Straight Connector 44"/>
          <p:cNvCxnSpPr>
            <a:cxnSpLocks noChangeShapeType="1"/>
          </p:cNvCxnSpPr>
          <p:nvPr/>
        </p:nvCxnSpPr>
        <p:spPr bwMode="auto">
          <a:xfrm>
            <a:off x="5421709" y="2804770"/>
            <a:ext cx="1207689" cy="119405"/>
          </a:xfrm>
          <a:prstGeom prst="straightConnector1">
            <a:avLst/>
          </a:prstGeom>
          <a:noFill/>
          <a:ln w="12701">
            <a:solidFill>
              <a:srgbClr val="000000"/>
            </a:solidFill>
            <a:prstDash val="dash"/>
            <a:round/>
            <a:headEnd/>
            <a:tailEnd/>
          </a:ln>
        </p:spPr>
      </p:cxnSp>
      <p:sp>
        <p:nvSpPr>
          <p:cNvPr id="48" name="TextBox 41"/>
          <p:cNvSpPr txBox="1">
            <a:spLocks noChangeArrowheads="1"/>
          </p:cNvSpPr>
          <p:nvPr/>
        </p:nvSpPr>
        <p:spPr bwMode="auto">
          <a:xfrm>
            <a:off x="4450253" y="3116007"/>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42" name="TextBox 47"/>
          <p:cNvSpPr txBox="1">
            <a:spLocks noChangeArrowheads="1"/>
          </p:cNvSpPr>
          <p:nvPr/>
        </p:nvSpPr>
        <p:spPr bwMode="auto">
          <a:xfrm>
            <a:off x="2839243" y="3264482"/>
            <a:ext cx="1260794" cy="461665"/>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Brooks Jones</a:t>
            </a:r>
            <a:endParaRPr lang="en-US" sz="1200" b="1" dirty="0">
              <a:solidFill>
                <a:srgbClr val="000000"/>
              </a:solidFill>
              <a:latin typeface="+mn-lt"/>
            </a:endParaRPr>
          </a:p>
          <a:p>
            <a:r>
              <a:rPr lang="en-US" sz="1200" dirty="0" smtClean="0">
                <a:solidFill>
                  <a:srgbClr val="000000"/>
                </a:solidFill>
                <a:latin typeface="+mn-lt"/>
              </a:rPr>
              <a:t>Financial Analyst</a:t>
            </a:r>
            <a:endParaRPr lang="en-US" sz="1200" dirty="0">
              <a:solidFill>
                <a:srgbClr val="000000"/>
              </a:solidFill>
              <a:latin typeface="+mn-lt"/>
            </a:endParaRPr>
          </a:p>
        </p:txBody>
      </p:sp>
      <p:cxnSp>
        <p:nvCxnSpPr>
          <p:cNvPr id="44" name="Straight Connector 50"/>
          <p:cNvCxnSpPr>
            <a:cxnSpLocks noChangeShapeType="1"/>
          </p:cNvCxnSpPr>
          <p:nvPr/>
        </p:nvCxnSpPr>
        <p:spPr bwMode="auto">
          <a:xfrm>
            <a:off x="2438400" y="3307120"/>
            <a:ext cx="400843" cy="82411"/>
          </a:xfrm>
          <a:prstGeom prst="straightConnector1">
            <a:avLst/>
          </a:prstGeom>
          <a:noFill/>
          <a:ln w="12701">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accent4">
              <a:lumMod val="60000"/>
              <a:lumOff val="40000"/>
              <a:alpha val="31000"/>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MG Finn, </a:t>
            </a:r>
            <a:r>
              <a:rPr lang="en-US" sz="1900" b="1" i="1" dirty="0">
                <a:solidFill>
                  <a:schemeClr val="tx1"/>
                </a:solidFill>
                <a:cs typeface="Arial" pitchFamily="34" charset="0"/>
              </a:rPr>
              <a:t>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7"/>
              </a:rPr>
              <a:t>mgfinn@gatech.edu</a:t>
            </a:r>
            <a:r>
              <a:rPr lang="en-US" sz="1900" u="sng" dirty="0" smtClean="0">
                <a:solidFill>
                  <a:schemeClr val="tx1"/>
                </a:solidFill>
                <a:cs typeface="Arial" pitchFamily="34" charset="0"/>
              </a:rPr>
              <a:t> </a:t>
            </a:r>
            <a:r>
              <a:rPr lang="en-US" sz="19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8"/>
              </a:rPr>
              <a:t>thomas.barker@bme.gatech.edu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9"/>
              </a:rPr>
              <a:t>Erin.kirshtein@bme.gatech.edu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2000" u="sng" dirty="0" smtClean="0">
                <a:solidFill>
                  <a:srgbClr val="0000FF"/>
                </a:solidFill>
                <a:ea typeface="Calibri"/>
                <a:cs typeface="Times New Roman"/>
                <a:hlinkClick r:id="rId21"/>
              </a:rPr>
              <a:t>mynatt@cc.gatech.edu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2000" u="sng" dirty="0" smtClean="0">
                <a:solidFill>
                  <a:srgbClr val="0000FF"/>
                </a:solidFill>
                <a:ea typeface="Calibri"/>
                <a:cs typeface="Times New Roman"/>
                <a:hlinkClick r:id="rId24"/>
              </a:rPr>
              <a:t>warren.r.jones@emory.edu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78697"/>
          </a:xfrm>
          <a:prstGeom prst="rect">
            <a:avLst/>
          </a:prstGeom>
          <a:solidFill>
            <a:schemeClr val="accent3">
              <a:lumMod val="60000"/>
              <a:lumOff val="4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6"/>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smtClean="0">
                <a:latin typeface="Calibri" pitchFamily="34" charset="0"/>
              </a:rPr>
              <a:t>Chief Operating Officer &amp; Chief</a:t>
            </a:r>
            <a:r>
              <a:rPr lang="en-US" sz="750" dirty="0">
                <a:latin typeface="Calibri" pitchFamily="34" charset="0"/>
              </a:rPr>
              <a:t>, Children’s Physician Group</a:t>
            </a:r>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latin typeface="Calibri" pitchFamily="34" charset="0"/>
                <a:hlinkClick r:id="rId27"/>
              </a:rPr>
              <a:t>pat.frias@choa.org</a:t>
            </a:r>
            <a:r>
              <a:rPr lang="en-US" sz="750" dirty="0" smtClean="0">
                <a:latin typeface="Calibri" pitchFamily="34" charset="0"/>
              </a:rPr>
              <a:t> </a:t>
            </a:r>
            <a:endParaRPr lang="en-US" sz="750" dirty="0">
              <a:latin typeface="Calibri" pitchFamily="34" charset="0"/>
            </a:endParaRP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r>
              <a:rPr lang="en-US" sz="750" u="sng" dirty="0" smtClean="0">
                <a:latin typeface="Calibri" pitchFamily="34" charset="0"/>
                <a:hlinkClick r:id="rId11"/>
              </a:rPr>
              <a:t>paul.spearman@emory.edu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smtClean="0">
                <a:latin typeface="Calibri" pitchFamily="34" charset="0"/>
              </a:rPr>
              <a:t>Cynthia Wetmore, MD, PhD</a:t>
            </a:r>
            <a:endParaRPr lang="en-US" sz="750" dirty="0"/>
          </a:p>
          <a:p>
            <a:pPr eaLnBrk="0" hangingPunct="0">
              <a:defRPr/>
            </a:pPr>
            <a:r>
              <a:rPr lang="en-US" sz="750" dirty="0" smtClean="0">
                <a:latin typeface="Calibri" pitchFamily="34" charset="0"/>
              </a:rPr>
              <a:t>Director, Center for Clinical &amp; Translational Research and Director, Clinical Research for Children’s &amp; Emory</a:t>
            </a:r>
          </a:p>
          <a:p>
            <a:pPr eaLnBrk="0" hangingPunct="0">
              <a:defRPr/>
            </a:pPr>
            <a:r>
              <a:rPr lang="en-US" sz="750" dirty="0" err="1" smtClean="0">
                <a:latin typeface="Calibri" pitchFamily="34" charset="0"/>
              </a:rPr>
              <a:t>Dept</a:t>
            </a:r>
            <a:r>
              <a:rPr lang="en-US" sz="750" dirty="0" smtClean="0">
                <a:latin typeface="Calibri" pitchFamily="34" charset="0"/>
              </a:rPr>
              <a:t> </a:t>
            </a:r>
            <a:r>
              <a:rPr lang="en-US" sz="750" dirty="0">
                <a:latin typeface="Calibri" pitchFamily="34" charset="0"/>
              </a:rPr>
              <a:t>of Pediatrics, Emory University </a:t>
            </a:r>
            <a:r>
              <a:rPr lang="en-US" sz="750" u="sng" dirty="0" smtClean="0">
                <a:latin typeface="Calibri" pitchFamily="34" charset="0"/>
                <a:hlinkClick r:id="rId28"/>
              </a:rPr>
              <a:t>Cynthia.wetmore@emory.edu</a:t>
            </a:r>
            <a:r>
              <a:rPr lang="en-US" sz="750" dirty="0" smtClean="0">
                <a:latin typeface="Calibri" pitchFamily="34" charset="0"/>
              </a:rPr>
              <a:t> </a:t>
            </a:r>
            <a:endParaRPr lang="en-US" sz="750" dirty="0"/>
          </a:p>
          <a:p>
            <a:pPr marR="21880"/>
            <a:endParaRPr lang="en-US" sz="750" b="1" i="1" u="sng" dirty="0" smtClean="0">
              <a:latin typeface="Calibri"/>
            </a:endParaRPr>
          </a:p>
          <a:p>
            <a:pPr marR="21880"/>
            <a:r>
              <a:rPr lang="en-US" sz="750" b="1" i="1" u="sng" dirty="0" smtClean="0">
                <a:latin typeface="Calibri"/>
              </a:rPr>
              <a:t>Farah Chapes </a:t>
            </a:r>
          </a:p>
          <a:p>
            <a:r>
              <a:rPr lang="en-US" sz="750" dirty="0" smtClean="0">
                <a:latin typeface="Calibri"/>
              </a:rPr>
              <a:t>VP, Research &amp; Academic Administration</a:t>
            </a:r>
          </a:p>
          <a:p>
            <a:pPr marR="3500"/>
            <a:r>
              <a:rPr lang="en-US" sz="750" dirty="0" smtClean="0">
                <a:latin typeface="Calibri"/>
              </a:rPr>
              <a:t>Children's Healthcare of Atlanta </a:t>
            </a:r>
            <a:r>
              <a:rPr lang="en-US" sz="750" dirty="0" smtClean="0">
                <a:latin typeface="Calibri"/>
                <a:hlinkClick r:id="rId29"/>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t>
            </a:r>
            <a:r>
              <a:rPr lang="en-US" sz="750" dirty="0" smtClean="0">
                <a:latin typeface="Calibri" pitchFamily="34" charset="0"/>
              </a:rPr>
              <a:t>Administration &amp; </a:t>
            </a:r>
            <a:r>
              <a:rPr lang="en-US" sz="750" dirty="0">
                <a:latin typeface="Calibri" pitchFamily="34" charset="0"/>
              </a:rPr>
              <a:t>Graduate Medical </a:t>
            </a:r>
            <a:r>
              <a:rPr lang="en-US" sz="750" dirty="0" smtClean="0">
                <a:latin typeface="Calibri" pitchFamily="34" charset="0"/>
              </a:rPr>
              <a:t>Education,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0"/>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t>
            </a:r>
            <a:r>
              <a:rPr lang="en-US" sz="750" dirty="0" smtClean="0">
                <a:latin typeface="Calibri" pitchFamily="34" charset="0"/>
              </a:rPr>
              <a:t>Administrator, Department </a:t>
            </a:r>
            <a:r>
              <a:rPr lang="en-US" sz="750" dirty="0">
                <a:latin typeface="Calibri" pitchFamily="34" charset="0"/>
              </a:rPr>
              <a:t>of Pediatrics, Emory </a:t>
            </a:r>
            <a:r>
              <a:rPr lang="en-US" sz="750" dirty="0" smtClean="0">
                <a:latin typeface="Calibri" pitchFamily="34" charset="0"/>
              </a:rPr>
              <a:t>University </a:t>
            </a:r>
            <a:r>
              <a:rPr lang="en-US" sz="750" u="sng" dirty="0" smtClean="0">
                <a:latin typeface="Calibri" pitchFamily="34" charset="0"/>
                <a:hlinkClick r:id="rId31"/>
              </a:rPr>
              <a:t>mmccar2@emory.edu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 Department </a:t>
            </a:r>
            <a:r>
              <a:rPr lang="en-US" sz="750" dirty="0">
                <a:latin typeface="Calibri" pitchFamily="34" charset="0"/>
              </a:rPr>
              <a:t>of Pediatrics, Emory </a:t>
            </a:r>
            <a:r>
              <a:rPr lang="en-US" sz="750" dirty="0" smtClean="0">
                <a:latin typeface="Calibri" pitchFamily="34" charset="0"/>
              </a:rPr>
              <a:t>University </a:t>
            </a:r>
            <a:r>
              <a:rPr lang="en-US" sz="750" dirty="0" smtClean="0">
                <a:hlinkClick r:id="rId32"/>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hlinkClick r:id="rId33"/>
              </a:rPr>
              <a:t>kimberly.laboone@choa.org</a:t>
            </a:r>
            <a:r>
              <a:rPr lang="en-US" sz="750" dirty="0" smtClean="0"/>
              <a:t> </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t>
            </a:r>
            <a:r>
              <a:rPr lang="en-US" sz="750" dirty="0" smtClean="0">
                <a:latin typeface="Calibri" pitchFamily="34" charset="0"/>
              </a:rPr>
              <a:t>Advocate, Department </a:t>
            </a:r>
            <a:r>
              <a:rPr lang="en-US" sz="750" dirty="0">
                <a:latin typeface="Calibri" pitchFamily="34" charset="0"/>
              </a:rPr>
              <a:t>of Pediatrics, Emory University </a:t>
            </a:r>
            <a:r>
              <a:rPr lang="en-US" sz="750" dirty="0" smtClean="0">
                <a:latin typeface="Calibri" pitchFamily="34" charset="0"/>
              </a:rPr>
              <a:t>&amp; </a:t>
            </a:r>
            <a:r>
              <a:rPr lang="en-US" sz="750" dirty="0">
                <a:latin typeface="Calibri" pitchFamily="34" charset="0"/>
              </a:rPr>
              <a:t> Children's Healthcare of </a:t>
            </a:r>
            <a:r>
              <a:rPr lang="en-US" sz="750" dirty="0" smtClean="0">
                <a:latin typeface="Calibri" pitchFamily="34" charset="0"/>
              </a:rPr>
              <a:t>Atlanta </a:t>
            </a:r>
            <a:r>
              <a:rPr lang="en-US" sz="750" u="sng" dirty="0" smtClean="0">
                <a:latin typeface="Calibri" pitchFamily="34" charset="0"/>
                <a:hlinkClick r:id="rId34"/>
              </a:rPr>
              <a:t>stacy.heilman@emory.edu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a:t>
            </a:r>
            <a:r>
              <a:rPr lang="en-US" sz="750" dirty="0" smtClean="0">
                <a:latin typeface="Calibri" pitchFamily="34" charset="0"/>
              </a:rPr>
              <a:t>Operations, Research </a:t>
            </a:r>
            <a:r>
              <a:rPr lang="en-US" sz="750" dirty="0">
                <a:latin typeface="Calibri" pitchFamily="34" charset="0"/>
              </a:rPr>
              <a:t>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5"/>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bg>
      <p:bgPr>
        <a:solidFill>
          <a:schemeClr val="tx2">
            <a:lumMod val="60000"/>
            <a:lumOff val="40000"/>
            <a:alpha val="28000"/>
          </a:schemeClr>
        </a:solidFill>
        <a:effectLst/>
      </p:bgPr>
    </p:bg>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bg>
      <p:bgPr>
        <a:solidFill>
          <a:schemeClr val="tx2">
            <a:lumMod val="60000"/>
            <a:lumOff val="40000"/>
            <a:alpha val="15000"/>
          </a:schemeClr>
        </a:solidFill>
        <a:effectLst/>
      </p:bgPr>
    </p:bg>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3911373505"/>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06778358"/>
              </p:ext>
            </p:extLst>
          </p:nvPr>
        </p:nvGraphicFramePr>
        <p:xfrm>
          <a:off x="184870" y="758825"/>
          <a:ext cx="8763001" cy="4090294"/>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David Archer </a:t>
                      </a:r>
                      <a:r>
                        <a:rPr lang="en-US" sz="800" u="sng" dirty="0">
                          <a:hlinkClick r:id="rId5"/>
                        </a:rPr>
                        <a:t>darcher@emory.edu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a:t>
                      </a:r>
                      <a:r>
                        <a:rPr lang="en-US" sz="800" dirty="0" err="1" smtClean="0">
                          <a:latin typeface="+mn-lt"/>
                          <a:ea typeface="Calibri"/>
                          <a:cs typeface="Times New Roman"/>
                        </a:rPr>
                        <a:t>Karnail</a:t>
                      </a:r>
                      <a:r>
                        <a:rPr lang="en-US" sz="800" dirty="0" smtClean="0">
                          <a:latin typeface="+mn-lt"/>
                          <a:ea typeface="Calibri"/>
                          <a:cs typeface="Times New Roman"/>
                        </a:rPr>
                        <a:t> Singh,</a:t>
                      </a:r>
                      <a:r>
                        <a:rPr lang="en-US" sz="800" baseline="0" dirty="0" smtClean="0">
                          <a:latin typeface="+mn-lt"/>
                          <a:ea typeface="Calibri"/>
                          <a:cs typeface="Times New Roman"/>
                        </a:rPr>
                        <a:t> PhD </a:t>
                      </a:r>
                      <a:r>
                        <a:rPr lang="en-US" sz="800" dirty="0" smtClean="0">
                          <a:latin typeface="+mn-lt"/>
                          <a:ea typeface="Calibri"/>
                          <a:cs typeface="Times New Roman"/>
                          <a:hlinkClick r:id="rId7"/>
                        </a:rPr>
                        <a:t>mailto:ksingh6@emory.edu</a:t>
                      </a:r>
                      <a:r>
                        <a:rPr lang="en-US" sz="80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a:t>
                      </a:r>
                      <a:r>
                        <a:rPr lang="en-US" sz="800" dirty="0" smtClean="0"/>
                        <a:t> Wilkerson, </a:t>
                      </a:r>
                      <a:r>
                        <a:rPr lang="en-US" sz="800" dirty="0"/>
                        <a:t>RN, BSN, CCRC </a:t>
                      </a:r>
                      <a:r>
                        <a:rPr lang="en-US" sz="800" u="sng" dirty="0" smtClean="0"/>
                        <a:t>melinda.wilkerson@choa.org</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1"/>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2"/>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April 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956000063"/>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1860</TotalTime>
  <Words>3923</Words>
  <Application>Microsoft Office PowerPoint</Application>
  <PresentationFormat>On-screen Show (4:3)</PresentationFormat>
  <Paragraphs>662</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183</cp:revision>
  <cp:lastPrinted>2014-06-02T12:56:47Z</cp:lastPrinted>
  <dcterms:created xsi:type="dcterms:W3CDTF">2011-12-08T19:57:10Z</dcterms:created>
  <dcterms:modified xsi:type="dcterms:W3CDTF">2015-03-31T18:54:08Z</dcterms:modified>
</cp:coreProperties>
</file>