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 id="282"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100" d="100"/>
          <a:sy n="100" d="100"/>
        </p:scale>
        <p:origin x="-558"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3/31/2015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3/31/2015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3/31/2015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3/31/2015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3/31/2015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3/31/2015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3/31/2015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3/31/2015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3/31/2015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3/31/2015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3/31/2015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3/31/2015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alpha val="42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3/31/2015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ephanie.Meisner@choa.org" TargetMode="External"/><Relationship Id="rId13" Type="http://schemas.openxmlformats.org/officeDocument/2006/relationships/hyperlink" Target="mailto:Heather.macdonald@choa.org" TargetMode="External"/><Relationship Id="rId3" Type="http://schemas.openxmlformats.org/officeDocument/2006/relationships/hyperlink" Target="mailto:Kristine.rogers@choa.org" TargetMode="External"/><Relationship Id="rId7" Type="http://schemas.openxmlformats.org/officeDocument/2006/relationships/hyperlink" Target="mailto:beena.desai@choa.org" TargetMode="External"/><Relationship Id="rId12" Type="http://schemas.openxmlformats.org/officeDocument/2006/relationships/hyperlink" Target="mailto:paul.spearman@emor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ybesnov@emory.edu" TargetMode="External"/><Relationship Id="rId11" Type="http://schemas.openxmlformats.org/officeDocument/2006/relationships/hyperlink" Target="http://www.pedsresearch.org/" TargetMode="External"/><Relationship Id="rId5" Type="http://schemas.openxmlformats.org/officeDocument/2006/relationships/hyperlink" Target="mailto:amcook@emory.edu" TargetMode="External"/><Relationship Id="rId10" Type="http://schemas.openxmlformats.org/officeDocument/2006/relationships/hyperlink" Target="http://www.pedsresearch.org/cores/detail/biostats" TargetMode="External"/><Relationship Id="rId4" Type="http://schemas.openxmlformats.org/officeDocument/2006/relationships/hyperlink" Target="mailto:Allison.wellons@choa.org" TargetMode="External"/><Relationship Id="rId9" Type="http://schemas.openxmlformats.org/officeDocument/2006/relationships/hyperlink" Target="mailto:stacy.heilman@emo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7.jpg"/><Relationship Id="rId5" Type="http://schemas.openxmlformats.org/officeDocument/2006/relationships/image" Target="../media/image16.jpeg"/><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20.jpg"/><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thomas.barker@bme.gatech.edu" TargetMode="External"/><Relationship Id="rId26" Type="http://schemas.openxmlformats.org/officeDocument/2006/relationships/hyperlink" Target="mailto:barbara_stoll@oz.ped.emory.edu" TargetMode="External"/><Relationship Id="rId3" Type="http://schemas.openxmlformats.org/officeDocument/2006/relationships/hyperlink" Target="mailto:william.woods@choa.org" TargetMode="External"/><Relationship Id="rId21" Type="http://schemas.openxmlformats.org/officeDocument/2006/relationships/hyperlink" Target="mailto:mynatt@cc.gatech.edu" TargetMode="External"/><Relationship Id="rId34" Type="http://schemas.openxmlformats.org/officeDocument/2006/relationships/hyperlink" Target="mailto:stacy.heilman@emory.edu"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mgfinn@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kimberly.laboone@choa.org"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emory.edu"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 Id="rId35" Type="http://schemas.openxmlformats.org/officeDocument/2006/relationships/hyperlink" Target="mailto:barbara.kilbourne@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ksingh6@emory.edu" TargetMode="External"/><Relationship Id="rId12" Type="http://schemas.openxmlformats.org/officeDocument/2006/relationships/hyperlink" Target="http://www.pedsresearch.org/infrastructure/detail/out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pedsresearch.org/infrastructure/detail/inpatient-resources"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April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300" b="1" dirty="0" smtClean="0">
                <a:solidFill>
                  <a:srgbClr val="000000"/>
                </a:solidFill>
                <a:latin typeface="Calibri" pitchFamily="34" charset="0"/>
              </a:rPr>
              <a:t>Clinical </a:t>
            </a:r>
            <a:r>
              <a:rPr lang="en-US" sz="1300" b="1" dirty="0">
                <a:solidFill>
                  <a:srgbClr val="000000"/>
                </a:solidFill>
                <a:latin typeface="Calibri" pitchFamily="34" charset="0"/>
              </a:rPr>
              <a:t>studies/</a:t>
            </a:r>
          </a:p>
          <a:p>
            <a:r>
              <a:rPr lang="en-US" sz="1300" b="1" dirty="0">
                <a:solidFill>
                  <a:srgbClr val="000000"/>
                </a:solidFill>
                <a:latin typeface="Calibri" pitchFamily="34" charset="0"/>
              </a:rPr>
              <a:t>coordinators</a:t>
            </a:r>
          </a:p>
          <a:p>
            <a:pPr>
              <a:buSzPct val="100000"/>
              <a:buFont typeface="Wingdings" pitchFamily="2" charset="2"/>
              <a:buChar char="Ø"/>
            </a:pPr>
            <a:r>
              <a:rPr lang="en-US" sz="1100" b="1" dirty="0">
                <a:solidFill>
                  <a:srgbClr val="000000"/>
                </a:solidFill>
                <a:latin typeface="Calibri" pitchFamily="34" charset="0"/>
              </a:rPr>
              <a:t>Kris Rogers, RN, CRA Director</a:t>
            </a:r>
            <a:r>
              <a:rPr lang="en-US" sz="1100" b="1" i="1" dirty="0">
                <a:solidFill>
                  <a:srgbClr val="000000"/>
                </a:solidFill>
                <a:latin typeface="Calibri" pitchFamily="34" charset="0"/>
              </a:rPr>
              <a:t>, </a:t>
            </a:r>
            <a:r>
              <a:rPr lang="en-US" sz="1100" dirty="0" smtClean="0">
                <a:solidFill>
                  <a:srgbClr val="000000"/>
                </a:solidFill>
                <a:latin typeface="Calibri" pitchFamily="34" charset="0"/>
              </a:rPr>
              <a:t>CHOA Clinical Research Administration</a:t>
            </a:r>
          </a:p>
          <a:p>
            <a:pPr>
              <a:buSzPct val="100000"/>
            </a:pPr>
            <a:r>
              <a:rPr lang="en-US" sz="1050" dirty="0" smtClean="0">
                <a:solidFill>
                  <a:srgbClr val="000000"/>
                </a:solidFill>
                <a:latin typeface="Calibri" pitchFamily="34" charset="0"/>
              </a:rPr>
              <a:t>404-785-1215</a:t>
            </a:r>
          </a:p>
          <a:p>
            <a:pPr>
              <a:buSzPct val="100000"/>
            </a:pPr>
            <a:r>
              <a:rPr lang="en-US" sz="1050" dirty="0" smtClean="0">
                <a:solidFill>
                  <a:srgbClr val="000000"/>
                </a:solidFill>
                <a:latin typeface="Calibri" pitchFamily="34" charset="0"/>
                <a:hlinkClick r:id="rId3"/>
              </a:rPr>
              <a:t>Kristine.rogers@choa.org</a:t>
            </a:r>
            <a:endParaRPr lang="en-US" sz="105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Allison Wellons </a:t>
            </a:r>
            <a:r>
              <a:rPr lang="en-US" sz="1050" dirty="0" smtClean="0">
                <a:solidFill>
                  <a:srgbClr val="000000"/>
                </a:solidFill>
                <a:latin typeface="Calibri" pitchFamily="34" charset="0"/>
              </a:rPr>
              <a:t>404-785-6459 </a:t>
            </a:r>
            <a:r>
              <a:rPr lang="en-US" sz="1050" u="sng" dirty="0" smtClean="0">
                <a:solidFill>
                  <a:srgbClr val="000000"/>
                </a:solidFill>
                <a:latin typeface="Calibri" pitchFamily="34" charset="0"/>
                <a:hlinkClick r:id="rId4"/>
              </a:rPr>
              <a:t>Allison.wellons@choa.org</a:t>
            </a:r>
            <a:endParaRPr lang="en-US" sz="1050" dirty="0">
              <a:solidFill>
                <a:srgbClr val="000000"/>
              </a:solidFill>
              <a:latin typeface="Calibri" pitchFamily="34" charset="0"/>
            </a:endParaRPr>
          </a:p>
        </p:txBody>
      </p:sp>
      <p:sp>
        <p:nvSpPr>
          <p:cNvPr id="4" name="Rectangle 8"/>
          <p:cNvSpPr/>
          <p:nvPr/>
        </p:nvSpPr>
        <p:spPr>
          <a:xfrm>
            <a:off x="6945313" y="528636"/>
            <a:ext cx="1981200" cy="2100263"/>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400" b="1" kern="0" dirty="0" smtClean="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Emory Clinical Research Services</a:t>
            </a:r>
          </a:p>
          <a:p>
            <a:pPr>
              <a:buSzPct val="100000"/>
              <a:buFont typeface="Wingdings" pitchFamily="2" charset="2"/>
              <a:buChar char="Ø"/>
            </a:pPr>
            <a:r>
              <a:rPr lang="en-US" sz="1050" b="1" dirty="0" smtClean="0">
                <a:solidFill>
                  <a:srgbClr val="000000"/>
                </a:solidFill>
                <a:latin typeface="+mn-lt"/>
              </a:rPr>
              <a:t>Amanda Cook, Director </a:t>
            </a:r>
            <a:r>
              <a:rPr lang="en-US" sz="1050" dirty="0" smtClean="0">
                <a:solidFill>
                  <a:srgbClr val="000000"/>
                </a:solidFill>
                <a:latin typeface="+mn-lt"/>
              </a:rPr>
              <a:t> </a:t>
            </a:r>
          </a:p>
          <a:p>
            <a:pPr>
              <a:buSzPct val="100000"/>
            </a:pPr>
            <a:r>
              <a:rPr lang="en-US" sz="1050" dirty="0" smtClean="0">
                <a:latin typeface="+mn-lt"/>
              </a:rPr>
              <a:t>404-727-5234</a:t>
            </a:r>
            <a:endParaRPr lang="en-US" sz="1050" dirty="0">
              <a:latin typeface="+mn-lt"/>
            </a:endParaRPr>
          </a:p>
          <a:p>
            <a:pPr lvl="0">
              <a:buSzPct val="100000"/>
            </a:pPr>
            <a:r>
              <a:rPr lang="en-US" sz="1050" u="sng" dirty="0" smtClean="0">
                <a:latin typeface="+mn-lt"/>
                <a:hlinkClick r:id="rId5"/>
              </a:rPr>
              <a:t>amcook@emory.edu</a:t>
            </a:r>
            <a:r>
              <a:rPr lang="en-US" sz="1050" u="sng" dirty="0" smtClean="0">
                <a:latin typeface="+mn-lt"/>
              </a:rPr>
              <a:t> </a:t>
            </a:r>
          </a:p>
          <a:p>
            <a:pPr lvl="0">
              <a:buSzPct val="100000"/>
            </a:pPr>
            <a:r>
              <a:rPr lang="en-US" sz="1300" b="1" kern="0" dirty="0" smtClean="0">
                <a:solidFill>
                  <a:srgbClr val="000000"/>
                </a:solidFill>
                <a:latin typeface="+mn-lt"/>
                <a:cs typeface="+mn-cs"/>
              </a:rPr>
              <a:t>_____________________</a:t>
            </a: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Common Equipment Core</a:t>
            </a:r>
          </a:p>
          <a:p>
            <a:pPr fontAlgn="auto">
              <a:spcBef>
                <a:spcPts val="0"/>
              </a:spcBef>
              <a:spcAft>
                <a:spcPts val="0"/>
              </a:spcAft>
              <a:defRPr sz="1800" b="0" i="0" u="none" strike="noStrike" kern="0" cap="none" spc="0" baseline="0">
                <a:solidFill>
                  <a:srgbClr val="000000"/>
                </a:solidFill>
                <a:uFillTx/>
              </a:defRPr>
            </a:pPr>
            <a:r>
              <a:rPr lang="en-US" sz="1100" b="1" kern="0" dirty="0" smtClean="0">
                <a:solidFill>
                  <a:srgbClr val="000000"/>
                </a:solidFill>
                <a:latin typeface="+mn-lt"/>
                <a:cs typeface="+mn-cs"/>
              </a:rPr>
              <a:t>2</a:t>
            </a:r>
            <a:r>
              <a:rPr lang="en-US" sz="1100" b="1" kern="0" baseline="30000" dirty="0" smtClean="0">
                <a:solidFill>
                  <a:srgbClr val="000000"/>
                </a:solidFill>
                <a:latin typeface="+mn-lt"/>
                <a:cs typeface="+mn-cs"/>
              </a:rPr>
              <a:t>nd</a:t>
            </a:r>
            <a:r>
              <a:rPr lang="en-US" sz="1100" b="1" kern="0" dirty="0" smtClean="0">
                <a:solidFill>
                  <a:srgbClr val="000000"/>
                </a:solidFill>
                <a:latin typeface="+mn-lt"/>
                <a:cs typeface="+mn-cs"/>
              </a:rPr>
              <a:t> floor ECC 260 lab: </a:t>
            </a:r>
            <a:endParaRPr lang="en-US" sz="1100" kern="0" dirty="0" smtClean="0">
              <a:solidFill>
                <a:srgbClr val="000000"/>
              </a:solidFill>
              <a:latin typeface="+mn-lt"/>
              <a:cs typeface="+mn-cs"/>
            </a:endParaRP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kern="0" dirty="0" smtClean="0">
                <a:solidFill>
                  <a:srgbClr val="000000"/>
                </a:solidFill>
                <a:latin typeface="+mn-lt"/>
                <a:cs typeface="+mn-cs"/>
              </a:rPr>
              <a:t>Yelena Blinder , Technical Director</a:t>
            </a:r>
          </a:p>
          <a:p>
            <a:pPr fontAlgn="auto">
              <a:spcBef>
                <a:spcPts val="0"/>
              </a:spcBef>
              <a:spcAft>
                <a:spcPts val="0"/>
              </a:spcAft>
              <a:buSzPct val="100000"/>
              <a:defRPr sz="1800" b="0" i="0" u="none" strike="noStrike" kern="0" cap="none" spc="0" baseline="0">
                <a:solidFill>
                  <a:srgbClr val="000000"/>
                </a:solidFill>
                <a:uFillTx/>
              </a:defRPr>
            </a:pPr>
            <a:r>
              <a:rPr lang="en-US" sz="1100" kern="0" dirty="0" smtClean="0">
                <a:solidFill>
                  <a:srgbClr val="000000"/>
                </a:solidFill>
                <a:latin typeface="+mn-lt"/>
                <a:cs typeface="+mn-cs"/>
                <a:hlinkClick r:id="rId6"/>
              </a:rPr>
              <a:t>ybesnov@emory.edu</a:t>
            </a: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404-785-2269 </a:t>
            </a:r>
            <a:r>
              <a:rPr lang="en-US" sz="1050" u="sng" kern="0" dirty="0" smtClean="0">
                <a:solidFill>
                  <a:srgbClr val="000000"/>
                </a:solidFill>
                <a:latin typeface="Calibri"/>
                <a:cs typeface="+mn-cs"/>
                <a:hlinkClick r:id="rId7"/>
              </a:rPr>
              <a:t>beena.desai@choa.org</a:t>
            </a:r>
            <a:endParaRPr lang="en-US" sz="105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a:t>
            </a:r>
            <a:r>
              <a:rPr lang="en-US" sz="1050" b="1" kern="0" dirty="0" smtClean="0">
                <a:solidFill>
                  <a:srgbClr val="000000"/>
                </a:solidFill>
                <a:latin typeface="Calibri"/>
                <a:cs typeface="+mn-cs"/>
              </a:rPr>
              <a:t>(PRC/Egleston</a:t>
            </a:r>
            <a:r>
              <a:rPr lang="en-US" sz="1050" b="1" kern="0" dirty="0">
                <a:solidFill>
                  <a:srgbClr val="000000"/>
                </a:solidFill>
                <a:latin typeface="Calibri"/>
                <a:cs typeface="+mn-cs"/>
              </a:rPr>
              <a:t>):</a:t>
            </a:r>
            <a:r>
              <a:rPr lang="en-US" sz="1050" kern="0" dirty="0">
                <a:solidFill>
                  <a:srgbClr val="000000"/>
                </a:solidFill>
                <a:latin typeface="Calibri"/>
                <a:cs typeface="+mn-cs"/>
              </a:rPr>
              <a:t> </a:t>
            </a:r>
            <a:r>
              <a:rPr lang="en-US" sz="1050" b="1" kern="0" dirty="0">
                <a:solidFill>
                  <a:srgbClr val="000000"/>
                </a:solidFill>
                <a:latin typeface="Calibri"/>
                <a:cs typeface="+mn-cs"/>
              </a:rPr>
              <a:t>Stephanie Meisner,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8"/>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404-785-0400-main number</a:t>
            </a:r>
            <a:endParaRPr lang="en-US" sz="1050" kern="0" dirty="0">
              <a:solidFill>
                <a:srgbClr val="000000"/>
              </a:solidFill>
              <a:latin typeface="Calibri"/>
              <a:cs typeface="+mn-cs"/>
            </a:endParaRP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300" b="1" dirty="0">
                <a:solidFill>
                  <a:srgbClr val="000000"/>
                </a:solidFill>
                <a:latin typeface="Calibri" pitchFamily="34" charset="0"/>
              </a:rPr>
              <a:t>Grant and Manuscript Support</a:t>
            </a:r>
            <a:endParaRPr lang="en-US" sz="1300" dirty="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dirty="0">
                <a:solidFill>
                  <a:srgbClr val="000000"/>
                </a:solidFill>
                <a:latin typeface="Calibri" pitchFamily="34" charset="0"/>
              </a:rPr>
              <a:t>Stacy Heilman, PhD Grants Advocate </a:t>
            </a:r>
            <a:endParaRPr lang="en-US" sz="1100" b="1" dirty="0" smtClean="0">
              <a:solidFill>
                <a:srgbClr val="000000"/>
              </a:solidFill>
              <a:latin typeface="Calibri" pitchFamily="34" charset="0"/>
            </a:endParaRPr>
          </a:p>
          <a:p>
            <a:pPr>
              <a:buSzPct val="100000"/>
            </a:pPr>
            <a:r>
              <a:rPr lang="en-US" sz="1100" dirty="0" smtClean="0">
                <a:solidFill>
                  <a:srgbClr val="000000"/>
                </a:solidFill>
                <a:latin typeface="Calibri" pitchFamily="34" charset="0"/>
              </a:rPr>
              <a:t>404-727-4819 </a:t>
            </a:r>
            <a:r>
              <a:rPr lang="en-US" sz="1100" dirty="0" smtClean="0">
                <a:solidFill>
                  <a:srgbClr val="000000"/>
                </a:solidFill>
                <a:latin typeface="Calibri" pitchFamily="34" charset="0"/>
                <a:hlinkClick r:id="rId9"/>
              </a:rPr>
              <a:t>stacy.heilman@emory.edu</a:t>
            </a:r>
            <a:endParaRPr lang="en-US" sz="1100" dirty="0" smtClean="0">
              <a:solidFill>
                <a:srgbClr val="000000"/>
              </a:solidFill>
              <a:latin typeface="Calibri" pitchFamily="34" charset="0"/>
            </a:endParaRPr>
          </a:p>
          <a:p>
            <a:pPr>
              <a:buSzPct val="100000"/>
              <a:buFont typeface="Arial" charset="0"/>
              <a:buChar char="•"/>
            </a:pPr>
            <a:r>
              <a:rPr lang="en-US" sz="1050" i="1" dirty="0" smtClean="0">
                <a:solidFill>
                  <a:srgbClr val="000000"/>
                </a:solidFill>
                <a:latin typeface="Calibri" pitchFamily="34" charset="0"/>
              </a:rPr>
              <a:t>Assistance with finding grant opportunities and connecting to collaborators</a:t>
            </a:r>
          </a:p>
          <a:p>
            <a:pPr>
              <a:buSzPct val="100000"/>
              <a:buFont typeface="Arial" charset="0"/>
              <a:buChar char="•"/>
            </a:pPr>
            <a:r>
              <a:rPr lang="en-US" sz="1050" i="1" dirty="0" smtClean="0">
                <a:solidFill>
                  <a:srgbClr val="000000"/>
                </a:solidFill>
                <a:latin typeface="Calibri" pitchFamily="34" charset="0"/>
              </a:rPr>
              <a:t>Core laboratory assistance, supervision</a:t>
            </a:r>
            <a:endParaRPr lang="en-US" sz="1050" i="1" dirty="0">
              <a:solidFill>
                <a:srgbClr val="000000"/>
              </a:solidFill>
              <a:latin typeface="Calibri" pitchFamily="34" charset="0"/>
            </a:endParaRP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dirty="0" smtClean="0">
                <a:solidFill>
                  <a:srgbClr val="000000"/>
                </a:solidFill>
                <a:latin typeface="Calibri" pitchFamily="34" charset="0"/>
              </a:rPr>
              <a:t>Equipment:</a:t>
            </a:r>
            <a:r>
              <a:rPr lang="en-US" sz="1000" dirty="0" smtClean="0">
                <a:solidFill>
                  <a:srgbClr val="000000"/>
                </a:solidFill>
                <a:latin typeface="Calibri" pitchFamily="34" charset="0"/>
              </a:rPr>
              <a:t> </a:t>
            </a:r>
            <a:r>
              <a:rPr lang="en-US" sz="1000" i="1" dirty="0" smtClean="0">
                <a:solidFill>
                  <a:srgbClr val="000000"/>
                </a:solidFill>
                <a:latin typeface="Calibri" pitchFamily="34" charset="0"/>
              </a:rPr>
              <a:t>Biosafety cabinet, incubators, clinical centrifuge, real-time PCR machine, standard PCR machine, </a:t>
            </a:r>
            <a:r>
              <a:rPr lang="en-US" sz="1000" i="1" dirty="0" err="1" smtClean="0">
                <a:solidFill>
                  <a:srgbClr val="000000"/>
                </a:solidFill>
                <a:latin typeface="Calibri" pitchFamily="34" charset="0"/>
              </a:rPr>
              <a:t>multilabel</a:t>
            </a:r>
            <a:r>
              <a:rPr lang="en-US" sz="1000" i="1" dirty="0" smtClean="0">
                <a:solidFill>
                  <a:srgbClr val="000000"/>
                </a:solidFill>
                <a:latin typeface="Calibri" pitchFamily="34" charset="0"/>
              </a:rPr>
              <a:t> plate reader, gel documentation system on order</a:t>
            </a:r>
          </a:p>
          <a:p>
            <a:r>
              <a:rPr lang="en-US" sz="1000" b="1" dirty="0" smtClean="0">
                <a:solidFill>
                  <a:srgbClr val="000000"/>
                </a:solidFill>
                <a:latin typeface="Calibri" pitchFamily="34" charset="0"/>
              </a:rPr>
              <a:t>Services</a:t>
            </a:r>
            <a:r>
              <a:rPr lang="en-US" sz="1000" dirty="0" smtClean="0">
                <a:solidFill>
                  <a:srgbClr val="000000"/>
                </a:solidFill>
                <a:latin typeface="Calibri" pitchFamily="34" charset="0"/>
              </a:rPr>
              <a:t>: </a:t>
            </a:r>
            <a:r>
              <a:rPr lang="en-US" sz="1000" i="1" dirty="0" smtClean="0">
                <a:solidFill>
                  <a:srgbClr val="000000"/>
                </a:solidFill>
                <a:latin typeface="Calibri" pitchFamily="34" charset="0"/>
              </a:rPr>
              <a:t>this core provides common equipment for investigator’s use, including access to benchtop space and hood space, centrifuges for clinical specimen processing</a:t>
            </a:r>
            <a:endParaRPr lang="en-US" sz="1000" b="1" i="1" dirty="0">
              <a:solidFill>
                <a:srgbClr val="000000"/>
              </a:solidFill>
              <a:latin typeface="Calibri" pitchFamily="34" charset="0"/>
            </a:endParaRPr>
          </a:p>
        </p:txBody>
      </p:sp>
      <p:sp>
        <p:nvSpPr>
          <p:cNvPr id="10" name="Rektangel 13"/>
          <p:cNvSpPr/>
          <p:nvPr/>
        </p:nvSpPr>
        <p:spPr>
          <a:xfrm>
            <a:off x="3200400" y="4459288"/>
            <a:ext cx="1828800" cy="1908215"/>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00" dirty="0">
                <a:latin typeface="+mn-lt"/>
              </a:rPr>
              <a:t>Traci Leong, PhD</a:t>
            </a:r>
          </a:p>
          <a:p>
            <a:pPr fontAlgn="auto">
              <a:spcBef>
                <a:spcPts val="0"/>
              </a:spcBef>
              <a:spcAft>
                <a:spcPts val="0"/>
              </a:spcAft>
              <a:buFont typeface="Wingdings" pitchFamily="2" charset="2"/>
              <a:buChar char="Ø"/>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fontAlgn="auto">
              <a:spcBef>
                <a:spcPts val="0"/>
              </a:spcBef>
              <a:spcAft>
                <a:spcPts val="0"/>
              </a:spcAft>
              <a:buFont typeface="Wingdings" pitchFamily="2" charset="2"/>
              <a:buChar char="Ø"/>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fontAlgn="auto">
              <a:spcBef>
                <a:spcPts val="0"/>
              </a:spcBef>
              <a:spcAft>
                <a:spcPts val="0"/>
              </a:spcAft>
              <a:buFont typeface="Wingdings" pitchFamily="2" charset="2"/>
              <a:buChar char="Ø"/>
              <a:defRPr/>
            </a:pPr>
            <a:r>
              <a:rPr lang="en-US" sz="1000" dirty="0" smtClean="0">
                <a:latin typeface="+mn-lt"/>
                <a:cs typeface="+mn-cs"/>
              </a:rPr>
              <a:t>Curtis Travers, MPH</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10"/>
            </a:endParaRPr>
          </a:p>
          <a:p>
            <a:pPr fontAlgn="auto">
              <a:spcBef>
                <a:spcPts val="0"/>
              </a:spcBef>
              <a:spcAft>
                <a:spcPts val="0"/>
              </a:spcAft>
              <a:defRPr/>
            </a:pPr>
            <a:r>
              <a:rPr lang="en-US" sz="950" u="sng" dirty="0" smtClean="0">
                <a:latin typeface="+mn-lt"/>
                <a:cs typeface="+mn-cs"/>
                <a:hlinkClick r:id="rId10"/>
              </a:rPr>
              <a:t>http</a:t>
            </a:r>
            <a:r>
              <a:rPr lang="en-US" sz="950" u="sng" dirty="0">
                <a:latin typeface="+mn-lt"/>
                <a:cs typeface="+mn-cs"/>
                <a:hlinkClick r:id="rId10"/>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endParaRPr lang="en-US" sz="950" dirty="0">
              <a:latin typeface="+mn-lt"/>
              <a:cs typeface="+mn-cs"/>
            </a:endParaRPr>
          </a:p>
        </p:txBody>
      </p:sp>
      <p:sp>
        <p:nvSpPr>
          <p:cNvPr id="14346" name="Rektangel 13"/>
          <p:cNvSpPr>
            <a:spLocks noChangeArrowheads="1"/>
          </p:cNvSpPr>
          <p:nvPr/>
        </p:nvSpPr>
        <p:spPr bwMode="auto">
          <a:xfrm>
            <a:off x="5040313"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a:t>
            </a:r>
            <a:r>
              <a:rPr lang="en-US" sz="1000" b="1" dirty="0" smtClean="0">
                <a:solidFill>
                  <a:srgbClr val="000000"/>
                </a:solidFill>
                <a:latin typeface="Calibri" pitchFamily="34" charset="0"/>
              </a:rPr>
              <a:t>Unit (PRC/Egleston) </a:t>
            </a:r>
            <a:r>
              <a:rPr lang="en-US" sz="900" b="1" dirty="0" smtClean="0">
                <a:solidFill>
                  <a:srgbClr val="000000"/>
                </a:solidFill>
                <a:latin typeface="Calibri" pitchFamily="34" charset="0"/>
              </a:rPr>
              <a:t>Services</a:t>
            </a:r>
            <a:r>
              <a:rPr lang="en-US" sz="900" b="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1"/>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2"/>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76750"/>
            <a:ext cx="1981200" cy="1871703"/>
          </a:xfrm>
          <a:prstGeom prst="rect">
            <a:avLst/>
          </a:prstGeom>
          <a:solidFill>
            <a:srgbClr val="E8D19D"/>
          </a:solidFill>
          <a:ln w="9528">
            <a:solidFill>
              <a:srgbClr val="000000"/>
            </a:solidFill>
            <a:miter lim="800000"/>
            <a:headEnd/>
            <a:tailEnd/>
          </a:ln>
        </p:spPr>
        <p:txBody>
          <a:bodyPr anchor="ctr"/>
          <a:lstStyle/>
          <a:p>
            <a:endParaRPr lang="en-US" sz="1300" b="1" dirty="0" smtClean="0">
              <a:solidFill>
                <a:srgbClr val="000000"/>
              </a:solidFill>
              <a:latin typeface="Calibri" pitchFamily="34" charset="0"/>
              <a:ea typeface="Calibri" pitchFamily="34" charset="0"/>
              <a:cs typeface="Times New Roman" pitchFamily="18" charset="0"/>
            </a:endParaRPr>
          </a:p>
          <a:p>
            <a:r>
              <a:rPr lang="en-US" sz="1300" b="1" dirty="0" smtClean="0">
                <a:solidFill>
                  <a:srgbClr val="000000"/>
                </a:solidFill>
                <a:latin typeface="Calibri" pitchFamily="34" charset="0"/>
                <a:ea typeface="Calibri" pitchFamily="34" charset="0"/>
                <a:cs typeface="Times New Roman" pitchFamily="18" charset="0"/>
              </a:rPr>
              <a:t>Laboratory </a:t>
            </a:r>
            <a:r>
              <a:rPr lang="en-US" sz="1300" b="1" dirty="0">
                <a:solidFill>
                  <a:srgbClr val="000000"/>
                </a:solidFill>
                <a:latin typeface="Calibri" pitchFamily="34" charset="0"/>
                <a:ea typeface="Calibri" pitchFamily="34" charset="0"/>
                <a:cs typeface="Times New Roman" pitchFamily="18" charset="0"/>
              </a:rPr>
              <a:t>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 and Scottish Rite</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dirty="0">
                <a:solidFill>
                  <a:srgbClr val="000000"/>
                </a:solidFill>
                <a:latin typeface="Calibri" pitchFamily="34" charset="0"/>
                <a:ea typeface="Calibri" pitchFamily="34" charset="0"/>
                <a:cs typeface="Times New Roman" pitchFamily="18" charset="0"/>
              </a:rPr>
              <a:t>Heather </a:t>
            </a:r>
            <a:r>
              <a:rPr lang="en-US" sz="1000" b="1" dirty="0" smtClean="0">
                <a:solidFill>
                  <a:srgbClr val="000000"/>
                </a:solidFill>
                <a:latin typeface="Calibri" pitchFamily="34" charset="0"/>
                <a:ea typeface="Calibri" pitchFamily="34" charset="0"/>
                <a:cs typeface="Times New Roman" pitchFamily="18" charset="0"/>
              </a:rPr>
              <a:t>MacDonald, Manager, </a:t>
            </a:r>
            <a:r>
              <a:rPr lang="en-US" sz="1000" dirty="0" smtClean="0">
                <a:solidFill>
                  <a:srgbClr val="000000"/>
                </a:solidFill>
                <a:latin typeface="Calibri" pitchFamily="34" charset="0"/>
                <a:ea typeface="Calibri" pitchFamily="34" charset="0"/>
                <a:cs typeface="Times New Roman" pitchFamily="18" charset="0"/>
              </a:rPr>
              <a:t>Advanced </a:t>
            </a:r>
            <a:r>
              <a:rPr lang="en-US" sz="1000" dirty="0">
                <a:solidFill>
                  <a:srgbClr val="000000"/>
                </a:solidFill>
                <a:latin typeface="Calibri" pitchFamily="34" charset="0"/>
                <a:ea typeface="Calibri" pitchFamily="34" charset="0"/>
                <a:cs typeface="Times New Roman" pitchFamily="18" charset="0"/>
              </a:rPr>
              <a:t>Diagnostics Laboratory </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3"/>
              </a:rPr>
              <a:t>Heather.macdonald@choa.org</a:t>
            </a:r>
            <a:r>
              <a:rPr lang="en-US" sz="1000" dirty="0"/>
              <a:t> </a:t>
            </a:r>
          </a:p>
          <a:p>
            <a:pPr hangingPunct="0">
              <a:buSzPct val="100000"/>
              <a:buFont typeface="Arial" charset="0"/>
              <a:buChar char="•"/>
            </a:pPr>
            <a:r>
              <a:rPr lang="en-US" sz="900" i="1" dirty="0" smtClean="0">
                <a:solidFill>
                  <a:srgbClr val="000000"/>
                </a:solidFill>
                <a:latin typeface="Calibri" pitchFamily="34" charset="0"/>
                <a:ea typeface="Calibri" pitchFamily="34" charset="0"/>
                <a:cs typeface="Times New Roman" pitchFamily="18" charset="0"/>
              </a:rPr>
              <a:t>Clinical </a:t>
            </a:r>
            <a:r>
              <a:rPr lang="en-US" sz="900" i="1"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Laboratory inventory management system (LIMS) </a:t>
            </a:r>
            <a:r>
              <a:rPr lang="en-US" sz="900" i="1"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48652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8630708"/>
              </p:ext>
            </p:extLst>
          </p:nvPr>
        </p:nvGraphicFramePr>
        <p:xfrm>
          <a:off x="190500" y="61150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r h="2977515">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448338236"/>
              </p:ext>
            </p:extLst>
          </p:nvPr>
        </p:nvGraphicFramePr>
        <p:xfrm>
          <a:off x="198438" y="552450"/>
          <a:ext cx="8793162" cy="5608319"/>
        </p:xfrm>
        <a:graphic>
          <a:graphicData uri="http://schemas.openxmlformats.org/drawingml/2006/table">
            <a:tbl>
              <a:tblPr>
                <a:tableStyleId>{35758FB7-9AC5-4552-8A53-C91805E547FA}</a:tableStyleId>
              </a:tblPr>
              <a:tblGrid>
                <a:gridCol w="1401762"/>
                <a:gridCol w="685800"/>
                <a:gridCol w="1066800"/>
                <a:gridCol w="762000"/>
                <a:gridCol w="990600"/>
                <a:gridCol w="11430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chemeClr val="accent1">
                        <a:lumMod val="60000"/>
                        <a:lumOff val="40000"/>
                        <a:alpha val="50000"/>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chemeClr val="accent1">
                        <a:lumMod val="60000"/>
                        <a:lumOff val="40000"/>
                        <a:alpha val="50000"/>
                      </a:scheme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accent1">
                        <a:lumMod val="60000"/>
                        <a:lumOff val="40000"/>
                        <a:alpha val="50000"/>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20000" r="25500" b="33500"/>
          <a:stretch/>
        </p:blipFill>
        <p:spPr>
          <a:xfrm>
            <a:off x="1631210" y="3476625"/>
            <a:ext cx="582863" cy="711200"/>
          </a:xfrm>
          <a:prstGeom prst="rect">
            <a:avLst/>
          </a:prstGeom>
        </p:spPr>
      </p:pic>
      <p:pic>
        <p:nvPicPr>
          <p:cNvPr id="5" name="Picture 4"/>
          <p:cNvPicPr>
            <a:picLocks noChangeAspect="1"/>
          </p:cNvPicPr>
          <p:nvPr/>
        </p:nvPicPr>
        <p:blipFill rotWithShape="1">
          <a:blip r:embed="rId5" cstate="print">
            <a:extLst>
              <a:ext uri="{28A0092B-C50C-407E-A947-70E740481C1C}">
                <a14:useLocalDpi xmlns:a14="http://schemas.microsoft.com/office/drawing/2010/main" val="0"/>
              </a:ext>
            </a:extLst>
          </a:blip>
          <a:srcRect b="17669"/>
          <a:stretch/>
        </p:blipFill>
        <p:spPr>
          <a:xfrm>
            <a:off x="1631210" y="1162050"/>
            <a:ext cx="592445" cy="695325"/>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842187208"/>
              </p:ext>
            </p:extLst>
          </p:nvPr>
        </p:nvGraphicFramePr>
        <p:xfrm>
          <a:off x="76200" y="596601"/>
          <a:ext cx="8953499" cy="5846717"/>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lang="en-US" sz="900" dirty="0" smtClean="0"/>
                        <a:t>• Improving outcomes in children's surgical care and limiting costs </a:t>
                      </a:r>
                      <a:br>
                        <a:rPr lang="en-US" sz="900" dirty="0" smtClean="0"/>
                      </a:br>
                      <a:r>
                        <a:rPr lang="en-US" sz="900" dirty="0" smtClean="0"/>
                        <a:t>• Patient safety </a:t>
                      </a:r>
                      <a:br>
                        <a:rPr lang="en-US" sz="900" dirty="0" smtClean="0"/>
                      </a:br>
                      <a:r>
                        <a:rPr lang="en-US" sz="900" dirty="0" smtClean="0"/>
                        <a:t>• Performance of retrospective data review as well as coordination of randomized trials </a:t>
                      </a:r>
                      <a:br>
                        <a:rPr lang="en-US" sz="900" dirty="0" smtClean="0"/>
                      </a:br>
                      <a:r>
                        <a:rPr lang="en-US" sz="900" dirty="0" smtClean="0"/>
                        <a:t>• Long-term quality of life improvement assessments </a:t>
                      </a:r>
                      <a:br>
                        <a:rPr lang="en-US" sz="900" dirty="0" smtClean="0"/>
                      </a:br>
                      <a:r>
                        <a:rPr lang="en-US" sz="900" dirty="0" smtClean="0"/>
                        <a:t>• Regional collaborative quality improvement efforts </a:t>
                      </a:r>
                      <a:br>
                        <a:rPr lang="en-US" sz="900" dirty="0" smtClean="0"/>
                      </a:br>
                      <a:r>
                        <a:rPr lang="en-US" sz="900" dirty="0" smtClean="0"/>
                        <a:t>• Quality measure indicator development </a:t>
                      </a:r>
                      <a:br>
                        <a:rPr lang="en-US" sz="900" dirty="0" smtClean="0"/>
                      </a:br>
                      <a:r>
                        <a:rPr lang="en-US" sz="900" dirty="0" smtClean="0"/>
                        <a:t>• Fiscal transparency and cost-effectiveness </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r h="14788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accent1">
                        <a:lumMod val="60000"/>
                        <a:lumOff val="40000"/>
                        <a:alpha val="50196"/>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1" name="Picture 10" descr="ChangwonPark.jpg"/>
          <p:cNvPicPr/>
          <p:nvPr/>
        </p:nvPicPr>
        <p:blipFill>
          <a:blip r:embed="rId5" cstate="print"/>
          <a:srcRect l="10619" r="9292" b="28571"/>
          <a:stretch>
            <a:fillRect/>
          </a:stretch>
        </p:blipFill>
        <p:spPr>
          <a:xfrm>
            <a:off x="799130" y="3914775"/>
            <a:ext cx="543310" cy="695325"/>
          </a:xfrm>
          <a:prstGeom prst="rect">
            <a:avLst/>
          </a:prstGeom>
          <a:noFill/>
          <a:ln>
            <a:noFill/>
          </a:ln>
          <a:effectLst/>
        </p:spPr>
      </p:pic>
      <p:pic>
        <p:nvPicPr>
          <p:cNvPr id="14" name="Picture 13"/>
          <p:cNvPicPr>
            <a:picLocks noChangeAspect="1"/>
          </p:cNvPicPr>
          <p:nvPr/>
        </p:nvPicPr>
        <p:blipFill rotWithShape="1">
          <a:blip r:embed="rId6">
            <a:extLst>
              <a:ext uri="{28A0092B-C50C-407E-A947-70E740481C1C}">
                <a14:useLocalDpi xmlns:a14="http://schemas.microsoft.com/office/drawing/2010/main" val="0"/>
              </a:ext>
            </a:extLst>
          </a:blip>
          <a:srcRect l="11963" t="7801" r="11963" b="8339"/>
          <a:stretch/>
        </p:blipFill>
        <p:spPr>
          <a:xfrm>
            <a:off x="823465" y="2514600"/>
            <a:ext cx="511396" cy="704655"/>
          </a:xfrm>
          <a:prstGeom prst="rect">
            <a:avLst/>
          </a:prstGeom>
        </p:spPr>
      </p:pic>
      <p:pic>
        <p:nvPicPr>
          <p:cNvPr id="15"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3465" y="12192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468489440"/>
              </p:ext>
            </p:extLst>
          </p:nvPr>
        </p:nvGraphicFramePr>
        <p:xfrm>
          <a:off x="152401" y="1219200"/>
          <a:ext cx="8686798" cy="2834640"/>
        </p:xfrm>
        <a:graphic>
          <a:graphicData uri="http://schemas.openxmlformats.org/drawingml/2006/table">
            <a:tbl>
              <a:tblPr>
                <a:tableStyleId>{35758FB7-9AC5-4552-8A53-C91805E547FA}</a:tableStyleId>
              </a:tblPr>
              <a:tblGrid>
                <a:gridCol w="947651"/>
                <a:gridCol w="754309"/>
                <a:gridCol w="1117439"/>
                <a:gridCol w="914400"/>
                <a:gridCol w="685800"/>
                <a:gridCol w="1105639"/>
                <a:gridCol w="3161560"/>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accent1">
                        <a:lumMod val="60000"/>
                        <a:lumOff val="40000"/>
                        <a:alpha val="50196"/>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9044" y="2867025"/>
            <a:ext cx="534661" cy="759217"/>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0515" y="1727200"/>
            <a:ext cx="592667" cy="711200"/>
          </a:xfrm>
          <a:prstGeom prst="rect">
            <a:avLst/>
          </a:prstGeom>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5473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49675" y="1816100"/>
            <a:ext cx="218463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Stoll</a:t>
            </a:r>
          </a:p>
          <a:p>
            <a:r>
              <a:rPr lang="en-US" sz="1200" dirty="0" smtClean="0">
                <a:solidFill>
                  <a:srgbClr val="000000"/>
                </a:solidFill>
                <a:latin typeface="+mn-lt"/>
              </a:rPr>
              <a:t>Chair, </a:t>
            </a:r>
            <a:r>
              <a:rPr lang="en-US" sz="1200" dirty="0">
                <a:solidFill>
                  <a:srgbClr val="000000"/>
                </a:solidFill>
                <a:latin typeface="+mn-lt"/>
              </a:rPr>
              <a:t>Department of Pediatrics</a:t>
            </a:r>
          </a:p>
        </p:txBody>
      </p:sp>
      <p:sp>
        <p:nvSpPr>
          <p:cNvPr id="16389" name="TextBox 33"/>
          <p:cNvSpPr txBox="1">
            <a:spLocks noChangeArrowheads="1"/>
          </p:cNvSpPr>
          <p:nvPr/>
        </p:nvSpPr>
        <p:spPr bwMode="auto">
          <a:xfrm>
            <a:off x="6257925" y="3768327"/>
            <a:ext cx="1378839"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a:solidFill>
                  <a:srgbClr val="000000"/>
                </a:solidFill>
                <a:latin typeface="+mn-lt"/>
              </a:rPr>
              <a:t>Manager,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666546"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a:solidFill>
                  <a:srgbClr val="000000"/>
                </a:solidFill>
                <a:latin typeface="+mn-lt"/>
              </a:rPr>
              <a:t>Grants Advocate, Cores</a:t>
            </a:r>
          </a:p>
        </p:txBody>
      </p:sp>
      <p:sp>
        <p:nvSpPr>
          <p:cNvPr id="16392" name="TextBox 47"/>
          <p:cNvSpPr txBox="1">
            <a:spLocks noChangeArrowheads="1"/>
          </p:cNvSpPr>
          <p:nvPr/>
        </p:nvSpPr>
        <p:spPr bwMode="auto">
          <a:xfrm>
            <a:off x="1311275" y="2706469"/>
            <a:ext cx="179626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Kim </a:t>
            </a:r>
            <a:r>
              <a:rPr lang="en-US" sz="1200" b="1" dirty="0" err="1" smtClean="0">
                <a:solidFill>
                  <a:srgbClr val="000000"/>
                </a:solidFill>
                <a:latin typeface="+mn-lt"/>
              </a:rPr>
              <a:t>LaBoone</a:t>
            </a:r>
            <a:endParaRPr lang="en-US" sz="1200" b="1" dirty="0">
              <a:solidFill>
                <a:srgbClr val="000000"/>
              </a:solidFill>
              <a:latin typeface="+mn-lt"/>
            </a:endParaRPr>
          </a:p>
          <a:p>
            <a:r>
              <a:rPr lang="en-US" sz="1200" dirty="0" smtClean="0">
                <a:solidFill>
                  <a:srgbClr val="000000"/>
                </a:solidFill>
                <a:latin typeface="+mn-lt"/>
              </a:rPr>
              <a:t>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156555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mn-lt"/>
              </a:rPr>
              <a:t>Tom </a:t>
            </a:r>
            <a:r>
              <a:rPr lang="en-US" sz="1200" dirty="0" err="1">
                <a:solidFill>
                  <a:srgbClr val="000000"/>
                </a:solidFill>
                <a:latin typeface="+mn-lt"/>
              </a:rPr>
              <a:t>Brems</a:t>
            </a:r>
            <a:endParaRPr lang="en-US" sz="1200" dirty="0">
              <a:solidFill>
                <a:srgbClr val="000000"/>
              </a:solidFill>
              <a:latin typeface="+mn-lt"/>
            </a:endParaRPr>
          </a:p>
        </p:txBody>
      </p: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629400" y="2743200"/>
            <a:ext cx="1870448"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Administration</a:t>
            </a:r>
            <a:endParaRPr lang="en-US" sz="1200" dirty="0">
              <a:solidFill>
                <a:srgbClr val="000000"/>
              </a:solidFill>
              <a:latin typeface="+mn-lt"/>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7636764" y="3308470"/>
            <a:ext cx="29718" cy="140640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2014141"/>
            <a:ext cx="1290840" cy="576659"/>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flipV="1">
            <a:off x="762000" y="3650956"/>
            <a:ext cx="464992" cy="148"/>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a:off x="6629398" y="4414658"/>
            <a:ext cx="0" cy="1093967"/>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April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9784" y="2848613"/>
            <a:ext cx="1637308" cy="919714"/>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751120"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Senior Business Manager</a:t>
            </a:r>
            <a:endParaRPr lang="en-US" sz="1200" dirty="0">
              <a:solidFill>
                <a:srgbClr val="000000"/>
              </a:solidFill>
              <a:latin typeface="+mn-lt"/>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450253" y="3116007"/>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42" name="TextBox 47"/>
          <p:cNvSpPr txBox="1">
            <a:spLocks noChangeArrowheads="1"/>
          </p:cNvSpPr>
          <p:nvPr/>
        </p:nvSpPr>
        <p:spPr bwMode="auto">
          <a:xfrm>
            <a:off x="2839243" y="3264482"/>
            <a:ext cx="126079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Brooks Jones</a:t>
            </a:r>
            <a:endParaRPr lang="en-US" sz="1200" b="1" dirty="0">
              <a:solidFill>
                <a:srgbClr val="000000"/>
              </a:solidFill>
              <a:latin typeface="+mn-lt"/>
            </a:endParaRPr>
          </a:p>
          <a:p>
            <a:r>
              <a:rPr lang="en-US" sz="1200" dirty="0" smtClean="0">
                <a:solidFill>
                  <a:srgbClr val="000000"/>
                </a:solidFill>
                <a:latin typeface="+mn-lt"/>
              </a:rPr>
              <a:t>Financial Analyst</a:t>
            </a:r>
            <a:endParaRPr lang="en-US" sz="1200" dirty="0">
              <a:solidFill>
                <a:srgbClr val="000000"/>
              </a:solidFill>
              <a:latin typeface="+mn-lt"/>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accent4">
              <a:lumMod val="60000"/>
              <a:lumOff val="40000"/>
              <a:alpha val="31000"/>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MG Finn, </a:t>
            </a:r>
            <a:r>
              <a:rPr lang="en-US" sz="1900" b="1" i="1" dirty="0">
                <a:solidFill>
                  <a:schemeClr val="tx1"/>
                </a:solidFill>
                <a:cs typeface="Arial" pitchFamily="34" charset="0"/>
              </a:rPr>
              <a:t>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7"/>
              </a:rPr>
              <a:t>mgfinn@gatech.edu</a:t>
            </a:r>
            <a:r>
              <a:rPr lang="en-US" sz="1900" u="sng" dirty="0" smtClean="0">
                <a:solidFill>
                  <a:schemeClr val="tx1"/>
                </a:solidFill>
                <a:cs typeface="Arial" pitchFamily="34" charset="0"/>
              </a:rPr>
              <a:t> </a:t>
            </a:r>
            <a:r>
              <a:rPr lang="en-US" sz="19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8"/>
              </a:rPr>
              <a:t>thomas.barker@bme.gatech.edu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9"/>
              </a:rPr>
              <a:t>Erin.kirshtein@bme.gatech.edu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2000" u="sng" dirty="0" smtClean="0">
                <a:solidFill>
                  <a:srgbClr val="0000FF"/>
                </a:solidFill>
                <a:ea typeface="Calibri"/>
                <a:cs typeface="Times New Roman"/>
                <a:hlinkClick r:id="rId21"/>
              </a:rPr>
              <a:t>mynatt@cc.gatech.edu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2000" u="sng" dirty="0" smtClean="0">
                <a:solidFill>
                  <a:srgbClr val="0000FF"/>
                </a:solidFill>
                <a:ea typeface="Calibri"/>
                <a:cs typeface="Times New Roman"/>
                <a:hlinkClick r:id="rId24"/>
              </a:rPr>
              <a:t>warren.r.jones@emory.edu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78697"/>
          </a:xfrm>
          <a:prstGeom prst="rect">
            <a:avLst/>
          </a:prstGeom>
          <a:solidFill>
            <a:schemeClr val="accent3">
              <a:lumMod val="60000"/>
              <a:lumOff val="4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6"/>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smtClean="0">
                <a:latin typeface="Calibri" pitchFamily="34" charset="0"/>
              </a:rPr>
              <a:t>Chief Operating Officer &amp; Chief</a:t>
            </a:r>
            <a:r>
              <a:rPr lang="en-US" sz="750" dirty="0">
                <a:latin typeface="Calibri" pitchFamily="34" charset="0"/>
              </a:rPr>
              <a:t>, Children’s Physician Group</a:t>
            </a:r>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latin typeface="Calibri" pitchFamily="34" charset="0"/>
                <a:hlinkClick r:id="rId27"/>
              </a:rPr>
              <a:t>pat.frias@choa.org</a:t>
            </a:r>
            <a:r>
              <a:rPr lang="en-US" sz="750" dirty="0" smtClean="0">
                <a:latin typeface="Calibri" pitchFamily="34" charset="0"/>
              </a:rPr>
              <a:t> </a:t>
            </a:r>
            <a:endParaRPr lang="en-US" sz="750" dirty="0">
              <a:latin typeface="Calibri" pitchFamily="34" charset="0"/>
            </a:endParaRP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r>
              <a:rPr lang="en-US" sz="750" u="sng" dirty="0" smtClean="0">
                <a:latin typeface="Calibri" pitchFamily="34" charset="0"/>
                <a:hlinkClick r:id="rId11"/>
              </a:rPr>
              <a:t>paul.spearman@emory.edu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smtClean="0">
                <a:latin typeface="Calibri" pitchFamily="34" charset="0"/>
              </a:rPr>
              <a:t>Cynthia Wetmore, MD, PhD</a:t>
            </a:r>
            <a:endParaRPr lang="en-US" sz="750" dirty="0"/>
          </a:p>
          <a:p>
            <a:pPr eaLnBrk="0" hangingPunct="0">
              <a:defRPr/>
            </a:pPr>
            <a:r>
              <a:rPr lang="en-US" sz="750" dirty="0" smtClean="0">
                <a:latin typeface="Calibri" pitchFamily="34" charset="0"/>
              </a:rPr>
              <a:t>Director, Center for Clinical &amp; Translational Research and Director, Clinical Research for Children’s &amp; Emory</a:t>
            </a:r>
          </a:p>
          <a:p>
            <a:pPr eaLnBrk="0" hangingPunct="0">
              <a:defRPr/>
            </a:pPr>
            <a:r>
              <a:rPr lang="en-US" sz="750" dirty="0" err="1" smtClean="0">
                <a:latin typeface="Calibri" pitchFamily="34" charset="0"/>
              </a:rPr>
              <a:t>Dept</a:t>
            </a:r>
            <a:r>
              <a:rPr lang="en-US" sz="750" dirty="0" smtClean="0">
                <a:latin typeface="Calibri" pitchFamily="34" charset="0"/>
              </a:rPr>
              <a:t> </a:t>
            </a:r>
            <a:r>
              <a:rPr lang="en-US" sz="750" dirty="0">
                <a:latin typeface="Calibri" pitchFamily="34" charset="0"/>
              </a:rPr>
              <a:t>of Pediatrics, Emory University </a:t>
            </a:r>
            <a:r>
              <a:rPr lang="en-US" sz="750" u="sng" dirty="0" smtClean="0">
                <a:latin typeface="Calibri" pitchFamily="34" charset="0"/>
                <a:hlinkClick r:id="rId28"/>
              </a:rPr>
              <a:t>Cynthia.wetmore@emory.edu</a:t>
            </a:r>
            <a:r>
              <a:rPr lang="en-US" sz="750" dirty="0" smtClean="0">
                <a:latin typeface="Calibri" pitchFamily="34" charset="0"/>
              </a:rPr>
              <a:t> </a:t>
            </a:r>
            <a:endParaRPr lang="en-US" sz="750" dirty="0"/>
          </a:p>
          <a:p>
            <a:pPr marR="21880"/>
            <a:endParaRPr lang="en-US" sz="750" b="1" i="1" u="sng" dirty="0" smtClean="0">
              <a:latin typeface="Calibri"/>
            </a:endParaRPr>
          </a:p>
          <a:p>
            <a:pPr marR="21880"/>
            <a:r>
              <a:rPr lang="en-US" sz="750" b="1" i="1" u="sng" dirty="0" smtClean="0">
                <a:latin typeface="Calibri"/>
              </a:rPr>
              <a:t>Farah Chapes </a:t>
            </a:r>
          </a:p>
          <a:p>
            <a:r>
              <a:rPr lang="en-US" sz="750" dirty="0" smtClean="0">
                <a:latin typeface="Calibri"/>
              </a:rPr>
              <a:t>VP, Research &amp; Academic Administration</a:t>
            </a:r>
          </a:p>
          <a:p>
            <a:pPr marR="3500"/>
            <a:r>
              <a:rPr lang="en-US" sz="750" dirty="0" smtClean="0">
                <a:latin typeface="Calibri"/>
              </a:rPr>
              <a:t>Children's Healthcare of Atlanta </a:t>
            </a:r>
            <a:r>
              <a:rPr lang="en-US" sz="750" dirty="0" smtClean="0">
                <a:latin typeface="Calibri"/>
                <a:hlinkClick r:id="rId29"/>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t>
            </a:r>
            <a:r>
              <a:rPr lang="en-US" sz="750" dirty="0" smtClean="0">
                <a:latin typeface="Calibri" pitchFamily="34" charset="0"/>
              </a:rPr>
              <a:t>Administration &amp; </a:t>
            </a:r>
            <a:r>
              <a:rPr lang="en-US" sz="750" dirty="0">
                <a:latin typeface="Calibri" pitchFamily="34" charset="0"/>
              </a:rPr>
              <a:t>Graduate Medical </a:t>
            </a:r>
            <a:r>
              <a:rPr lang="en-US" sz="750" dirty="0" smtClean="0">
                <a:latin typeface="Calibri" pitchFamily="34" charset="0"/>
              </a:rPr>
              <a:t>Education,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0"/>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t>
            </a:r>
            <a:r>
              <a:rPr lang="en-US" sz="750" dirty="0" smtClean="0">
                <a:latin typeface="Calibri" pitchFamily="34" charset="0"/>
              </a:rPr>
              <a:t>Administrator, Department </a:t>
            </a:r>
            <a:r>
              <a:rPr lang="en-US" sz="750" dirty="0">
                <a:latin typeface="Calibri" pitchFamily="34" charset="0"/>
              </a:rPr>
              <a:t>of Pediatrics, Emory </a:t>
            </a:r>
            <a:r>
              <a:rPr lang="en-US" sz="750" dirty="0" smtClean="0">
                <a:latin typeface="Calibri" pitchFamily="34" charset="0"/>
              </a:rPr>
              <a:t>University </a:t>
            </a:r>
            <a:r>
              <a:rPr lang="en-US" sz="750" u="sng" dirty="0" smtClean="0">
                <a:latin typeface="Calibri" pitchFamily="34" charset="0"/>
                <a:hlinkClick r:id="rId31"/>
              </a:rPr>
              <a:t>mmccar2@emory.edu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 Department </a:t>
            </a:r>
            <a:r>
              <a:rPr lang="en-US" sz="750" dirty="0">
                <a:latin typeface="Calibri" pitchFamily="34" charset="0"/>
              </a:rPr>
              <a:t>of Pediatrics, Emory </a:t>
            </a:r>
            <a:r>
              <a:rPr lang="en-US" sz="750" dirty="0" smtClean="0">
                <a:latin typeface="Calibri" pitchFamily="34" charset="0"/>
              </a:rPr>
              <a:t>University </a:t>
            </a:r>
            <a:r>
              <a:rPr lang="en-US" sz="750" dirty="0" smtClean="0">
                <a:hlinkClick r:id="rId32"/>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hlinkClick r:id="rId33"/>
              </a:rPr>
              <a:t>kimberly.laboone@choa.org</a:t>
            </a:r>
            <a:r>
              <a:rPr lang="en-US" sz="750" dirty="0" smtClean="0"/>
              <a:t> </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t>
            </a:r>
            <a:r>
              <a:rPr lang="en-US" sz="750" dirty="0" smtClean="0">
                <a:latin typeface="Calibri" pitchFamily="34" charset="0"/>
              </a:rPr>
              <a:t>Advocate, Department </a:t>
            </a:r>
            <a:r>
              <a:rPr lang="en-US" sz="750" dirty="0">
                <a:latin typeface="Calibri" pitchFamily="34" charset="0"/>
              </a:rPr>
              <a:t>of Pediatrics, Emory University </a:t>
            </a:r>
            <a:r>
              <a:rPr lang="en-US" sz="750" dirty="0" smtClean="0">
                <a:latin typeface="Calibri" pitchFamily="34" charset="0"/>
              </a:rPr>
              <a:t>&amp; </a:t>
            </a:r>
            <a:r>
              <a:rPr lang="en-US" sz="750" dirty="0">
                <a:latin typeface="Calibri" pitchFamily="34" charset="0"/>
              </a:rPr>
              <a:t> Children's Healthcare of </a:t>
            </a:r>
            <a:r>
              <a:rPr lang="en-US" sz="750" dirty="0" smtClean="0">
                <a:latin typeface="Calibri" pitchFamily="34" charset="0"/>
              </a:rPr>
              <a:t>Atlanta </a:t>
            </a:r>
            <a:r>
              <a:rPr lang="en-US" sz="750" u="sng" dirty="0" smtClean="0">
                <a:latin typeface="Calibri" pitchFamily="34" charset="0"/>
                <a:hlinkClick r:id="rId34"/>
              </a:rPr>
              <a:t>stacy.heilman@emory.edu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a:t>
            </a:r>
            <a:r>
              <a:rPr lang="en-US" sz="750" dirty="0" smtClean="0">
                <a:latin typeface="Calibri" pitchFamily="34" charset="0"/>
              </a:rPr>
              <a:t>Operations, Research </a:t>
            </a:r>
            <a:r>
              <a:rPr lang="en-US" sz="750" dirty="0">
                <a:latin typeface="Calibri" pitchFamily="34" charset="0"/>
              </a:rPr>
              <a:t>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5"/>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bg>
      <p:bgPr>
        <a:solidFill>
          <a:schemeClr val="tx2">
            <a:lumMod val="60000"/>
            <a:lumOff val="40000"/>
            <a:alpha val="28000"/>
          </a:schemeClr>
        </a:solidFill>
        <a:effectLst/>
      </p:bgPr>
    </p:bg>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bg>
      <p:bgPr>
        <a:solidFill>
          <a:schemeClr val="tx2">
            <a:lumMod val="60000"/>
            <a:lumOff val="40000"/>
            <a:alpha val="15000"/>
          </a:schemeClr>
        </a:solidFill>
        <a:effectLst/>
      </p:bgPr>
    </p:bg>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911373505"/>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06778358"/>
              </p:ext>
            </p:extLst>
          </p:nvPr>
        </p:nvGraphicFramePr>
        <p:xfrm>
          <a:off x="184870" y="758825"/>
          <a:ext cx="8763001" cy="4090294"/>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David Archer </a:t>
                      </a:r>
                      <a:r>
                        <a:rPr lang="en-US" sz="800" u="sng" dirty="0">
                          <a:hlinkClick r:id="rId5"/>
                        </a:rPr>
                        <a:t>darcher@emory.edu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a:t>
                      </a:r>
                      <a:r>
                        <a:rPr lang="en-US" sz="800" dirty="0" err="1" smtClean="0">
                          <a:latin typeface="+mn-lt"/>
                          <a:ea typeface="Calibri"/>
                          <a:cs typeface="Times New Roman"/>
                        </a:rPr>
                        <a:t>Karnail</a:t>
                      </a:r>
                      <a:r>
                        <a:rPr lang="en-US" sz="800" dirty="0" smtClean="0">
                          <a:latin typeface="+mn-lt"/>
                          <a:ea typeface="Calibri"/>
                          <a:cs typeface="Times New Roman"/>
                        </a:rPr>
                        <a:t> Singh,</a:t>
                      </a:r>
                      <a:r>
                        <a:rPr lang="en-US" sz="800" baseline="0" dirty="0" smtClean="0">
                          <a:latin typeface="+mn-lt"/>
                          <a:ea typeface="Calibri"/>
                          <a:cs typeface="Times New Roman"/>
                        </a:rPr>
                        <a:t> PhD </a:t>
                      </a:r>
                      <a:r>
                        <a:rPr lang="en-US" sz="800" dirty="0" smtClean="0">
                          <a:latin typeface="+mn-lt"/>
                          <a:ea typeface="Calibri"/>
                          <a:cs typeface="Times New Roman"/>
                          <a:hlinkClick r:id="rId7"/>
                        </a:rPr>
                        <a:t>mailto:ksingh6@emory.edu</a:t>
                      </a:r>
                      <a:r>
                        <a:rPr lang="en-US" sz="80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1"/>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2"/>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April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1860</TotalTime>
  <Words>3923</Words>
  <Application>Microsoft Office PowerPoint</Application>
  <PresentationFormat>On-screen Show (4:3)</PresentationFormat>
  <Paragraphs>662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183</cp:revision>
  <cp:lastPrinted>2014-06-02T12:56:47Z</cp:lastPrinted>
  <dcterms:created xsi:type="dcterms:W3CDTF">2011-12-08T19:57:10Z</dcterms:created>
  <dcterms:modified xsi:type="dcterms:W3CDTF">2015-03-31T18:54:08Z</dcterms:modified>
</cp:coreProperties>
</file>