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77" r:id="rId14"/>
    <p:sldId id="281" r:id="rId15"/>
    <p:sldId id="285"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100" d="100"/>
          <a:sy n="100" d="100"/>
        </p:scale>
        <p:origin x="-2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6/15/2015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6/15/2015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6/15/2015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6/15/2015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6/15/2015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6/15/2015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6/15/2015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6/15/2015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6/15/2015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6/15/2015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6/15/2015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6/15/2015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alpha val="42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6/15/2015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ephanie.Meisner@choa.org" TargetMode="External"/><Relationship Id="rId13" Type="http://schemas.openxmlformats.org/officeDocument/2006/relationships/hyperlink" Target="mailto:Heather.macdonald@choa.org" TargetMode="External"/><Relationship Id="rId3" Type="http://schemas.openxmlformats.org/officeDocument/2006/relationships/hyperlink" Target="mailto:Kristine.rogers@choa.org" TargetMode="External"/><Relationship Id="rId7" Type="http://schemas.openxmlformats.org/officeDocument/2006/relationships/hyperlink" Target="mailto:beena.desai@choa.org" TargetMode="External"/><Relationship Id="rId12" Type="http://schemas.openxmlformats.org/officeDocument/2006/relationships/hyperlink" Target="mailto:paul.spearman@emor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ira.moresco@emory.edu" TargetMode="External"/><Relationship Id="rId11" Type="http://schemas.openxmlformats.org/officeDocument/2006/relationships/hyperlink" Target="http://www.pedsresearch.org/" TargetMode="External"/><Relationship Id="rId5" Type="http://schemas.openxmlformats.org/officeDocument/2006/relationships/hyperlink" Target="mailto:amcook@emory.edu" TargetMode="External"/><Relationship Id="rId10" Type="http://schemas.openxmlformats.org/officeDocument/2006/relationships/hyperlink" Target="http://www.pedsresearch.org/cores/detail/biostats" TargetMode="External"/><Relationship Id="rId4" Type="http://schemas.openxmlformats.org/officeDocument/2006/relationships/hyperlink" Target="mailto:Allison.wellons@choa.org" TargetMode="External"/><Relationship Id="rId9" Type="http://schemas.openxmlformats.org/officeDocument/2006/relationships/hyperlink" Target="mailto:stacy.heilman@emory.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jp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thomas.barker@bme.gatech.edu" TargetMode="External"/><Relationship Id="rId26" Type="http://schemas.openxmlformats.org/officeDocument/2006/relationships/hyperlink" Target="mailto:barbara_stoll@oz.ped.emory.edu" TargetMode="External"/><Relationship Id="rId3" Type="http://schemas.openxmlformats.org/officeDocument/2006/relationships/hyperlink" Target="mailto:william.woods@choa.org" TargetMode="External"/><Relationship Id="rId21" Type="http://schemas.openxmlformats.org/officeDocument/2006/relationships/hyperlink" Target="mailto:mynatt@cc.gatech.edu" TargetMode="External"/><Relationship Id="rId34" Type="http://schemas.openxmlformats.org/officeDocument/2006/relationships/hyperlink" Target="mailto:barbara.kilbourne@choa.org"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mgfinn@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stacy.heilman@emory.edu"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emory.edu"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ksingh6@emory.edu" TargetMode="External"/><Relationship Id="rId12" Type="http://schemas.openxmlformats.org/officeDocument/2006/relationships/hyperlink" Target="http://www.pedsresearch.org/infrastructure/detail/out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pedsresearch.org/infrastructure/detail/inpatient-resources"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June 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300" b="1" dirty="0" smtClean="0">
                <a:solidFill>
                  <a:srgbClr val="000000"/>
                </a:solidFill>
                <a:latin typeface="Calibri" pitchFamily="34" charset="0"/>
              </a:rPr>
              <a:t>Clinical </a:t>
            </a:r>
            <a:r>
              <a:rPr lang="en-US" sz="1300" b="1" dirty="0">
                <a:solidFill>
                  <a:srgbClr val="000000"/>
                </a:solidFill>
                <a:latin typeface="Calibri" pitchFamily="34" charset="0"/>
              </a:rPr>
              <a:t>studies/</a:t>
            </a:r>
          </a:p>
          <a:p>
            <a:r>
              <a:rPr lang="en-US" sz="1300" b="1" dirty="0">
                <a:solidFill>
                  <a:srgbClr val="000000"/>
                </a:solidFill>
                <a:latin typeface="Calibri" pitchFamily="34" charset="0"/>
              </a:rPr>
              <a:t>coordinators</a:t>
            </a:r>
          </a:p>
          <a:p>
            <a:pPr>
              <a:buSzPct val="100000"/>
              <a:buFont typeface="Wingdings" pitchFamily="2" charset="2"/>
              <a:buChar char="Ø"/>
            </a:pPr>
            <a:r>
              <a:rPr lang="en-US" sz="1100" b="1" dirty="0">
                <a:solidFill>
                  <a:srgbClr val="000000"/>
                </a:solidFill>
                <a:latin typeface="Calibri" pitchFamily="34" charset="0"/>
              </a:rPr>
              <a:t>Kris Rogers, RN, CRA Director</a:t>
            </a:r>
            <a:r>
              <a:rPr lang="en-US" sz="1100" b="1" i="1" dirty="0">
                <a:solidFill>
                  <a:srgbClr val="000000"/>
                </a:solidFill>
                <a:latin typeface="Calibri" pitchFamily="34" charset="0"/>
              </a:rPr>
              <a:t>, </a:t>
            </a:r>
            <a:r>
              <a:rPr lang="en-US" sz="1100" dirty="0" smtClean="0">
                <a:solidFill>
                  <a:srgbClr val="000000"/>
                </a:solidFill>
                <a:latin typeface="Calibri" pitchFamily="34" charset="0"/>
              </a:rPr>
              <a:t>CHOA Clinical Research Administration</a:t>
            </a:r>
          </a:p>
          <a:p>
            <a:pPr>
              <a:buSzPct val="100000"/>
            </a:pPr>
            <a:r>
              <a:rPr lang="en-US" sz="1050" dirty="0" smtClean="0">
                <a:solidFill>
                  <a:srgbClr val="000000"/>
                </a:solidFill>
                <a:latin typeface="Calibri" pitchFamily="34" charset="0"/>
              </a:rPr>
              <a:t>404-785-1215</a:t>
            </a:r>
          </a:p>
          <a:p>
            <a:pPr>
              <a:buSzPct val="100000"/>
            </a:pPr>
            <a:r>
              <a:rPr lang="en-US" sz="1050" dirty="0" smtClean="0">
                <a:solidFill>
                  <a:srgbClr val="000000"/>
                </a:solidFill>
                <a:latin typeface="Calibri" pitchFamily="34" charset="0"/>
                <a:hlinkClick r:id="rId3"/>
              </a:rPr>
              <a:t>Kristine.rogers@choa.org</a:t>
            </a:r>
            <a:endParaRPr lang="en-US" sz="105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Allison Wellons </a:t>
            </a:r>
            <a:r>
              <a:rPr lang="en-US" sz="1050" dirty="0" smtClean="0">
                <a:solidFill>
                  <a:srgbClr val="000000"/>
                </a:solidFill>
                <a:latin typeface="Calibri" pitchFamily="34" charset="0"/>
              </a:rPr>
              <a:t>404-785-6459 </a:t>
            </a:r>
            <a:r>
              <a:rPr lang="en-US" sz="1050" u="sng" dirty="0" smtClean="0">
                <a:solidFill>
                  <a:srgbClr val="000000"/>
                </a:solidFill>
                <a:latin typeface="Calibri" pitchFamily="34" charset="0"/>
                <a:hlinkClick r:id="rId4"/>
              </a:rPr>
              <a:t>Allison.wellons@choa.org</a:t>
            </a:r>
            <a:endParaRPr lang="en-US" sz="1050" dirty="0">
              <a:solidFill>
                <a:srgbClr val="000000"/>
              </a:solidFill>
              <a:latin typeface="Calibri" pitchFamily="34" charset="0"/>
            </a:endParaRPr>
          </a:p>
        </p:txBody>
      </p:sp>
      <p:sp>
        <p:nvSpPr>
          <p:cNvPr id="4" name="Rectangle 8"/>
          <p:cNvSpPr/>
          <p:nvPr/>
        </p:nvSpPr>
        <p:spPr>
          <a:xfrm>
            <a:off x="6945313" y="528636"/>
            <a:ext cx="1981200" cy="2100263"/>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300" b="1" kern="0" dirty="0" smtClean="0">
              <a:solidFill>
                <a:srgbClr val="000000"/>
              </a:solidFill>
              <a:latin typeface="+mn-lt"/>
              <a:cs typeface="+mn-cs"/>
            </a:endParaRP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Emory Clinical Research Services</a:t>
            </a:r>
          </a:p>
          <a:p>
            <a:pPr>
              <a:buSzPct val="100000"/>
              <a:buFont typeface="Wingdings" pitchFamily="2" charset="2"/>
              <a:buChar char="Ø"/>
            </a:pPr>
            <a:r>
              <a:rPr lang="en-US" sz="1050" b="1" dirty="0" smtClean="0">
                <a:solidFill>
                  <a:srgbClr val="000000"/>
                </a:solidFill>
                <a:latin typeface="+mn-lt"/>
              </a:rPr>
              <a:t>Amanda Cook, Director </a:t>
            </a:r>
            <a:r>
              <a:rPr lang="en-US" sz="1050" dirty="0" smtClean="0">
                <a:solidFill>
                  <a:srgbClr val="000000"/>
                </a:solidFill>
                <a:latin typeface="+mn-lt"/>
              </a:rPr>
              <a:t> </a:t>
            </a:r>
          </a:p>
          <a:p>
            <a:pPr>
              <a:buSzPct val="100000"/>
            </a:pPr>
            <a:r>
              <a:rPr lang="en-US" sz="1050" dirty="0" smtClean="0">
                <a:latin typeface="+mn-lt"/>
              </a:rPr>
              <a:t>404-727-5234</a:t>
            </a:r>
            <a:endParaRPr lang="en-US" sz="1050" dirty="0">
              <a:latin typeface="+mn-lt"/>
            </a:endParaRPr>
          </a:p>
          <a:p>
            <a:pPr lvl="0">
              <a:buSzPct val="100000"/>
            </a:pPr>
            <a:r>
              <a:rPr lang="en-US" sz="1050" u="sng" dirty="0" smtClean="0">
                <a:latin typeface="+mn-lt"/>
                <a:hlinkClick r:id="rId5"/>
              </a:rPr>
              <a:t>amcook@emory.edu</a:t>
            </a:r>
            <a:r>
              <a:rPr lang="en-US" sz="1050" u="sng" dirty="0" smtClean="0">
                <a:latin typeface="+mn-lt"/>
              </a:rPr>
              <a:t> </a:t>
            </a:r>
          </a:p>
          <a:p>
            <a:pPr lvl="0">
              <a:buSzPct val="100000"/>
            </a:pPr>
            <a:r>
              <a:rPr lang="en-US" sz="1300" b="1" kern="0" dirty="0" smtClean="0">
                <a:solidFill>
                  <a:srgbClr val="000000"/>
                </a:solidFill>
                <a:latin typeface="+mn-lt"/>
                <a:cs typeface="+mn-cs"/>
              </a:rPr>
              <a:t>_____________________</a:t>
            </a: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Scientific Facilities Manager </a:t>
            </a:r>
          </a:p>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mn-lt"/>
                <a:cs typeface="+mn-cs"/>
              </a:rPr>
              <a:t>Kira </a:t>
            </a:r>
            <a:r>
              <a:rPr lang="en-US" sz="1050" b="1" kern="0" dirty="0" err="1" smtClean="0">
                <a:solidFill>
                  <a:srgbClr val="000000"/>
                </a:solidFill>
                <a:latin typeface="+mn-lt"/>
                <a:cs typeface="+mn-cs"/>
              </a:rPr>
              <a:t>Moresco</a:t>
            </a:r>
            <a:r>
              <a:rPr lang="en-US" sz="1050" b="1" kern="0" dirty="0" smtClean="0">
                <a:solidFill>
                  <a:srgbClr val="000000"/>
                </a:solidFill>
                <a:latin typeface="+mn-lt"/>
                <a:cs typeface="+mn-cs"/>
              </a:rPr>
              <a:t>, MS</a:t>
            </a:r>
          </a:p>
          <a:p>
            <a:pPr fontAlgn="auto">
              <a:spcBef>
                <a:spcPts val="0"/>
              </a:spcBef>
              <a:spcAft>
                <a:spcPts val="0"/>
              </a:spcAft>
              <a:buSzPct val="100000"/>
              <a:defRPr sz="1800" b="0" i="0" u="none" strike="noStrike" kern="0" cap="none" spc="0" baseline="0">
                <a:solidFill>
                  <a:srgbClr val="000000"/>
                </a:solidFill>
                <a:uFillTx/>
              </a:defRPr>
            </a:pPr>
            <a:r>
              <a:rPr lang="en-US" sz="1050" dirty="0">
                <a:latin typeface="+mn-lt"/>
                <a:hlinkClick r:id="rId6"/>
              </a:rPr>
              <a:t>kira.moresco@emory.edu</a:t>
            </a:r>
            <a:endParaRPr lang="en-US" sz="1050" kern="0" dirty="0">
              <a:solidFill>
                <a:srgbClr val="000000"/>
              </a:solidFill>
              <a:latin typeface="+mn-lt"/>
              <a:cs typeface="+mn-cs"/>
            </a:endParaRPr>
          </a:p>
          <a:p>
            <a:pPr lvl="0"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rPr>
              <a:t>HSRB, </a:t>
            </a:r>
            <a:r>
              <a:rPr lang="en-US" sz="1050" kern="0" dirty="0" smtClean="0">
                <a:solidFill>
                  <a:srgbClr val="000000"/>
                </a:solidFill>
                <a:latin typeface="Calibri"/>
              </a:rPr>
              <a:t>G72, 404-727-6515</a:t>
            </a:r>
            <a:endParaRPr lang="en-US" sz="1050" kern="0" dirty="0">
              <a:solidFill>
                <a:srgbClr val="000000"/>
              </a:solidFill>
              <a:latin typeface="Calibri"/>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404-785-2269 </a:t>
            </a:r>
            <a:r>
              <a:rPr lang="en-US" sz="1050" u="sng" kern="0" dirty="0" smtClean="0">
                <a:solidFill>
                  <a:srgbClr val="000000"/>
                </a:solidFill>
                <a:latin typeface="Calibri"/>
                <a:cs typeface="+mn-cs"/>
                <a:hlinkClick r:id="rId7"/>
              </a:rPr>
              <a:t>beena.desai@choa.org</a:t>
            </a:r>
            <a:endParaRPr lang="en-US" sz="105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a:t>
            </a:r>
            <a:r>
              <a:rPr lang="en-US" sz="1050" b="1" kern="0" dirty="0" smtClean="0">
                <a:solidFill>
                  <a:srgbClr val="000000"/>
                </a:solidFill>
                <a:latin typeface="Calibri"/>
                <a:cs typeface="+mn-cs"/>
              </a:rPr>
              <a:t>(PRC/Egleston</a:t>
            </a:r>
            <a:r>
              <a:rPr lang="en-US" sz="1050" b="1" kern="0" dirty="0">
                <a:solidFill>
                  <a:srgbClr val="000000"/>
                </a:solidFill>
                <a:latin typeface="Calibri"/>
                <a:cs typeface="+mn-cs"/>
              </a:rPr>
              <a:t>):</a:t>
            </a:r>
            <a:r>
              <a:rPr lang="en-US" sz="1050" kern="0" dirty="0">
                <a:solidFill>
                  <a:srgbClr val="000000"/>
                </a:solidFill>
                <a:latin typeface="Calibri"/>
                <a:cs typeface="+mn-cs"/>
              </a:rPr>
              <a:t> </a:t>
            </a:r>
            <a:r>
              <a:rPr lang="en-US" sz="1050" b="1" kern="0" dirty="0">
                <a:solidFill>
                  <a:srgbClr val="000000"/>
                </a:solidFill>
                <a:latin typeface="Calibri"/>
                <a:cs typeface="+mn-cs"/>
              </a:rPr>
              <a:t>Stephanie Meisner,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8"/>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404-785-0400-main number</a:t>
            </a:r>
            <a:endParaRPr lang="en-US" sz="1050" kern="0" dirty="0">
              <a:solidFill>
                <a:srgbClr val="000000"/>
              </a:solidFill>
              <a:latin typeface="Calibri"/>
              <a:cs typeface="+mn-cs"/>
            </a:endParaRP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3175">
            <a:solidFill>
              <a:schemeClr val="tx1"/>
            </a:solidFill>
            <a:miter lim="800000"/>
            <a:headEnd/>
            <a:tailEnd/>
          </a:ln>
        </p:spPr>
        <p:txBody>
          <a:bodyPr>
            <a:spAutoFit/>
          </a:bodyPr>
          <a:lstStyle/>
          <a:p>
            <a:r>
              <a:rPr lang="en-US" sz="1300" b="1" dirty="0">
                <a:solidFill>
                  <a:srgbClr val="000000"/>
                </a:solidFill>
                <a:latin typeface="Calibri" pitchFamily="34" charset="0"/>
              </a:rPr>
              <a:t>Grant and Manuscript Support</a:t>
            </a:r>
            <a:endParaRPr lang="en-US" sz="1300" dirty="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dirty="0">
                <a:solidFill>
                  <a:srgbClr val="000000"/>
                </a:solidFill>
                <a:latin typeface="Calibri" pitchFamily="34" charset="0"/>
              </a:rPr>
              <a:t>Stacy Heilman, PhD Grants Advocate </a:t>
            </a:r>
            <a:endParaRPr lang="en-US" sz="1100" b="1" dirty="0" smtClean="0">
              <a:solidFill>
                <a:srgbClr val="000000"/>
              </a:solidFill>
              <a:latin typeface="Calibri" pitchFamily="34" charset="0"/>
            </a:endParaRPr>
          </a:p>
          <a:p>
            <a:pPr>
              <a:buSzPct val="100000"/>
            </a:pPr>
            <a:r>
              <a:rPr lang="en-US" sz="1100" dirty="0" smtClean="0">
                <a:solidFill>
                  <a:srgbClr val="000000"/>
                </a:solidFill>
                <a:latin typeface="Calibri" pitchFamily="34" charset="0"/>
              </a:rPr>
              <a:t>404-727-4819 </a:t>
            </a:r>
            <a:r>
              <a:rPr lang="en-US" sz="1100" dirty="0" smtClean="0">
                <a:solidFill>
                  <a:srgbClr val="000000"/>
                </a:solidFill>
                <a:latin typeface="Calibri" pitchFamily="34" charset="0"/>
                <a:hlinkClick r:id="rId9"/>
              </a:rPr>
              <a:t>stacy.heilman@emory.edu</a:t>
            </a:r>
            <a:endParaRPr lang="en-US" sz="1100" dirty="0" smtClean="0">
              <a:solidFill>
                <a:srgbClr val="000000"/>
              </a:solidFill>
              <a:latin typeface="Calibri" pitchFamily="34" charset="0"/>
            </a:endParaRPr>
          </a:p>
          <a:p>
            <a:pPr>
              <a:buSzPct val="100000"/>
              <a:buFont typeface="Arial" charset="0"/>
              <a:buChar char="•"/>
            </a:pPr>
            <a:r>
              <a:rPr lang="en-US" sz="1050" i="1" dirty="0" smtClean="0">
                <a:solidFill>
                  <a:srgbClr val="000000"/>
                </a:solidFill>
                <a:latin typeface="Calibri" pitchFamily="34" charset="0"/>
              </a:rPr>
              <a:t>Assistance with finding grant opportunities and connecting to collaborators</a:t>
            </a:r>
          </a:p>
          <a:p>
            <a:pPr>
              <a:buSzPct val="100000"/>
              <a:buFont typeface="Arial" charset="0"/>
              <a:buChar char="•"/>
            </a:pPr>
            <a:r>
              <a:rPr lang="en-US" sz="1050" i="1" dirty="0" smtClean="0">
                <a:solidFill>
                  <a:srgbClr val="000000"/>
                </a:solidFill>
                <a:latin typeface="Calibri" pitchFamily="34" charset="0"/>
              </a:rPr>
              <a:t>Core laboratory assistance, supervision</a:t>
            </a:r>
            <a:endParaRPr lang="en-US" sz="1050" i="1" dirty="0">
              <a:solidFill>
                <a:srgbClr val="000000"/>
              </a:solidFill>
              <a:latin typeface="Calibri" pitchFamily="34" charset="0"/>
            </a:endParaRP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dirty="0" smtClean="0">
                <a:solidFill>
                  <a:srgbClr val="000000"/>
                </a:solidFill>
                <a:latin typeface="Calibri" pitchFamily="34" charset="0"/>
              </a:rPr>
              <a:t>Equipment:</a:t>
            </a:r>
            <a:r>
              <a:rPr lang="en-US" sz="1000" dirty="0" smtClean="0">
                <a:solidFill>
                  <a:srgbClr val="000000"/>
                </a:solidFill>
                <a:latin typeface="Calibri" pitchFamily="34" charset="0"/>
              </a:rPr>
              <a:t> </a:t>
            </a:r>
            <a:r>
              <a:rPr lang="en-US" sz="1000" i="1" dirty="0" smtClean="0">
                <a:solidFill>
                  <a:srgbClr val="000000"/>
                </a:solidFill>
                <a:latin typeface="Calibri" pitchFamily="34" charset="0"/>
              </a:rPr>
              <a:t>Biosafety cabinet, incubators, clinical centrifuge, real-time PCR machine, standard PCR machine, </a:t>
            </a:r>
            <a:r>
              <a:rPr lang="en-US" sz="1000" i="1" dirty="0" err="1" smtClean="0">
                <a:solidFill>
                  <a:srgbClr val="000000"/>
                </a:solidFill>
                <a:latin typeface="Calibri" pitchFamily="34" charset="0"/>
              </a:rPr>
              <a:t>multilabel</a:t>
            </a:r>
            <a:r>
              <a:rPr lang="en-US" sz="1000" i="1" dirty="0" smtClean="0">
                <a:solidFill>
                  <a:srgbClr val="000000"/>
                </a:solidFill>
                <a:latin typeface="Calibri" pitchFamily="34" charset="0"/>
              </a:rPr>
              <a:t> plate reader, gel documentation system on order</a:t>
            </a:r>
          </a:p>
          <a:p>
            <a:r>
              <a:rPr lang="en-US" sz="1000" b="1" dirty="0" smtClean="0">
                <a:solidFill>
                  <a:srgbClr val="000000"/>
                </a:solidFill>
                <a:latin typeface="Calibri" pitchFamily="34" charset="0"/>
              </a:rPr>
              <a:t>Services</a:t>
            </a:r>
            <a:r>
              <a:rPr lang="en-US" sz="1000" dirty="0" smtClean="0">
                <a:solidFill>
                  <a:srgbClr val="000000"/>
                </a:solidFill>
                <a:latin typeface="Calibri" pitchFamily="34" charset="0"/>
              </a:rPr>
              <a:t>: </a:t>
            </a:r>
            <a:r>
              <a:rPr lang="en-US" sz="1000" i="1" dirty="0" smtClean="0">
                <a:solidFill>
                  <a:srgbClr val="000000"/>
                </a:solidFill>
                <a:latin typeface="Calibri" pitchFamily="34" charset="0"/>
              </a:rPr>
              <a:t>this core provides common equipment for investigator’s use, including access to benchtop space and hood space, centrifuges for clinical specimen processing</a:t>
            </a:r>
            <a:endParaRPr lang="en-US" sz="1000" b="1" i="1" dirty="0">
              <a:solidFill>
                <a:srgbClr val="000000"/>
              </a:solidFill>
              <a:latin typeface="Calibri" pitchFamily="34" charset="0"/>
            </a:endParaRPr>
          </a:p>
        </p:txBody>
      </p:sp>
      <p:sp>
        <p:nvSpPr>
          <p:cNvPr id="10" name="Rektangel 13"/>
          <p:cNvSpPr/>
          <p:nvPr/>
        </p:nvSpPr>
        <p:spPr>
          <a:xfrm>
            <a:off x="3200400" y="4459288"/>
            <a:ext cx="1828800" cy="1908215"/>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00" dirty="0">
                <a:latin typeface="+mn-lt"/>
              </a:rPr>
              <a:t>Traci Leong, PhD</a:t>
            </a:r>
          </a:p>
          <a:p>
            <a:pPr fontAlgn="auto">
              <a:spcBef>
                <a:spcPts val="0"/>
              </a:spcBef>
              <a:spcAft>
                <a:spcPts val="0"/>
              </a:spcAft>
              <a:buFont typeface="Wingdings" pitchFamily="2" charset="2"/>
              <a:buChar char="Ø"/>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fontAlgn="auto">
              <a:spcBef>
                <a:spcPts val="0"/>
              </a:spcBef>
              <a:spcAft>
                <a:spcPts val="0"/>
              </a:spcAft>
              <a:buFont typeface="Wingdings" pitchFamily="2" charset="2"/>
              <a:buChar char="Ø"/>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fontAlgn="auto">
              <a:spcBef>
                <a:spcPts val="0"/>
              </a:spcBef>
              <a:spcAft>
                <a:spcPts val="0"/>
              </a:spcAft>
              <a:buFont typeface="Wingdings" pitchFamily="2" charset="2"/>
              <a:buChar char="Ø"/>
              <a:defRPr/>
            </a:pPr>
            <a:r>
              <a:rPr lang="en-US" sz="1000" dirty="0" smtClean="0">
                <a:latin typeface="+mn-lt"/>
                <a:cs typeface="+mn-cs"/>
              </a:rPr>
              <a:t>Curtis Travers, MPH</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10"/>
            </a:endParaRPr>
          </a:p>
          <a:p>
            <a:pPr fontAlgn="auto">
              <a:spcBef>
                <a:spcPts val="0"/>
              </a:spcBef>
              <a:spcAft>
                <a:spcPts val="0"/>
              </a:spcAft>
              <a:defRPr/>
            </a:pPr>
            <a:r>
              <a:rPr lang="en-US" sz="950" u="sng" dirty="0" smtClean="0">
                <a:latin typeface="+mn-lt"/>
                <a:cs typeface="+mn-cs"/>
                <a:hlinkClick r:id="rId10"/>
              </a:rPr>
              <a:t>http</a:t>
            </a:r>
            <a:r>
              <a:rPr lang="en-US" sz="950" u="sng" dirty="0">
                <a:latin typeface="+mn-lt"/>
                <a:cs typeface="+mn-cs"/>
                <a:hlinkClick r:id="rId10"/>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endParaRPr lang="en-US" sz="950" dirty="0">
              <a:latin typeface="+mn-lt"/>
              <a:cs typeface="+mn-cs"/>
            </a:endParaRPr>
          </a:p>
        </p:txBody>
      </p:sp>
      <p:sp>
        <p:nvSpPr>
          <p:cNvPr id="14346" name="Rektangel 13"/>
          <p:cNvSpPr>
            <a:spLocks noChangeArrowheads="1"/>
          </p:cNvSpPr>
          <p:nvPr/>
        </p:nvSpPr>
        <p:spPr bwMode="auto">
          <a:xfrm>
            <a:off x="5040313"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a:t>
            </a:r>
            <a:r>
              <a:rPr lang="en-US" sz="1000" b="1" dirty="0" smtClean="0">
                <a:solidFill>
                  <a:srgbClr val="000000"/>
                </a:solidFill>
                <a:latin typeface="Calibri" pitchFamily="34" charset="0"/>
              </a:rPr>
              <a:t>Unit (PRC/Egleston) </a:t>
            </a:r>
            <a:r>
              <a:rPr lang="en-US" sz="900" b="1" dirty="0" smtClean="0">
                <a:solidFill>
                  <a:srgbClr val="000000"/>
                </a:solidFill>
                <a:latin typeface="Calibri" pitchFamily="34" charset="0"/>
              </a:rPr>
              <a:t>Services</a:t>
            </a:r>
            <a:r>
              <a:rPr lang="en-US" sz="900" b="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1"/>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2"/>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76750"/>
            <a:ext cx="1981200" cy="1871703"/>
          </a:xfrm>
          <a:prstGeom prst="rect">
            <a:avLst/>
          </a:prstGeom>
          <a:solidFill>
            <a:srgbClr val="E8D19D"/>
          </a:solidFill>
          <a:ln w="9528">
            <a:solidFill>
              <a:srgbClr val="000000"/>
            </a:solidFill>
            <a:miter lim="800000"/>
            <a:headEnd/>
            <a:tailEnd/>
          </a:ln>
        </p:spPr>
        <p:txBody>
          <a:bodyPr anchor="ctr"/>
          <a:lstStyle/>
          <a:p>
            <a:endParaRPr lang="en-US" sz="1300" b="1" dirty="0" smtClean="0">
              <a:solidFill>
                <a:srgbClr val="000000"/>
              </a:solidFill>
              <a:latin typeface="Calibri" pitchFamily="34" charset="0"/>
              <a:ea typeface="Calibri" pitchFamily="34" charset="0"/>
              <a:cs typeface="Times New Roman" pitchFamily="18" charset="0"/>
            </a:endParaRPr>
          </a:p>
          <a:p>
            <a:r>
              <a:rPr lang="en-US" sz="1300" b="1" dirty="0" smtClean="0">
                <a:solidFill>
                  <a:srgbClr val="000000"/>
                </a:solidFill>
                <a:latin typeface="Calibri" pitchFamily="34" charset="0"/>
                <a:ea typeface="Calibri" pitchFamily="34" charset="0"/>
                <a:cs typeface="Times New Roman" pitchFamily="18" charset="0"/>
              </a:rPr>
              <a:t>Laboratory </a:t>
            </a:r>
            <a:r>
              <a:rPr lang="en-US" sz="1300" b="1" dirty="0">
                <a:solidFill>
                  <a:srgbClr val="000000"/>
                </a:solidFill>
                <a:latin typeface="Calibri" pitchFamily="34" charset="0"/>
                <a:ea typeface="Calibri" pitchFamily="34" charset="0"/>
                <a:cs typeface="Times New Roman" pitchFamily="18" charset="0"/>
              </a:rPr>
              <a:t>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 and Scottish Rite</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dirty="0">
                <a:solidFill>
                  <a:srgbClr val="000000"/>
                </a:solidFill>
                <a:latin typeface="Calibri" pitchFamily="34" charset="0"/>
                <a:ea typeface="Calibri" pitchFamily="34" charset="0"/>
                <a:cs typeface="Times New Roman" pitchFamily="18" charset="0"/>
              </a:rPr>
              <a:t>Heather </a:t>
            </a:r>
            <a:r>
              <a:rPr lang="en-US" sz="1000" b="1" dirty="0" smtClean="0">
                <a:solidFill>
                  <a:srgbClr val="000000"/>
                </a:solidFill>
                <a:latin typeface="Calibri" pitchFamily="34" charset="0"/>
                <a:ea typeface="Calibri" pitchFamily="34" charset="0"/>
                <a:cs typeface="Times New Roman" pitchFamily="18" charset="0"/>
              </a:rPr>
              <a:t>MacDonald, Manager, </a:t>
            </a:r>
            <a:r>
              <a:rPr lang="en-US" sz="1000" dirty="0" smtClean="0">
                <a:solidFill>
                  <a:srgbClr val="000000"/>
                </a:solidFill>
                <a:latin typeface="Calibri" pitchFamily="34" charset="0"/>
                <a:ea typeface="Calibri" pitchFamily="34" charset="0"/>
                <a:cs typeface="Times New Roman" pitchFamily="18" charset="0"/>
              </a:rPr>
              <a:t>Advanced </a:t>
            </a:r>
            <a:r>
              <a:rPr lang="en-US" sz="1000" dirty="0">
                <a:solidFill>
                  <a:srgbClr val="000000"/>
                </a:solidFill>
                <a:latin typeface="Calibri" pitchFamily="34" charset="0"/>
                <a:ea typeface="Calibri" pitchFamily="34" charset="0"/>
                <a:cs typeface="Times New Roman" pitchFamily="18" charset="0"/>
              </a:rPr>
              <a:t>Diagnostics Laboratory </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3"/>
              </a:rPr>
              <a:t>Heather.macdonald@choa.org</a:t>
            </a:r>
            <a:r>
              <a:rPr lang="en-US" sz="1000" dirty="0"/>
              <a:t> </a:t>
            </a:r>
          </a:p>
          <a:p>
            <a:pPr hangingPunct="0">
              <a:buSzPct val="100000"/>
              <a:buFont typeface="Arial" charset="0"/>
              <a:buChar char="•"/>
            </a:pPr>
            <a:r>
              <a:rPr lang="en-US" sz="900" i="1" dirty="0" smtClean="0">
                <a:solidFill>
                  <a:srgbClr val="000000"/>
                </a:solidFill>
                <a:latin typeface="Calibri" pitchFamily="34" charset="0"/>
                <a:ea typeface="Calibri" pitchFamily="34" charset="0"/>
                <a:cs typeface="Times New Roman" pitchFamily="18" charset="0"/>
              </a:rPr>
              <a:t>Clinical </a:t>
            </a:r>
            <a:r>
              <a:rPr lang="en-US" sz="900" i="1"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Laboratory inventory management system (LIMS) </a:t>
            </a:r>
            <a:r>
              <a:rPr lang="en-US" sz="900" i="1"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48652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8630708"/>
              </p:ext>
            </p:extLst>
          </p:nvPr>
        </p:nvGraphicFramePr>
        <p:xfrm>
          <a:off x="190500" y="61150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r h="2977515">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757150919"/>
              </p:ext>
            </p:extLst>
          </p:nvPr>
        </p:nvGraphicFramePr>
        <p:xfrm>
          <a:off x="198438" y="813435"/>
          <a:ext cx="8793162" cy="4511039"/>
        </p:xfrm>
        <a:graphic>
          <a:graphicData uri="http://schemas.openxmlformats.org/drawingml/2006/table">
            <a:tbl>
              <a:tblPr>
                <a:tableStyleId>{35758FB7-9AC5-4552-8A53-C91805E547FA}</a:tableStyleId>
              </a:tblPr>
              <a:tblGrid>
                <a:gridCol w="1401762"/>
                <a:gridCol w="685800"/>
                <a:gridCol w="1066800"/>
                <a:gridCol w="762000"/>
                <a:gridCol w="990600"/>
                <a:gridCol w="11430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smtClean="0"/>
                        <a:t>Dolores </a:t>
                      </a:r>
                      <a:r>
                        <a:rPr lang="en-US" sz="1100" dirty="0" err="1" smtClean="0"/>
                        <a:t>Hambardzumyan</a:t>
                      </a:r>
                      <a:r>
                        <a:rPr lang="en-US" sz="1100" dirty="0" smtClean="0"/>
                        <a:t>, PhD </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June 2015</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Neurosciences, 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Ohio</a:t>
                      </a:r>
                    </a:p>
                  </a:txBody>
                  <a:tcPr marL="0" marR="0" marT="0" marB="0" horzOverflow="overflow">
                    <a:solidFill>
                      <a:schemeClr val="accent1">
                        <a:lumMod val="60000"/>
                        <a:lumOff val="40000"/>
                        <a:alpha val="50000"/>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Her research interests are focused on adult and pediatric gliomas, specifically looking at the role of macrophages (the most abundant immune infiltrates in gliomas) and reactive astrocytes. She studies these stromal non-neoplastic cells in </a:t>
                      </a:r>
                      <a:r>
                        <a:rPr kumimoji="0" lang="en-US" sz="900" b="0" i="0" u="none" strike="noStrike" cap="none" normalizeH="0" baseline="0" dirty="0" err="1" smtClean="0">
                          <a:ln>
                            <a:noFill/>
                          </a:ln>
                          <a:solidFill>
                            <a:srgbClr val="000000"/>
                          </a:solidFill>
                          <a:effectLst/>
                          <a:latin typeface="Calibri" pitchFamily="34" charset="0"/>
                          <a:cs typeface="Arial" charset="0"/>
                        </a:rPr>
                        <a:t>gliomagenesis</a:t>
                      </a:r>
                      <a:r>
                        <a:rPr kumimoji="0" lang="en-US" sz="900" b="0" i="0" u="none" strike="noStrike" cap="none" normalizeH="0" baseline="0" dirty="0" smtClean="0">
                          <a:ln>
                            <a:noFill/>
                          </a:ln>
                          <a:solidFill>
                            <a:srgbClr val="000000"/>
                          </a:solidFill>
                          <a:effectLst/>
                          <a:latin typeface="Calibri" pitchFamily="34" charset="0"/>
                          <a:cs typeface="Arial" charset="0"/>
                        </a:rPr>
                        <a:t> and how they modify glioma response to therapy. Her research is funded by a U01 grant from NIH/NCI (PI, 2012-2017). She also has a</a:t>
                      </a:r>
                    </a:p>
                    <a:p>
                      <a:r>
                        <a:rPr kumimoji="0" lang="en-US" sz="900" b="0" i="0" u="none" strike="noStrike" cap="none" normalizeH="0" baseline="0" dirty="0" smtClean="0">
                          <a:ln>
                            <a:noFill/>
                          </a:ln>
                          <a:solidFill>
                            <a:srgbClr val="000000"/>
                          </a:solidFill>
                          <a:effectLst/>
                          <a:latin typeface="Calibri" pitchFamily="34" charset="0"/>
                          <a:cs typeface="Arial" charset="0"/>
                        </a:rPr>
                        <a:t>project investigating anti-VEGF therapy resistance in gliomas, which is funded as a subcontract from a U01 (until 8/30/2015) held by Dr. Eric Holland at Fred Hutchinson Cancer Center. She is also Co-I of an R01 (2013-2018) held by Dr. </a:t>
                      </a:r>
                      <a:r>
                        <a:rPr kumimoji="0" lang="en-US" sz="900" b="0" i="0" u="none" strike="noStrike" cap="none" normalizeH="0" baseline="0" dirty="0" err="1" smtClean="0">
                          <a:ln>
                            <a:noFill/>
                          </a:ln>
                          <a:solidFill>
                            <a:srgbClr val="000000"/>
                          </a:solidFill>
                          <a:effectLst/>
                          <a:latin typeface="Calibri" pitchFamily="34" charset="0"/>
                          <a:cs typeface="Arial" charset="0"/>
                        </a:rPr>
                        <a:t>Jeongwu</a:t>
                      </a:r>
                      <a:r>
                        <a:rPr kumimoji="0" lang="en-US" sz="900" b="0" i="0" u="none" strike="noStrike" cap="none" normalizeH="0" baseline="0" dirty="0" smtClean="0">
                          <a:ln>
                            <a:noFill/>
                          </a:ln>
                          <a:solidFill>
                            <a:srgbClr val="000000"/>
                          </a:solidFill>
                          <a:effectLst/>
                          <a:latin typeface="Calibri" pitchFamily="34" charset="0"/>
                          <a:cs typeface="Arial" charset="0"/>
                        </a:rPr>
                        <a:t> Lee at Case Western to investigate</a:t>
                      </a:r>
                    </a:p>
                    <a:p>
                      <a:r>
                        <a:rPr kumimoji="0" lang="en-US" sz="900" b="0" i="0" u="none" strike="noStrike" cap="none" normalizeH="0" baseline="0" dirty="0" err="1" smtClean="0">
                          <a:ln>
                            <a:noFill/>
                          </a:ln>
                          <a:solidFill>
                            <a:srgbClr val="000000"/>
                          </a:solidFill>
                          <a:effectLst/>
                          <a:latin typeface="Calibri" pitchFamily="34" charset="0"/>
                          <a:cs typeface="Arial" charset="0"/>
                        </a:rPr>
                        <a:t>polycomb</a:t>
                      </a:r>
                      <a:r>
                        <a:rPr kumimoji="0" lang="en-US" sz="900" b="0" i="0" u="none" strike="noStrike" cap="none" normalizeH="0" baseline="0" dirty="0" smtClean="0">
                          <a:ln>
                            <a:noFill/>
                          </a:ln>
                          <a:solidFill>
                            <a:srgbClr val="000000"/>
                          </a:solidFill>
                          <a:effectLst/>
                          <a:latin typeface="Calibri" pitchFamily="34" charset="0"/>
                          <a:cs typeface="Arial" charset="0"/>
                        </a:rPr>
                        <a:t> and cellular hierarchy in brain cancer.</a:t>
                      </a:r>
                    </a:p>
                  </a:txBody>
                  <a:tcPr marL="0" marR="0" marT="0" marB="0" horzOverflow="overflow">
                    <a:solidFill>
                      <a:schemeClr val="accent1">
                        <a:lumMod val="60000"/>
                        <a:lumOff val="40000"/>
                        <a:alpha val="50000"/>
                      </a:schemeClr>
                    </a:solidFill>
                  </a:tcPr>
                </a:tc>
              </a:tr>
              <a:tr h="11516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Lazaros</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Kochilas</a:t>
                      </a:r>
                      <a:r>
                        <a:rPr kumimoji="0" lang="en-US" sz="1100" b="0" i="0" u="none" strike="noStrike" cap="none" normalizeH="0" baseline="0" dirty="0" smtClean="0">
                          <a:ln>
                            <a:noFill/>
                          </a:ln>
                          <a:solidFill>
                            <a:srgbClr val="000000"/>
                          </a:solidFill>
                          <a:effectLst/>
                          <a:latin typeface="+mn-lt"/>
                          <a:cs typeface="Arial" charset="0"/>
                        </a:rPr>
                        <a:t>, MD, MSCR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May 2015</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Minnesota School of Medicine</a:t>
                      </a:r>
                    </a:p>
                  </a:txBody>
                  <a:tcPr marL="0" marR="0" marT="0" marB="0" horzOverflow="overflow">
                    <a:solidFill>
                      <a:schemeClr val="accent1">
                        <a:lumMod val="60000"/>
                        <a:lumOff val="40000"/>
                        <a:alpha val="50000"/>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Nearly 1 in every 120 children born has congenital heart disease (CHD). Congenital heart defects are the most common birth defect and are the number one cause of death from birth defects during the first year of life. Understanding the long term outcome for congenital heart disease is critically important. National Heart Blood Institute (NHLBI) has recently convened a panel of experts to address the issue of late outcomes for congenital heart disease NHLBI institute director Mike Lauer has expressed concern that not enough science has been focused toward late outcomes in emerging adults with congenital heart disease. Dr. </a:t>
                      </a:r>
                      <a:r>
                        <a:rPr kumimoji="0" lang="en-US" sz="900" b="0" i="0" u="none" strike="noStrike" cap="none" normalizeH="0" baseline="0" dirty="0" err="1" smtClean="0">
                          <a:ln>
                            <a:noFill/>
                          </a:ln>
                          <a:solidFill>
                            <a:srgbClr val="000000"/>
                          </a:solidFill>
                          <a:effectLst/>
                          <a:latin typeface="Calibri" pitchFamily="34" charset="0"/>
                          <a:cs typeface="Arial" charset="0"/>
                        </a:rPr>
                        <a:t>Kochilas</a:t>
                      </a:r>
                      <a:r>
                        <a:rPr kumimoji="0" lang="en-US" sz="900" b="0" i="0" u="none" strike="noStrike" cap="none" normalizeH="0" baseline="0" dirty="0" smtClean="0">
                          <a:ln>
                            <a:noFill/>
                          </a:ln>
                          <a:solidFill>
                            <a:srgbClr val="000000"/>
                          </a:solidFill>
                          <a:effectLst/>
                          <a:latin typeface="Calibri" pitchFamily="34" charset="0"/>
                          <a:cs typeface="Arial" charset="0"/>
                        </a:rPr>
                        <a:t>’ expertise and interest in the field of late outcomes will put our center in a unique position to lead this effort to better characterize the late outcomes of those with congenital heart disease; and, improve their quality of life.</a:t>
                      </a:r>
                    </a:p>
                  </a:txBody>
                  <a:tcPr marL="0" marR="0" marT="0" marB="0" horzOverflow="overflow">
                    <a:solidFill>
                      <a:schemeClr val="accent1">
                        <a:lumMod val="60000"/>
                        <a:lumOff val="4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65288" y="3124200"/>
            <a:ext cx="545007" cy="762000"/>
          </a:xfrm>
          <a:prstGeom prst="rect">
            <a:avLst/>
          </a:prstGeom>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75175" y="1396278"/>
            <a:ext cx="547008" cy="684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687857159"/>
              </p:ext>
            </p:extLst>
          </p:nvPr>
        </p:nvGraphicFramePr>
        <p:xfrm>
          <a:off x="142876" y="1208699"/>
          <a:ext cx="8953499" cy="4388213"/>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accent1">
                        <a:lumMod val="60000"/>
                        <a:lumOff val="40000"/>
                        <a:alpha val="50196"/>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2" name="Picture 11"/>
          <p:cNvPicPr>
            <a:picLocks noChangeAspect="1"/>
          </p:cNvPicPr>
          <p:nvPr/>
        </p:nvPicPr>
        <p:blipFill rotWithShape="1">
          <a:blip r:embed="rId5">
            <a:extLst>
              <a:ext uri="{28A0092B-C50C-407E-A947-70E740481C1C}">
                <a14:useLocalDpi xmlns:a14="http://schemas.microsoft.com/office/drawing/2010/main" val="0"/>
              </a:ext>
            </a:extLst>
          </a:blip>
          <a:srcRect l="20000" r="25500" b="33500"/>
          <a:stretch/>
        </p:blipFill>
        <p:spPr>
          <a:xfrm>
            <a:off x="858500" y="3568700"/>
            <a:ext cx="582863" cy="711200"/>
          </a:xfrm>
          <a:prstGeom prst="rect">
            <a:avLst/>
          </a:prstGeom>
        </p:spPr>
      </p:pic>
      <p:pic>
        <p:nvPicPr>
          <p:cNvPr id="11" name="Picture 10"/>
          <p:cNvPicPr>
            <a:picLocks noChangeAspect="1"/>
          </p:cNvPicPr>
          <p:nvPr/>
        </p:nvPicPr>
        <p:blipFill rotWithShape="1">
          <a:blip r:embed="rId6" cstate="print">
            <a:extLst>
              <a:ext uri="{28A0092B-C50C-407E-A947-70E740481C1C}">
                <a14:useLocalDpi xmlns:a14="http://schemas.microsoft.com/office/drawing/2010/main" val="0"/>
              </a:ext>
            </a:extLst>
          </a:blip>
          <a:srcRect b="17669"/>
          <a:stretch/>
        </p:blipFill>
        <p:spPr>
          <a:xfrm>
            <a:off x="880639" y="1806719"/>
            <a:ext cx="538586" cy="632114"/>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3028215589"/>
              </p:ext>
            </p:extLst>
          </p:nvPr>
        </p:nvGraphicFramePr>
        <p:xfrm>
          <a:off x="47625" y="990600"/>
          <a:ext cx="8953499" cy="3286397"/>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lang="en-US" sz="900" dirty="0" smtClean="0"/>
                        <a:t>• Improving outcomes in children's surgical care and limiting costs </a:t>
                      </a:r>
                      <a:br>
                        <a:rPr lang="en-US" sz="900" dirty="0" smtClean="0"/>
                      </a:br>
                      <a:r>
                        <a:rPr lang="en-US" sz="900" dirty="0" smtClean="0"/>
                        <a:t>• Patient safety </a:t>
                      </a:r>
                      <a:br>
                        <a:rPr lang="en-US" sz="900" dirty="0" smtClean="0"/>
                      </a:br>
                      <a:r>
                        <a:rPr lang="en-US" sz="900" dirty="0" smtClean="0"/>
                        <a:t>• Performance of retrospective data review as well as coordination of randomized trials </a:t>
                      </a:r>
                      <a:br>
                        <a:rPr lang="en-US" sz="900" dirty="0" smtClean="0"/>
                      </a:br>
                      <a:r>
                        <a:rPr lang="en-US" sz="900" dirty="0" smtClean="0"/>
                        <a:t>• Long-term quality of life improvement assessments </a:t>
                      </a:r>
                      <a:br>
                        <a:rPr lang="en-US" sz="900" dirty="0" smtClean="0"/>
                      </a:br>
                      <a:r>
                        <a:rPr lang="en-US" sz="900" dirty="0" smtClean="0"/>
                        <a:t>• Regional collaborative quality improvement efforts </a:t>
                      </a:r>
                      <a:br>
                        <a:rPr lang="en-US" sz="900" dirty="0" smtClean="0"/>
                      </a:br>
                      <a:r>
                        <a:rPr lang="en-US" sz="900" dirty="0" smtClean="0"/>
                        <a:t>• Quality measure indicator development </a:t>
                      </a:r>
                      <a:br>
                        <a:rPr lang="en-US" sz="900" dirty="0" smtClean="0"/>
                      </a:br>
                      <a:r>
                        <a:rPr lang="en-US" sz="900" dirty="0" smtClean="0"/>
                        <a:t>• Fiscal transparency and cost-effectiveness </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4" name="Picture 13"/>
          <p:cNvPicPr>
            <a:picLocks noChangeAspect="1"/>
          </p:cNvPicPr>
          <p:nvPr/>
        </p:nvPicPr>
        <p:blipFill rotWithShape="1">
          <a:blip r:embed="rId5">
            <a:extLst>
              <a:ext uri="{28A0092B-C50C-407E-A947-70E740481C1C}">
                <a14:useLocalDpi xmlns:a14="http://schemas.microsoft.com/office/drawing/2010/main" val="0"/>
              </a:ext>
            </a:extLst>
          </a:blip>
          <a:srcRect l="11963" t="7801" r="11963" b="8339"/>
          <a:stretch/>
        </p:blipFill>
        <p:spPr>
          <a:xfrm>
            <a:off x="782524" y="2962275"/>
            <a:ext cx="511396" cy="704655"/>
          </a:xfrm>
          <a:prstGeom prst="rect">
            <a:avLst/>
          </a:prstGeom>
        </p:spPr>
      </p:pic>
      <p:pic>
        <p:nvPicPr>
          <p:cNvPr id="15"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0902" y="160020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79496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5473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49675" y="1816100"/>
            <a:ext cx="218463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Stoll</a:t>
            </a:r>
          </a:p>
          <a:p>
            <a:r>
              <a:rPr lang="en-US" sz="1200" dirty="0" smtClean="0">
                <a:solidFill>
                  <a:srgbClr val="000000"/>
                </a:solidFill>
                <a:latin typeface="+mn-lt"/>
              </a:rPr>
              <a:t>Chair, </a:t>
            </a:r>
            <a:r>
              <a:rPr lang="en-US" sz="1200" dirty="0">
                <a:solidFill>
                  <a:srgbClr val="000000"/>
                </a:solidFill>
                <a:latin typeface="+mn-lt"/>
              </a:rPr>
              <a:t>Department of Pediatrics</a:t>
            </a:r>
          </a:p>
        </p:txBody>
      </p:sp>
      <p:sp>
        <p:nvSpPr>
          <p:cNvPr id="16389" name="TextBox 33"/>
          <p:cNvSpPr txBox="1">
            <a:spLocks noChangeArrowheads="1"/>
          </p:cNvSpPr>
          <p:nvPr/>
        </p:nvSpPr>
        <p:spPr bwMode="auto">
          <a:xfrm>
            <a:off x="6257925" y="3768327"/>
            <a:ext cx="1378839"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a:solidFill>
                  <a:srgbClr val="000000"/>
                </a:solidFill>
                <a:latin typeface="+mn-lt"/>
              </a:rPr>
              <a:t>Manager,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666546"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a:solidFill>
                  <a:srgbClr val="000000"/>
                </a:solidFill>
                <a:latin typeface="+mn-lt"/>
              </a:rPr>
              <a:t>Grants Advocate, Cores</a:t>
            </a:r>
          </a:p>
        </p:txBody>
      </p:sp>
      <p:sp>
        <p:nvSpPr>
          <p:cNvPr id="16392" name="TextBox 47"/>
          <p:cNvSpPr txBox="1">
            <a:spLocks noChangeArrowheads="1"/>
          </p:cNvSpPr>
          <p:nvPr/>
        </p:nvSpPr>
        <p:spPr bwMode="auto">
          <a:xfrm>
            <a:off x="1311275" y="2706469"/>
            <a:ext cx="179626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TBN</a:t>
            </a:r>
            <a:endParaRPr lang="en-US" sz="1200" b="1" dirty="0">
              <a:solidFill>
                <a:srgbClr val="000000"/>
              </a:solidFill>
              <a:latin typeface="+mn-lt"/>
            </a:endParaRPr>
          </a:p>
          <a:p>
            <a:r>
              <a:rPr lang="en-US" sz="1200" dirty="0" smtClean="0">
                <a:solidFill>
                  <a:srgbClr val="000000"/>
                </a:solidFill>
                <a:latin typeface="+mn-lt"/>
              </a:rPr>
              <a:t>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156555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155572" y="2078038"/>
            <a:ext cx="906467" cy="276999"/>
          </a:xfrm>
          <a:prstGeom prst="rect">
            <a:avLst/>
          </a:prstGeom>
          <a:noFill/>
          <a:ln w="9525">
            <a:noFill/>
            <a:miter lim="800000"/>
            <a:headEnd/>
            <a:tailEnd/>
          </a:ln>
        </p:spPr>
        <p:txBody>
          <a:bodyPr wrap="none">
            <a:spAutoFit/>
          </a:bodyPr>
          <a:lstStyle/>
          <a:p>
            <a:r>
              <a:rPr lang="en-US" sz="1200" dirty="0">
                <a:solidFill>
                  <a:srgbClr val="000000"/>
                </a:solidFill>
                <a:latin typeface="+mn-lt"/>
              </a:rPr>
              <a:t>Tom </a:t>
            </a:r>
            <a:r>
              <a:rPr lang="en-US" sz="1200" dirty="0" err="1">
                <a:solidFill>
                  <a:srgbClr val="000000"/>
                </a:solidFill>
                <a:latin typeface="+mn-lt"/>
              </a:rPr>
              <a:t>Brems</a:t>
            </a:r>
            <a:endParaRPr lang="en-US" sz="1200" dirty="0">
              <a:solidFill>
                <a:srgbClr val="000000"/>
              </a:solidFill>
              <a:latin typeface="+mn-lt"/>
            </a:endParaRPr>
          </a:p>
        </p:txBody>
      </p: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629400" y="2743200"/>
            <a:ext cx="1870448"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Administration</a:t>
            </a:r>
            <a:endParaRPr lang="en-US" sz="1200" dirty="0">
              <a:solidFill>
                <a:srgbClr val="000000"/>
              </a:solidFill>
              <a:latin typeface="+mn-lt"/>
            </a:endParaRP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7636764" y="3308470"/>
            <a:ext cx="29718" cy="140640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2014141"/>
            <a:ext cx="1290840" cy="576659"/>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228600" y="4648849"/>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756839" y="3651105"/>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flipV="1">
            <a:off x="762000" y="3650956"/>
            <a:ext cx="464992" cy="148"/>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5029200" y="2974181"/>
            <a:ext cx="191492" cy="152713"/>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a:off x="6629398" y="4414658"/>
            <a:ext cx="0" cy="1093967"/>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June 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9784" y="2848613"/>
            <a:ext cx="1637308" cy="919714"/>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751120"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Senior Business Manager</a:t>
            </a:r>
            <a:endParaRPr lang="en-US" sz="1200" dirty="0">
              <a:solidFill>
                <a:srgbClr val="000000"/>
              </a:solidFill>
              <a:latin typeface="+mn-lt"/>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cxnSp>
        <p:nvCxnSpPr>
          <p:cNvPr id="43" name="Straight Connector 44"/>
          <p:cNvCxnSpPr>
            <a:cxnSpLocks noChangeShapeType="1"/>
          </p:cNvCxnSpPr>
          <p:nvPr/>
        </p:nvCxnSpPr>
        <p:spPr bwMode="auto">
          <a:xfrm>
            <a:off x="5421709" y="2804770"/>
            <a:ext cx="1207689" cy="119405"/>
          </a:xfrm>
          <a:prstGeom prst="straightConnector1">
            <a:avLst/>
          </a:prstGeom>
          <a:noFill/>
          <a:ln w="12701">
            <a:solidFill>
              <a:srgbClr val="000000"/>
            </a:solidFill>
            <a:prstDash val="dash"/>
            <a:round/>
            <a:headEnd/>
            <a:tailEnd/>
          </a:ln>
        </p:spPr>
      </p:cxnSp>
      <p:sp>
        <p:nvSpPr>
          <p:cNvPr id="48" name="TextBox 41"/>
          <p:cNvSpPr txBox="1">
            <a:spLocks noChangeArrowheads="1"/>
          </p:cNvSpPr>
          <p:nvPr/>
        </p:nvSpPr>
        <p:spPr bwMode="auto">
          <a:xfrm>
            <a:off x="4450253" y="3116007"/>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42" name="TextBox 47"/>
          <p:cNvSpPr txBox="1">
            <a:spLocks noChangeArrowheads="1"/>
          </p:cNvSpPr>
          <p:nvPr/>
        </p:nvSpPr>
        <p:spPr bwMode="auto">
          <a:xfrm>
            <a:off x="2839243" y="3264482"/>
            <a:ext cx="1260794" cy="461665"/>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Brooks Jones</a:t>
            </a:r>
            <a:endParaRPr lang="en-US" sz="1200" b="1" dirty="0">
              <a:solidFill>
                <a:srgbClr val="000000"/>
              </a:solidFill>
              <a:latin typeface="+mn-lt"/>
            </a:endParaRPr>
          </a:p>
          <a:p>
            <a:r>
              <a:rPr lang="en-US" sz="1200" dirty="0" smtClean="0">
                <a:solidFill>
                  <a:srgbClr val="000000"/>
                </a:solidFill>
                <a:latin typeface="+mn-lt"/>
              </a:rPr>
              <a:t>Financial Analyst</a:t>
            </a:r>
            <a:endParaRPr lang="en-US" sz="1200" dirty="0">
              <a:solidFill>
                <a:srgbClr val="000000"/>
              </a:solidFill>
              <a:latin typeface="+mn-lt"/>
            </a:endParaRPr>
          </a:p>
        </p:txBody>
      </p:sp>
      <p:cxnSp>
        <p:nvCxnSpPr>
          <p:cNvPr id="44" name="Straight Connector 50"/>
          <p:cNvCxnSpPr>
            <a:cxnSpLocks noChangeShapeType="1"/>
          </p:cNvCxnSpPr>
          <p:nvPr/>
        </p:nvCxnSpPr>
        <p:spPr bwMode="auto">
          <a:xfrm>
            <a:off x="2438400" y="3307120"/>
            <a:ext cx="400843" cy="82411"/>
          </a:xfrm>
          <a:prstGeom prst="straightConnector1">
            <a:avLst/>
          </a:prstGeom>
          <a:noFill/>
          <a:ln w="12701">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accent4">
              <a:lumMod val="60000"/>
              <a:lumOff val="40000"/>
              <a:alpha val="31000"/>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MG Finn, </a:t>
            </a:r>
            <a:r>
              <a:rPr lang="en-US" sz="1900" b="1" i="1" dirty="0">
                <a:solidFill>
                  <a:schemeClr val="tx1"/>
                </a:solidFill>
                <a:cs typeface="Arial" pitchFamily="34" charset="0"/>
              </a:rPr>
              <a:t>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7"/>
              </a:rPr>
              <a:t>mgfinn@gatech.edu</a:t>
            </a:r>
            <a:r>
              <a:rPr lang="en-US" sz="1900" u="sng" dirty="0" smtClean="0">
                <a:solidFill>
                  <a:schemeClr val="tx1"/>
                </a:solidFill>
                <a:cs typeface="Arial" pitchFamily="34" charset="0"/>
              </a:rPr>
              <a:t> </a:t>
            </a:r>
            <a:r>
              <a:rPr lang="en-US" sz="19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8"/>
              </a:rPr>
              <a:t>thomas.barker@bme.gatech.edu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9"/>
              </a:rPr>
              <a:t>Erin.kirshtein@bme.gatech.edu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2000" u="sng" dirty="0" smtClean="0">
                <a:solidFill>
                  <a:srgbClr val="0000FF"/>
                </a:solidFill>
                <a:ea typeface="Calibri"/>
                <a:cs typeface="Times New Roman"/>
                <a:hlinkClick r:id="rId21"/>
              </a:rPr>
              <a:t>mynatt@cc.gatech.edu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2000" u="sng" dirty="0" smtClean="0">
                <a:solidFill>
                  <a:srgbClr val="0000FF"/>
                </a:solidFill>
                <a:ea typeface="Calibri"/>
                <a:cs typeface="Times New Roman"/>
                <a:hlinkClick r:id="rId24"/>
              </a:rPr>
              <a:t>warren.r.jones@emory.edu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80187" y="447676"/>
            <a:ext cx="2563813" cy="6401753"/>
          </a:xfrm>
          <a:prstGeom prst="rect">
            <a:avLst/>
          </a:prstGeom>
          <a:solidFill>
            <a:schemeClr val="accent3">
              <a:lumMod val="60000"/>
              <a:lumOff val="4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800" b="1" i="1" dirty="0">
                <a:latin typeface="Calibri" pitchFamily="34" charset="0"/>
              </a:rPr>
              <a:t>Barbara J. Stoll, MD</a:t>
            </a:r>
          </a:p>
          <a:p>
            <a:pPr marL="0" marR="0">
              <a:spcBef>
                <a:spcPts val="0"/>
              </a:spcBef>
              <a:spcAft>
                <a:spcPts val="0"/>
              </a:spcAft>
            </a:pPr>
            <a:r>
              <a:rPr lang="en-US" sz="800" dirty="0" smtClean="0">
                <a:latin typeface="+mn-lt"/>
                <a:ea typeface="Times New Roman"/>
              </a:rPr>
              <a:t>George W. </a:t>
            </a:r>
            <a:r>
              <a:rPr lang="en-US" sz="800" dirty="0" err="1" smtClean="0">
                <a:latin typeface="+mn-lt"/>
                <a:ea typeface="Times New Roman"/>
              </a:rPr>
              <a:t>Brumley</a:t>
            </a:r>
            <a:r>
              <a:rPr lang="en-US" sz="800" dirty="0" smtClean="0">
                <a:latin typeface="+mn-lt"/>
                <a:ea typeface="Times New Roman"/>
              </a:rPr>
              <a:t>, Jr. Professor and Chair</a:t>
            </a:r>
          </a:p>
          <a:p>
            <a:pPr marL="0" marR="0">
              <a:spcBef>
                <a:spcPts val="0"/>
              </a:spcBef>
              <a:spcAft>
                <a:spcPts val="0"/>
              </a:spcAft>
            </a:pPr>
            <a:r>
              <a:rPr lang="en-US" sz="800" dirty="0" smtClean="0">
                <a:latin typeface="+mn-lt"/>
                <a:ea typeface="Times New Roman"/>
              </a:rPr>
              <a:t>Department of Pediatrics, Emory University School of Medicine, CEO, The Emory Children’s Center</a:t>
            </a:r>
          </a:p>
          <a:p>
            <a:pPr marL="0" marR="0">
              <a:spcBef>
                <a:spcPts val="0"/>
              </a:spcBef>
              <a:spcAft>
                <a:spcPts val="0"/>
              </a:spcAft>
            </a:pPr>
            <a:r>
              <a:rPr lang="en-US" sz="800" dirty="0" smtClean="0">
                <a:latin typeface="+mn-lt"/>
                <a:ea typeface="Times New Roman"/>
              </a:rPr>
              <a:t>Executive Director, The Pediatric Center of Georgia</a:t>
            </a:r>
          </a:p>
          <a:p>
            <a:pPr eaLnBrk="0" hangingPunct="0">
              <a:defRPr/>
            </a:pPr>
            <a:r>
              <a:rPr lang="en-US" sz="800" u="sng" dirty="0" smtClean="0">
                <a:latin typeface="Calibri" pitchFamily="34" charset="0"/>
                <a:hlinkClick r:id="rId26"/>
              </a:rPr>
              <a:t>barbara_stoll@oz.ped.emory.edu</a:t>
            </a:r>
            <a:r>
              <a:rPr lang="en-US" sz="800" dirty="0" smtClean="0">
                <a:latin typeface="Calibri" pitchFamily="34" charset="0"/>
              </a:rPr>
              <a:t> </a:t>
            </a:r>
            <a:endParaRPr lang="en-US" sz="800" dirty="0"/>
          </a:p>
          <a:p>
            <a:pPr eaLnBrk="0" hangingPunct="0">
              <a:defRPr/>
            </a:pPr>
            <a:r>
              <a:rPr lang="en-US" sz="800" b="1" i="1" dirty="0">
                <a:latin typeface="Calibri" pitchFamily="34" charset="0"/>
              </a:rPr>
              <a:t> </a:t>
            </a:r>
            <a:r>
              <a:rPr lang="en-US" sz="800" dirty="0">
                <a:latin typeface="Calibri" pitchFamily="34" charset="0"/>
              </a:rPr>
              <a:t> </a:t>
            </a:r>
            <a:endParaRPr lang="en-US" sz="800" dirty="0"/>
          </a:p>
          <a:p>
            <a:pPr eaLnBrk="0" hangingPunct="0">
              <a:defRPr/>
            </a:pPr>
            <a:r>
              <a:rPr lang="en-US" sz="800" b="1" i="1" dirty="0">
                <a:latin typeface="Calibri" pitchFamily="34" charset="0"/>
              </a:rPr>
              <a:t>Patrick </a:t>
            </a:r>
            <a:r>
              <a:rPr lang="en-US" sz="800" b="1" i="1" dirty="0" err="1">
                <a:latin typeface="Calibri" pitchFamily="34" charset="0"/>
              </a:rPr>
              <a:t>Frias</a:t>
            </a:r>
            <a:r>
              <a:rPr lang="en-US" sz="800" b="1" i="1" dirty="0">
                <a:latin typeface="Calibri" pitchFamily="34" charset="0"/>
              </a:rPr>
              <a:t>, MD</a:t>
            </a:r>
          </a:p>
          <a:p>
            <a:pPr eaLnBrk="0" hangingPunct="0">
              <a:defRPr/>
            </a:pPr>
            <a:r>
              <a:rPr lang="en-US" sz="800" dirty="0" smtClean="0">
                <a:latin typeface="Calibri" pitchFamily="34" charset="0"/>
              </a:rPr>
              <a:t>Chief Operating Officer &amp; Chief</a:t>
            </a:r>
            <a:r>
              <a:rPr lang="en-US" sz="800" dirty="0">
                <a:latin typeface="Calibri" pitchFamily="34" charset="0"/>
              </a:rPr>
              <a:t>, Children’s Physician Group</a:t>
            </a:r>
          </a:p>
          <a:p>
            <a:pPr eaLnBrk="0" hangingPunct="0">
              <a:defRPr/>
            </a:pPr>
            <a:r>
              <a:rPr lang="en-US" sz="800" dirty="0">
                <a:latin typeface="Calibri" pitchFamily="34" charset="0"/>
              </a:rPr>
              <a:t>Children’s Healthcare of </a:t>
            </a:r>
            <a:r>
              <a:rPr lang="en-US" sz="800" dirty="0" smtClean="0">
                <a:latin typeface="Calibri" pitchFamily="34" charset="0"/>
              </a:rPr>
              <a:t>Atlanta </a:t>
            </a:r>
            <a:r>
              <a:rPr lang="en-US" sz="800" dirty="0" smtClean="0">
                <a:latin typeface="Calibri" pitchFamily="34" charset="0"/>
                <a:hlinkClick r:id="rId27"/>
              </a:rPr>
              <a:t>pat.frias@choa.org</a:t>
            </a:r>
            <a:r>
              <a:rPr lang="en-US" sz="800" dirty="0" smtClean="0">
                <a:latin typeface="Calibri" pitchFamily="34" charset="0"/>
              </a:rPr>
              <a:t> </a:t>
            </a:r>
            <a:endParaRPr lang="en-US" sz="800" dirty="0">
              <a:latin typeface="Calibri" pitchFamily="34" charset="0"/>
            </a:endParaRPr>
          </a:p>
          <a:p>
            <a:pPr eaLnBrk="0" hangingPunct="0">
              <a:defRPr/>
            </a:pPr>
            <a:endParaRPr lang="en-US" sz="800" b="1" i="1" dirty="0">
              <a:latin typeface="Calibri" pitchFamily="34" charset="0"/>
            </a:endParaRPr>
          </a:p>
          <a:p>
            <a:pPr eaLnBrk="0" hangingPunct="0">
              <a:defRPr/>
            </a:pPr>
            <a:r>
              <a:rPr lang="en-US" sz="800" b="1" i="1" dirty="0">
                <a:latin typeface="Calibri" pitchFamily="34" charset="0"/>
              </a:rPr>
              <a:t>Paul Spearman, MD</a:t>
            </a:r>
            <a:r>
              <a:rPr lang="en-US" sz="800" dirty="0">
                <a:latin typeface="Calibri" pitchFamily="34" charset="0"/>
              </a:rPr>
              <a:t> </a:t>
            </a:r>
            <a:endParaRPr lang="en-US" sz="800" dirty="0"/>
          </a:p>
          <a:p>
            <a:pPr eaLnBrk="0" hangingPunct="0">
              <a:defRPr/>
            </a:pPr>
            <a:r>
              <a:rPr lang="en-US" sz="800" dirty="0" err="1">
                <a:latin typeface="Calibri" pitchFamily="34" charset="0"/>
              </a:rPr>
              <a:t>Nahmias</a:t>
            </a:r>
            <a:r>
              <a:rPr lang="en-US" sz="800" dirty="0">
                <a:latin typeface="Calibri" pitchFamily="34" charset="0"/>
              </a:rPr>
              <a:t>-Schinazi Professor </a:t>
            </a:r>
            <a:r>
              <a:rPr lang="en-US" sz="800" dirty="0" smtClean="0">
                <a:latin typeface="Calibri" pitchFamily="34" charset="0"/>
              </a:rPr>
              <a:t>&amp; </a:t>
            </a:r>
            <a:r>
              <a:rPr lang="en-US" sz="800" dirty="0">
                <a:latin typeface="Calibri" pitchFamily="34" charset="0"/>
              </a:rPr>
              <a:t>Chief, Pediatric Infectious </a:t>
            </a:r>
            <a:r>
              <a:rPr lang="en-US" sz="800" dirty="0" smtClean="0">
                <a:latin typeface="Calibri" pitchFamily="34" charset="0"/>
              </a:rPr>
              <a:t>Diseases, Chief </a:t>
            </a:r>
            <a:r>
              <a:rPr lang="en-US" sz="800" dirty="0">
                <a:latin typeface="Calibri" pitchFamily="34" charset="0"/>
              </a:rPr>
              <a:t>Research Officer, Children’s Healthcare of </a:t>
            </a:r>
            <a:r>
              <a:rPr lang="en-US" sz="800" dirty="0" smtClean="0">
                <a:latin typeface="Calibri" pitchFamily="34" charset="0"/>
              </a:rPr>
              <a:t>Atlanta, Vice </a:t>
            </a:r>
            <a:r>
              <a:rPr lang="en-US" sz="800" dirty="0">
                <a:latin typeface="Calibri" pitchFamily="34" charset="0"/>
              </a:rPr>
              <a:t>Chair for Research, </a:t>
            </a:r>
            <a:r>
              <a:rPr lang="en-US" sz="800" dirty="0" smtClean="0">
                <a:latin typeface="Calibri" pitchFamily="34" charset="0"/>
              </a:rPr>
              <a:t>Dept </a:t>
            </a:r>
            <a:r>
              <a:rPr lang="en-US" sz="800" dirty="0">
                <a:latin typeface="Calibri" pitchFamily="34" charset="0"/>
              </a:rPr>
              <a:t>of Pediatrics, Emory University </a:t>
            </a:r>
            <a:r>
              <a:rPr lang="en-US" sz="800" u="sng" dirty="0" smtClean="0">
                <a:latin typeface="Calibri" pitchFamily="34" charset="0"/>
                <a:hlinkClick r:id="rId11"/>
              </a:rPr>
              <a:t>paul.spearman@emory.edu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smtClean="0">
                <a:latin typeface="Calibri" pitchFamily="34" charset="0"/>
              </a:rPr>
              <a:t>Cynthia Wetmore, MD, PhD</a:t>
            </a:r>
            <a:endParaRPr lang="en-US" sz="800" dirty="0"/>
          </a:p>
          <a:p>
            <a:pPr eaLnBrk="0" hangingPunct="0">
              <a:defRPr/>
            </a:pPr>
            <a:r>
              <a:rPr lang="en-US" sz="800" dirty="0" smtClean="0">
                <a:latin typeface="Calibri" pitchFamily="34" charset="0"/>
              </a:rPr>
              <a:t>Director, Center for Clinical &amp; Translational Research and Director, Clinical Research for Children’s &amp; Emory</a:t>
            </a:r>
          </a:p>
          <a:p>
            <a:pPr eaLnBrk="0" hangingPunct="0">
              <a:defRPr/>
            </a:pPr>
            <a:r>
              <a:rPr lang="en-US" sz="800" dirty="0" err="1" smtClean="0">
                <a:latin typeface="Calibri" pitchFamily="34" charset="0"/>
              </a:rPr>
              <a:t>Dept</a:t>
            </a:r>
            <a:r>
              <a:rPr lang="en-US" sz="800" dirty="0" smtClean="0">
                <a:latin typeface="Calibri" pitchFamily="34" charset="0"/>
              </a:rPr>
              <a:t> </a:t>
            </a:r>
            <a:r>
              <a:rPr lang="en-US" sz="800" dirty="0">
                <a:latin typeface="Calibri" pitchFamily="34" charset="0"/>
              </a:rPr>
              <a:t>of Pediatrics, Emory University </a:t>
            </a:r>
            <a:r>
              <a:rPr lang="en-US" sz="800" u="sng" dirty="0" smtClean="0">
                <a:latin typeface="Calibri" pitchFamily="34" charset="0"/>
                <a:hlinkClick r:id="rId28"/>
              </a:rPr>
              <a:t>Cynthia.wetmore@emory.edu</a:t>
            </a:r>
            <a:r>
              <a:rPr lang="en-US" sz="800" dirty="0" smtClean="0">
                <a:latin typeface="Calibri" pitchFamily="34" charset="0"/>
              </a:rPr>
              <a:t> </a:t>
            </a:r>
            <a:endParaRPr lang="en-US" sz="800" dirty="0"/>
          </a:p>
          <a:p>
            <a:pPr marR="21880"/>
            <a:endParaRPr lang="en-US" sz="800" b="1" i="1" u="sng" dirty="0" smtClean="0">
              <a:latin typeface="Calibri"/>
            </a:endParaRPr>
          </a:p>
          <a:p>
            <a:pPr marR="21880"/>
            <a:r>
              <a:rPr lang="en-US" sz="800" b="1" i="1" u="sng" dirty="0" smtClean="0">
                <a:latin typeface="Calibri"/>
              </a:rPr>
              <a:t>Farah Chapes </a:t>
            </a:r>
          </a:p>
          <a:p>
            <a:r>
              <a:rPr lang="en-US" sz="800" dirty="0" smtClean="0">
                <a:latin typeface="Calibri"/>
              </a:rPr>
              <a:t>VP, Research &amp; Academic Administration</a:t>
            </a:r>
          </a:p>
          <a:p>
            <a:pPr marR="3500"/>
            <a:r>
              <a:rPr lang="en-US" sz="800" dirty="0" smtClean="0">
                <a:latin typeface="Calibri"/>
              </a:rPr>
              <a:t>Children's Healthcare of Atlanta </a:t>
            </a:r>
            <a:r>
              <a:rPr lang="en-US" sz="800" dirty="0" smtClean="0">
                <a:latin typeface="Calibri"/>
                <a:hlinkClick r:id="rId29"/>
              </a:rPr>
              <a:t>Farah.chapes@choa.org</a:t>
            </a:r>
            <a:r>
              <a:rPr lang="en-US" sz="800" dirty="0" smtClean="0">
                <a:latin typeface="Calibri"/>
              </a:rPr>
              <a:t>  </a:t>
            </a:r>
          </a:p>
          <a:p>
            <a:pPr marR="16430"/>
            <a:endParaRPr lang="en-US" sz="800" b="1" i="1" dirty="0" smtClean="0">
              <a:latin typeface="Calibri"/>
            </a:endParaRPr>
          </a:p>
          <a:p>
            <a:pPr marR="16430"/>
            <a:r>
              <a:rPr lang="en-US" sz="800" b="1" i="1" dirty="0" smtClean="0">
                <a:latin typeface="Calibri" pitchFamily="34" charset="0"/>
              </a:rPr>
              <a:t>Kris </a:t>
            </a:r>
            <a:r>
              <a:rPr lang="en-US" sz="800" b="1" i="1" dirty="0">
                <a:latin typeface="Calibri" pitchFamily="34" charset="0"/>
              </a:rPr>
              <a:t>Rogers, RN, CRA</a:t>
            </a:r>
            <a:endParaRPr lang="en-US" sz="800" b="1" i="1" dirty="0"/>
          </a:p>
          <a:p>
            <a:pPr eaLnBrk="0" hangingPunct="0">
              <a:defRPr/>
            </a:pPr>
            <a:r>
              <a:rPr lang="en-US" sz="800" dirty="0">
                <a:latin typeface="Calibri" pitchFamily="34" charset="0"/>
              </a:rPr>
              <a:t>Director of Research </a:t>
            </a:r>
            <a:r>
              <a:rPr lang="en-US" sz="800" dirty="0" smtClean="0">
                <a:latin typeface="Calibri" pitchFamily="34" charset="0"/>
              </a:rPr>
              <a:t>Administration &amp; </a:t>
            </a:r>
            <a:r>
              <a:rPr lang="en-US" sz="800" dirty="0">
                <a:latin typeface="Calibri" pitchFamily="34" charset="0"/>
              </a:rPr>
              <a:t>Graduate Medical </a:t>
            </a:r>
            <a:r>
              <a:rPr lang="en-US" sz="800" dirty="0" smtClean="0">
                <a:latin typeface="Calibri" pitchFamily="34" charset="0"/>
              </a:rPr>
              <a:t>Education,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0"/>
              </a:rPr>
              <a:t>kristine.rogers@choa.org</a:t>
            </a:r>
            <a:r>
              <a:rPr lang="en-US" sz="800" dirty="0">
                <a:latin typeface="Calibri" pitchFamily="34" charset="0"/>
              </a:rPr>
              <a:t> </a:t>
            </a:r>
          </a:p>
          <a:p>
            <a:pPr eaLnBrk="0" hangingPunct="0">
              <a:defRPr/>
            </a:pPr>
            <a:endParaRPr lang="en-US" sz="800" dirty="0"/>
          </a:p>
          <a:p>
            <a:pPr eaLnBrk="0" hangingPunct="0">
              <a:defRPr/>
            </a:pPr>
            <a:r>
              <a:rPr lang="en-US" sz="800" b="1" i="1" dirty="0">
                <a:latin typeface="Calibri" pitchFamily="34" charset="0"/>
              </a:rPr>
              <a:t>Liz McCarty</a:t>
            </a:r>
            <a:r>
              <a:rPr lang="en-US" sz="800" dirty="0">
                <a:latin typeface="Calibri" pitchFamily="34" charset="0"/>
              </a:rPr>
              <a:t> </a:t>
            </a:r>
            <a:endParaRPr lang="en-US" sz="800" dirty="0"/>
          </a:p>
          <a:p>
            <a:pPr eaLnBrk="0" hangingPunct="0">
              <a:defRPr/>
            </a:pPr>
            <a:r>
              <a:rPr lang="en-US" sz="800" dirty="0">
                <a:latin typeface="Calibri" pitchFamily="34" charset="0"/>
              </a:rPr>
              <a:t>Clinical </a:t>
            </a:r>
            <a:r>
              <a:rPr lang="en-US" sz="800" dirty="0" smtClean="0">
                <a:latin typeface="Calibri" pitchFamily="34" charset="0"/>
              </a:rPr>
              <a:t>Administrator, Department </a:t>
            </a:r>
            <a:r>
              <a:rPr lang="en-US" sz="800" dirty="0">
                <a:latin typeface="Calibri" pitchFamily="34" charset="0"/>
              </a:rPr>
              <a:t>of Pediatrics, Emory </a:t>
            </a:r>
            <a:r>
              <a:rPr lang="en-US" sz="800" dirty="0" smtClean="0">
                <a:latin typeface="Calibri" pitchFamily="34" charset="0"/>
              </a:rPr>
              <a:t>University </a:t>
            </a:r>
            <a:r>
              <a:rPr lang="en-US" sz="800" u="sng" dirty="0" smtClean="0">
                <a:latin typeface="Calibri" pitchFamily="34" charset="0"/>
                <a:hlinkClick r:id="rId31"/>
              </a:rPr>
              <a:t>mmccar2@emory.edu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smtClean="0">
              <a:latin typeface="Calibri" pitchFamily="34" charset="0"/>
            </a:endParaRPr>
          </a:p>
          <a:p>
            <a:pPr eaLnBrk="0" hangingPunct="0">
              <a:defRPr/>
            </a:pPr>
            <a:r>
              <a:rPr lang="en-US" sz="800" b="1" i="1" dirty="0" err="1" smtClean="0">
                <a:latin typeface="Calibri" pitchFamily="34" charset="0"/>
              </a:rPr>
              <a:t>Shantisa</a:t>
            </a:r>
            <a:r>
              <a:rPr lang="en-US" sz="800" b="1" i="1" dirty="0" smtClean="0">
                <a:latin typeface="Calibri" pitchFamily="34" charset="0"/>
              </a:rPr>
              <a:t> </a:t>
            </a:r>
            <a:r>
              <a:rPr lang="en-US" sz="800" b="1" i="1" dirty="0" err="1" smtClean="0">
                <a:latin typeface="Calibri" pitchFamily="34" charset="0"/>
              </a:rPr>
              <a:t>Fulgham</a:t>
            </a:r>
            <a:endParaRPr lang="en-US" sz="800" dirty="0"/>
          </a:p>
          <a:p>
            <a:pPr eaLnBrk="0" hangingPunct="0">
              <a:defRPr/>
            </a:pPr>
            <a:r>
              <a:rPr lang="en-US" sz="800" dirty="0" smtClean="0">
                <a:latin typeface="Calibri" pitchFamily="34" charset="0"/>
              </a:rPr>
              <a:t>Senior Business Manager, Department </a:t>
            </a:r>
            <a:r>
              <a:rPr lang="en-US" sz="800" dirty="0">
                <a:latin typeface="Calibri" pitchFamily="34" charset="0"/>
              </a:rPr>
              <a:t>of Pediatrics, Emory </a:t>
            </a:r>
            <a:r>
              <a:rPr lang="en-US" sz="800" dirty="0" smtClean="0">
                <a:latin typeface="Calibri" pitchFamily="34" charset="0"/>
              </a:rPr>
              <a:t>University </a:t>
            </a:r>
            <a:r>
              <a:rPr lang="en-US" sz="800" dirty="0" smtClean="0">
                <a:hlinkClick r:id="rId32"/>
              </a:rPr>
              <a:t>sfulgha@emory.edu</a:t>
            </a:r>
            <a:endParaRPr lang="en-US" sz="800" dirty="0" smtClean="0"/>
          </a:p>
          <a:p>
            <a:pPr eaLnBrk="0" hangingPunct="0">
              <a:defRPr/>
            </a:pPr>
            <a:endParaRPr lang="en-US" sz="800" dirty="0"/>
          </a:p>
          <a:p>
            <a:pPr eaLnBrk="0" hangingPunct="0">
              <a:defRPr/>
            </a:pPr>
            <a:r>
              <a:rPr lang="en-US" sz="800" b="1" i="1" dirty="0" smtClean="0">
                <a:latin typeface="Calibri" pitchFamily="34" charset="0"/>
              </a:rPr>
              <a:t>Stacy </a:t>
            </a:r>
            <a:r>
              <a:rPr lang="en-US" sz="800" b="1" i="1" dirty="0">
                <a:latin typeface="Calibri" pitchFamily="34" charset="0"/>
              </a:rPr>
              <a:t>S. </a:t>
            </a:r>
            <a:r>
              <a:rPr lang="en-US" sz="800" b="1" i="1" dirty="0" err="1">
                <a:latin typeface="Calibri" pitchFamily="34" charset="0"/>
              </a:rPr>
              <a:t>Heilman</a:t>
            </a:r>
            <a:r>
              <a:rPr lang="en-US" sz="800" b="1" i="1" dirty="0">
                <a:latin typeface="Calibri" pitchFamily="34" charset="0"/>
              </a:rPr>
              <a:t>, PhD</a:t>
            </a:r>
            <a:r>
              <a:rPr lang="en-US" sz="800" dirty="0">
                <a:latin typeface="Calibri" pitchFamily="34" charset="0"/>
              </a:rPr>
              <a:t> </a:t>
            </a:r>
            <a:endParaRPr lang="en-US" sz="800" dirty="0"/>
          </a:p>
          <a:p>
            <a:pPr eaLnBrk="0" hangingPunct="0">
              <a:defRPr/>
            </a:pPr>
            <a:r>
              <a:rPr lang="en-US" sz="800" dirty="0">
                <a:latin typeface="Calibri" pitchFamily="34" charset="0"/>
              </a:rPr>
              <a:t>Director of Programs &amp; Grants </a:t>
            </a:r>
            <a:r>
              <a:rPr lang="en-US" sz="800" dirty="0" smtClean="0">
                <a:latin typeface="Calibri" pitchFamily="34" charset="0"/>
              </a:rPr>
              <a:t>Advocate, Department </a:t>
            </a:r>
            <a:r>
              <a:rPr lang="en-US" sz="800" dirty="0">
                <a:latin typeface="Calibri" pitchFamily="34" charset="0"/>
              </a:rPr>
              <a:t>of Pediatrics, Emory University </a:t>
            </a:r>
            <a:r>
              <a:rPr lang="en-US" sz="800" dirty="0" smtClean="0">
                <a:latin typeface="Calibri" pitchFamily="34" charset="0"/>
              </a:rPr>
              <a:t>&amp; </a:t>
            </a:r>
            <a:r>
              <a:rPr lang="en-US" sz="800" dirty="0">
                <a:latin typeface="Calibri" pitchFamily="34" charset="0"/>
              </a:rPr>
              <a:t> Children's Healthcare of </a:t>
            </a:r>
            <a:r>
              <a:rPr lang="en-US" sz="800" dirty="0" smtClean="0">
                <a:latin typeface="Calibri" pitchFamily="34" charset="0"/>
              </a:rPr>
              <a:t>Atlanta </a:t>
            </a:r>
            <a:r>
              <a:rPr lang="en-US" sz="800" u="sng" dirty="0" smtClean="0">
                <a:latin typeface="Calibri" pitchFamily="34" charset="0"/>
                <a:hlinkClick r:id="rId33"/>
              </a:rPr>
              <a:t>stacy.heilman@emory.edu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a:latin typeface="Calibri" pitchFamily="34" charset="0"/>
              </a:rPr>
              <a:t>Barbara W. </a:t>
            </a:r>
            <a:r>
              <a:rPr lang="en-US" sz="800" b="1" i="1" dirty="0" err="1">
                <a:latin typeface="Calibri" pitchFamily="34" charset="0"/>
              </a:rPr>
              <a:t>Kilbourne</a:t>
            </a:r>
            <a:r>
              <a:rPr lang="en-US" sz="800" b="1" i="1" dirty="0">
                <a:latin typeface="Calibri" pitchFamily="34" charset="0"/>
              </a:rPr>
              <a:t>, RN, MPH</a:t>
            </a:r>
            <a:r>
              <a:rPr lang="en-US" sz="800" dirty="0">
                <a:latin typeface="Calibri" pitchFamily="34" charset="0"/>
              </a:rPr>
              <a:t> </a:t>
            </a:r>
            <a:endParaRPr lang="en-US" sz="800" dirty="0"/>
          </a:p>
          <a:p>
            <a:pPr eaLnBrk="0" hangingPunct="0">
              <a:defRPr/>
            </a:pPr>
            <a:r>
              <a:rPr lang="en-US" sz="800" dirty="0">
                <a:latin typeface="Calibri" pitchFamily="34" charset="0"/>
              </a:rPr>
              <a:t>Manager, Business </a:t>
            </a:r>
            <a:r>
              <a:rPr lang="en-US" sz="800" dirty="0" smtClean="0">
                <a:latin typeface="Calibri" pitchFamily="34" charset="0"/>
              </a:rPr>
              <a:t>Operations, Research </a:t>
            </a:r>
            <a:r>
              <a:rPr lang="en-US" sz="800" dirty="0">
                <a:latin typeface="Calibri" pitchFamily="34" charset="0"/>
              </a:rPr>
              <a:t>Strategy </a:t>
            </a:r>
            <a:r>
              <a:rPr lang="en-US" sz="800" dirty="0" smtClean="0">
                <a:latin typeface="Calibri" pitchFamily="34" charset="0"/>
              </a:rPr>
              <a:t>Leadership,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4"/>
              </a:rPr>
              <a:t>barbara.kilbourne@choa.org</a:t>
            </a:r>
            <a:endParaRPr lang="en-US" sz="80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3911373505"/>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06778358"/>
              </p:ext>
            </p:extLst>
          </p:nvPr>
        </p:nvGraphicFramePr>
        <p:xfrm>
          <a:off x="184870" y="758825"/>
          <a:ext cx="8763001" cy="4090294"/>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David Archer </a:t>
                      </a:r>
                      <a:r>
                        <a:rPr lang="en-US" sz="800" u="sng" dirty="0">
                          <a:hlinkClick r:id="rId5"/>
                        </a:rPr>
                        <a:t>darcher@emory.edu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a:t>
                      </a:r>
                      <a:r>
                        <a:rPr lang="en-US" sz="800" dirty="0" err="1" smtClean="0">
                          <a:latin typeface="+mn-lt"/>
                          <a:ea typeface="Calibri"/>
                          <a:cs typeface="Times New Roman"/>
                        </a:rPr>
                        <a:t>Karnail</a:t>
                      </a:r>
                      <a:r>
                        <a:rPr lang="en-US" sz="800" dirty="0" smtClean="0">
                          <a:latin typeface="+mn-lt"/>
                          <a:ea typeface="Calibri"/>
                          <a:cs typeface="Times New Roman"/>
                        </a:rPr>
                        <a:t> Singh,</a:t>
                      </a:r>
                      <a:r>
                        <a:rPr lang="en-US" sz="800" baseline="0" dirty="0" smtClean="0">
                          <a:latin typeface="+mn-lt"/>
                          <a:ea typeface="Calibri"/>
                          <a:cs typeface="Times New Roman"/>
                        </a:rPr>
                        <a:t> PhD </a:t>
                      </a:r>
                      <a:r>
                        <a:rPr lang="en-US" sz="800" dirty="0" smtClean="0">
                          <a:latin typeface="+mn-lt"/>
                          <a:ea typeface="Calibri"/>
                          <a:cs typeface="Times New Roman"/>
                          <a:hlinkClick r:id="rId7"/>
                        </a:rPr>
                        <a:t>mailto:ksingh6@emory.edu</a:t>
                      </a:r>
                      <a:r>
                        <a:rPr lang="en-US" sz="80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a:t>
                      </a:r>
                      <a:r>
                        <a:rPr lang="en-US" sz="800" dirty="0" smtClean="0"/>
                        <a:t> Wilkerson, </a:t>
                      </a:r>
                      <a:r>
                        <a:rPr lang="en-US" sz="800" dirty="0"/>
                        <a:t>RN, BSN, CCRC </a:t>
                      </a:r>
                      <a:r>
                        <a:rPr lang="en-US" sz="800" u="sng" dirty="0" smtClean="0"/>
                        <a:t>melinda.wilkerson@choa.org</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1"/>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2"/>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June 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956000063"/>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1915</TotalTime>
  <Words>3777</Words>
  <Application>Microsoft Office PowerPoint</Application>
  <PresentationFormat>On-screen Show (4:3)</PresentationFormat>
  <Paragraphs>649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192</cp:revision>
  <cp:lastPrinted>2014-06-02T12:56:47Z</cp:lastPrinted>
  <dcterms:created xsi:type="dcterms:W3CDTF">2011-12-08T19:57:10Z</dcterms:created>
  <dcterms:modified xsi:type="dcterms:W3CDTF">2015-06-15T14:50:26Z</dcterms:modified>
</cp:coreProperties>
</file>