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 id="28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6/15/2015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15</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6/15/2015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6/15/2015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6/15/2015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6/15/2015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6/15/2015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6/15/2015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6/15/2015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6/15/2015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6/15/2015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6/15/2015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6/15/2015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6/15/2015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jp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barbara.kilbourne@choa.org"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stacy.heilman@emory.edu"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June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a:solidFill>
                  <a:srgbClr val="000000"/>
                </a:solidFill>
                <a:latin typeface="Calibri" pitchFamily="34" charset="0"/>
              </a:rPr>
              <a:t>Kris 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Clinical Research Services</a:t>
            </a:r>
          </a:p>
          <a:p>
            <a:pPr>
              <a:buSzPct val="100000"/>
              <a:buFont typeface="Wingdings" pitchFamily="2" charset="2"/>
              <a:buChar char="Ø"/>
            </a:pPr>
            <a:r>
              <a:rPr lang="en-US" sz="1050" b="1" dirty="0" smtClean="0">
                <a:solidFill>
                  <a:srgbClr val="000000"/>
                </a:solidFill>
                <a:latin typeface="+mn-lt"/>
              </a:rPr>
              <a:t>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a:solidFill>
                  <a:srgbClr val="000000"/>
                </a:solidFill>
                <a:latin typeface="Calibri" pitchFamily="34" charset="0"/>
              </a:rPr>
              <a:t>Stacy 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dirty="0" smtClean="0">
                <a:solidFill>
                  <a:srgbClr val="000000"/>
                </a:solidFill>
                <a:latin typeface="Calibri" pitchFamily="34" charset="0"/>
              </a:rPr>
              <a:t>Equipment:</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a:t>
            </a:r>
          </a:p>
          <a:p>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this core provides common equipment for investigator’s use, including access to benchtop space and hood space, centrifuges for clinical specimen processing</a:t>
            </a:r>
            <a:endParaRPr lang="en-US" sz="1000" b="1" i="1" dirty="0">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00" dirty="0">
                <a:latin typeface="+mn-lt"/>
              </a:rPr>
              <a:t>Traci Leong, PhD</a:t>
            </a:r>
          </a:p>
          <a:p>
            <a:pPr fontAlgn="auto">
              <a:spcBef>
                <a:spcPts val="0"/>
              </a:spcBef>
              <a:spcAft>
                <a:spcPts val="0"/>
              </a:spcAft>
              <a:buFont typeface="Wingdings" pitchFamily="2" charset="2"/>
              <a:buChar char="Ø"/>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fontAlgn="auto">
              <a:spcBef>
                <a:spcPts val="0"/>
              </a:spcBef>
              <a:spcAft>
                <a:spcPts val="0"/>
              </a:spcAft>
              <a:buFont typeface="Wingdings" pitchFamily="2" charset="2"/>
              <a:buChar char="Ø"/>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fontAlgn="auto">
              <a:spcBef>
                <a:spcPts val="0"/>
              </a:spcBef>
              <a:spcAft>
                <a:spcPts val="0"/>
              </a:spcAft>
              <a:buFont typeface="Wingdings" pitchFamily="2" charset="2"/>
              <a:buChar char="Ø"/>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p:txBody>
      </p:sp>
      <p:sp>
        <p:nvSpPr>
          <p:cNvPr id="14346" name="Rektangel 13"/>
          <p:cNvSpPr>
            <a:spLocks noChangeArrowheads="1"/>
          </p:cNvSpPr>
          <p:nvPr/>
        </p:nvSpPr>
        <p:spPr bwMode="auto">
          <a:xfrm>
            <a:off x="5040313"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1871703"/>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757150919"/>
              </p:ext>
            </p:extLst>
          </p:nvPr>
        </p:nvGraphicFramePr>
        <p:xfrm>
          <a:off x="198438" y="813435"/>
          <a:ext cx="8793162" cy="4511039"/>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Dolores </a:t>
                      </a:r>
                      <a:r>
                        <a:rPr lang="en-US" sz="1100" dirty="0" err="1" smtClean="0"/>
                        <a:t>Hambardzumyan</a:t>
                      </a:r>
                      <a:r>
                        <a:rPr lang="en-US" sz="1100" dirty="0" smtClean="0"/>
                        <a:t>, PhD </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Aflac Cancer and Blood Disorders Center (Aflac)</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June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Neurosciences, Cleveland Clinic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Cleveland, Ohio</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Her research interests are focused on adult and pediatric gliomas, specifically looking at the role of macrophages (the most abundant immune infiltrates in gliomas) and reactive astrocytes. She studies these stromal non-neoplastic cells in </a:t>
                      </a:r>
                      <a:r>
                        <a:rPr kumimoji="0" lang="en-US" sz="900" b="0" i="0" u="none" strike="noStrike" cap="none" normalizeH="0" baseline="0" dirty="0" err="1" smtClean="0">
                          <a:ln>
                            <a:noFill/>
                          </a:ln>
                          <a:solidFill>
                            <a:srgbClr val="000000"/>
                          </a:solidFill>
                          <a:effectLst/>
                          <a:latin typeface="Calibri" pitchFamily="34" charset="0"/>
                          <a:cs typeface="Arial" charset="0"/>
                        </a:rPr>
                        <a:t>gliomagenesis</a:t>
                      </a:r>
                      <a:r>
                        <a:rPr kumimoji="0" lang="en-US" sz="900" b="0" i="0" u="none" strike="noStrike" cap="none" normalizeH="0" baseline="0" dirty="0" smtClean="0">
                          <a:ln>
                            <a:noFill/>
                          </a:ln>
                          <a:solidFill>
                            <a:srgbClr val="000000"/>
                          </a:solidFill>
                          <a:effectLst/>
                          <a:latin typeface="Calibri" pitchFamily="34" charset="0"/>
                          <a:cs typeface="Arial" charset="0"/>
                        </a:rPr>
                        <a:t> and how they modify glioma response to therapy. Her research is funded by a U01 grant from NIH/NCI (PI, 2012-2017). She also has a</a:t>
                      </a:r>
                    </a:p>
                    <a:p>
                      <a:r>
                        <a:rPr kumimoji="0" lang="en-US" sz="900" b="0" i="0" u="none" strike="noStrike" cap="none" normalizeH="0" baseline="0" dirty="0" smtClean="0">
                          <a:ln>
                            <a:noFill/>
                          </a:ln>
                          <a:solidFill>
                            <a:srgbClr val="000000"/>
                          </a:solidFill>
                          <a:effectLst/>
                          <a:latin typeface="Calibri" pitchFamily="34" charset="0"/>
                          <a:cs typeface="Arial" charset="0"/>
                        </a:rPr>
                        <a:t>project investigating anti-VEGF therapy resistance in gliomas, which is funded as a subcontract from a U01 (until 8/30/2015) held by Dr. Eric Holland at Fred Hutchinson Cancer Center. She is also Co-I of an R01 (2013-2018) held by Dr. </a:t>
                      </a:r>
                      <a:r>
                        <a:rPr kumimoji="0" lang="en-US" sz="900" b="0" i="0" u="none" strike="noStrike" cap="none" normalizeH="0" baseline="0" dirty="0" err="1" smtClean="0">
                          <a:ln>
                            <a:noFill/>
                          </a:ln>
                          <a:solidFill>
                            <a:srgbClr val="000000"/>
                          </a:solidFill>
                          <a:effectLst/>
                          <a:latin typeface="Calibri" pitchFamily="34" charset="0"/>
                          <a:cs typeface="Arial" charset="0"/>
                        </a:rPr>
                        <a:t>Jeongwu</a:t>
                      </a:r>
                      <a:r>
                        <a:rPr kumimoji="0" lang="en-US" sz="900" b="0" i="0" u="none" strike="noStrike" cap="none" normalizeH="0" baseline="0" dirty="0" smtClean="0">
                          <a:ln>
                            <a:noFill/>
                          </a:ln>
                          <a:solidFill>
                            <a:srgbClr val="000000"/>
                          </a:solidFill>
                          <a:effectLst/>
                          <a:latin typeface="Calibri" pitchFamily="34" charset="0"/>
                          <a:cs typeface="Arial" charset="0"/>
                        </a:rPr>
                        <a:t> Lee at Case Western to investigate</a:t>
                      </a:r>
                    </a:p>
                    <a:p>
                      <a:r>
                        <a:rPr kumimoji="0" lang="en-US" sz="900" b="0" i="0" u="none" strike="noStrike" cap="none" normalizeH="0" baseline="0" dirty="0" err="1" smtClean="0">
                          <a:ln>
                            <a:noFill/>
                          </a:ln>
                          <a:solidFill>
                            <a:srgbClr val="000000"/>
                          </a:solidFill>
                          <a:effectLst/>
                          <a:latin typeface="Calibri" pitchFamily="34" charset="0"/>
                          <a:cs typeface="Arial" charset="0"/>
                        </a:rPr>
                        <a:t>polycomb</a:t>
                      </a:r>
                      <a:r>
                        <a:rPr kumimoji="0" lang="en-US" sz="900" b="0" i="0" u="none" strike="noStrike" cap="none" normalizeH="0" baseline="0" dirty="0" smtClean="0">
                          <a:ln>
                            <a:noFill/>
                          </a:ln>
                          <a:solidFill>
                            <a:srgbClr val="000000"/>
                          </a:solidFill>
                          <a:effectLst/>
                          <a:latin typeface="Calibri" pitchFamily="34" charset="0"/>
                          <a:cs typeface="Arial" charset="0"/>
                        </a:rPr>
                        <a:t> and cellular hierarchy in brain cancer.</a:t>
                      </a: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5288" y="3124200"/>
            <a:ext cx="545007" cy="762000"/>
          </a:xfrm>
          <a:prstGeom prst="rect">
            <a:avLst/>
          </a:prstGeom>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75175" y="1396278"/>
            <a:ext cx="547008" cy="684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687857159"/>
              </p:ext>
            </p:extLst>
          </p:nvPr>
        </p:nvGraphicFramePr>
        <p:xfrm>
          <a:off x="142876" y="1208699"/>
          <a:ext cx="8953499" cy="4388213"/>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l="20000" r="25500" b="33500"/>
          <a:stretch/>
        </p:blipFill>
        <p:spPr>
          <a:xfrm>
            <a:off x="858500" y="3568700"/>
            <a:ext cx="582863" cy="711200"/>
          </a:xfrm>
          <a:prstGeom prst="rect">
            <a:avLst/>
          </a:prstGeom>
        </p:spPr>
      </p:pic>
      <p:pic>
        <p:nvPicPr>
          <p:cNvPr id="11" name="Picture 10"/>
          <p:cNvPicPr>
            <a:picLocks noChangeAspect="1"/>
          </p:cNvPicPr>
          <p:nvPr/>
        </p:nvPicPr>
        <p:blipFill rotWithShape="1">
          <a:blip r:embed="rId6" cstate="print">
            <a:extLst>
              <a:ext uri="{28A0092B-C50C-407E-A947-70E740481C1C}">
                <a14:useLocalDpi xmlns:a14="http://schemas.microsoft.com/office/drawing/2010/main" val="0"/>
              </a:ext>
            </a:extLst>
          </a:blip>
          <a:srcRect b="17669"/>
          <a:stretch/>
        </p:blipFill>
        <p:spPr>
          <a:xfrm>
            <a:off x="880639" y="1806719"/>
            <a:ext cx="538586" cy="632114"/>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3028215589"/>
              </p:ext>
            </p:extLst>
          </p:nvPr>
        </p:nvGraphicFramePr>
        <p:xfrm>
          <a:off x="47625" y="990600"/>
          <a:ext cx="8953499" cy="3286397"/>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782524" y="2962275"/>
            <a:ext cx="511396" cy="704655"/>
          </a:xfrm>
          <a:prstGeom prst="rect">
            <a:avLst/>
          </a:prstGeom>
        </p:spPr>
      </p:pic>
      <p:pic>
        <p:nvPicPr>
          <p:cNvPr id="1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0902" y="160020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79496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1378839"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TBN</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7636764" y="3308470"/>
            <a:ext cx="29718" cy="140640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2014141"/>
            <a:ext cx="1290840" cy="576659"/>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414658"/>
            <a:ext cx="0" cy="1093967"/>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June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9784" y="2848613"/>
            <a:ext cx="1637308" cy="919714"/>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450253" y="311600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80187" y="447676"/>
            <a:ext cx="2563813" cy="6401753"/>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800" b="1" i="1" dirty="0">
                <a:latin typeface="Calibri" pitchFamily="34" charset="0"/>
              </a:rPr>
              <a:t>Barbara J. Stoll, MD</a:t>
            </a:r>
          </a:p>
          <a:p>
            <a:pPr marL="0" marR="0">
              <a:spcBef>
                <a:spcPts val="0"/>
              </a:spcBef>
              <a:spcAft>
                <a:spcPts val="0"/>
              </a:spcAft>
            </a:pPr>
            <a:r>
              <a:rPr lang="en-US" sz="800" dirty="0" smtClean="0">
                <a:latin typeface="+mn-lt"/>
                <a:ea typeface="Times New Roman"/>
              </a:rPr>
              <a:t>George W. </a:t>
            </a:r>
            <a:r>
              <a:rPr lang="en-US" sz="800" dirty="0" err="1" smtClean="0">
                <a:latin typeface="+mn-lt"/>
                <a:ea typeface="Times New Roman"/>
              </a:rPr>
              <a:t>Brumley</a:t>
            </a:r>
            <a:r>
              <a:rPr lang="en-US" sz="800" dirty="0" smtClean="0">
                <a:latin typeface="+mn-lt"/>
                <a:ea typeface="Times New Roman"/>
              </a:rPr>
              <a:t>, Jr. Professor and Chair</a:t>
            </a:r>
          </a:p>
          <a:p>
            <a:pPr marL="0" marR="0">
              <a:spcBef>
                <a:spcPts val="0"/>
              </a:spcBef>
              <a:spcAft>
                <a:spcPts val="0"/>
              </a:spcAft>
            </a:pPr>
            <a:r>
              <a:rPr lang="en-US" sz="800" dirty="0" smtClean="0">
                <a:latin typeface="+mn-lt"/>
                <a:ea typeface="Times New Roman"/>
              </a:rPr>
              <a:t>Department of Pediatrics, Emory University School of Medicine, CEO, The Emory Children’s Center</a:t>
            </a:r>
          </a:p>
          <a:p>
            <a:pPr marL="0" marR="0">
              <a:spcBef>
                <a:spcPts val="0"/>
              </a:spcBef>
              <a:spcAft>
                <a:spcPts val="0"/>
              </a:spcAft>
            </a:pPr>
            <a:r>
              <a:rPr lang="en-US" sz="800" dirty="0" smtClean="0">
                <a:latin typeface="+mn-lt"/>
                <a:ea typeface="Times New Roman"/>
              </a:rPr>
              <a:t>Executive Director, The Pediatric Center of Georgia</a:t>
            </a:r>
          </a:p>
          <a:p>
            <a:pPr eaLnBrk="0" hangingPunct="0">
              <a:defRPr/>
            </a:pPr>
            <a:r>
              <a:rPr lang="en-US" sz="800" u="sng" dirty="0" smtClean="0">
                <a:latin typeface="Calibri" pitchFamily="34" charset="0"/>
                <a:hlinkClick r:id="rId26"/>
              </a:rPr>
              <a:t>barbara_stoll@oz.ped.emory.edu</a:t>
            </a:r>
            <a:r>
              <a:rPr lang="en-US" sz="800" dirty="0" smtClean="0">
                <a:latin typeface="Calibri" pitchFamily="34" charset="0"/>
              </a:rPr>
              <a:t> </a:t>
            </a:r>
            <a:endParaRPr lang="en-US" sz="800" dirty="0"/>
          </a:p>
          <a:p>
            <a:pPr eaLnBrk="0" hangingPunct="0">
              <a:defRPr/>
            </a:pPr>
            <a:r>
              <a:rPr lang="en-US" sz="800" b="1" i="1" dirty="0">
                <a:latin typeface="Calibri" pitchFamily="34" charset="0"/>
              </a:rPr>
              <a:t> </a:t>
            </a:r>
            <a:r>
              <a:rPr lang="en-US" sz="800" dirty="0">
                <a:latin typeface="Calibri" pitchFamily="34" charset="0"/>
              </a:rPr>
              <a:t> </a:t>
            </a:r>
            <a:endParaRPr lang="en-US" sz="800" dirty="0"/>
          </a:p>
          <a:p>
            <a:pPr eaLnBrk="0" hangingPunct="0">
              <a:defRPr/>
            </a:pPr>
            <a:r>
              <a:rPr lang="en-US" sz="800" b="1" i="1" dirty="0">
                <a:latin typeface="Calibri" pitchFamily="34" charset="0"/>
              </a:rPr>
              <a:t>Patrick </a:t>
            </a:r>
            <a:r>
              <a:rPr lang="en-US" sz="800" b="1" i="1" dirty="0" err="1">
                <a:latin typeface="Calibri" pitchFamily="34" charset="0"/>
              </a:rPr>
              <a:t>Frias</a:t>
            </a:r>
            <a:r>
              <a:rPr lang="en-US" sz="800" b="1" i="1" dirty="0">
                <a:latin typeface="Calibri" pitchFamily="34" charset="0"/>
              </a:rPr>
              <a:t>, MD</a:t>
            </a:r>
          </a:p>
          <a:p>
            <a:pPr eaLnBrk="0" hangingPunct="0">
              <a:defRPr/>
            </a:pPr>
            <a:r>
              <a:rPr lang="en-US" sz="800" dirty="0" smtClean="0">
                <a:latin typeface="Calibri" pitchFamily="34" charset="0"/>
              </a:rPr>
              <a:t>Chief Operating Officer &amp; Chief</a:t>
            </a:r>
            <a:r>
              <a:rPr lang="en-US" sz="800" dirty="0">
                <a:latin typeface="Calibri" pitchFamily="34" charset="0"/>
              </a:rPr>
              <a:t>, Children’s Physician Group</a:t>
            </a:r>
          </a:p>
          <a:p>
            <a:pPr eaLnBrk="0" hangingPunct="0">
              <a:defRPr/>
            </a:pPr>
            <a:r>
              <a:rPr lang="en-US" sz="800" dirty="0">
                <a:latin typeface="Calibri" pitchFamily="34" charset="0"/>
              </a:rPr>
              <a:t>Children’s Healthcare of </a:t>
            </a:r>
            <a:r>
              <a:rPr lang="en-US" sz="800" dirty="0" smtClean="0">
                <a:latin typeface="Calibri" pitchFamily="34" charset="0"/>
              </a:rPr>
              <a:t>Atlanta </a:t>
            </a:r>
            <a:r>
              <a:rPr lang="en-US" sz="800" dirty="0" smtClean="0">
                <a:latin typeface="Calibri" pitchFamily="34" charset="0"/>
                <a:hlinkClick r:id="rId27"/>
              </a:rPr>
              <a:t>pat.frias@choa.org</a:t>
            </a:r>
            <a:r>
              <a:rPr lang="en-US" sz="800" dirty="0" smtClean="0">
                <a:latin typeface="Calibri" pitchFamily="34" charset="0"/>
              </a:rPr>
              <a:t> </a:t>
            </a:r>
            <a:endParaRPr lang="en-US" sz="800" dirty="0">
              <a:latin typeface="Calibri" pitchFamily="34" charset="0"/>
            </a:endParaRPr>
          </a:p>
          <a:p>
            <a:pPr eaLnBrk="0" hangingPunct="0">
              <a:defRPr/>
            </a:pPr>
            <a:endParaRPr lang="en-US" sz="800" b="1" i="1" dirty="0">
              <a:latin typeface="Calibri" pitchFamily="34" charset="0"/>
            </a:endParaRPr>
          </a:p>
          <a:p>
            <a:pPr eaLnBrk="0" hangingPunct="0">
              <a:defRPr/>
            </a:pPr>
            <a:r>
              <a:rPr lang="en-US" sz="800" b="1" i="1" dirty="0">
                <a:latin typeface="Calibri" pitchFamily="34" charset="0"/>
              </a:rPr>
              <a:t>Paul Spearman, MD</a:t>
            </a:r>
            <a:r>
              <a:rPr lang="en-US" sz="800" dirty="0">
                <a:latin typeface="Calibri" pitchFamily="34" charset="0"/>
              </a:rPr>
              <a:t> </a:t>
            </a:r>
            <a:endParaRPr lang="en-US" sz="800" dirty="0"/>
          </a:p>
          <a:p>
            <a:pPr eaLnBrk="0" hangingPunct="0">
              <a:defRPr/>
            </a:pPr>
            <a:r>
              <a:rPr lang="en-US" sz="800" dirty="0" err="1">
                <a:latin typeface="Calibri" pitchFamily="34" charset="0"/>
              </a:rPr>
              <a:t>Nahmias</a:t>
            </a:r>
            <a:r>
              <a:rPr lang="en-US" sz="800" dirty="0">
                <a:latin typeface="Calibri" pitchFamily="34" charset="0"/>
              </a:rPr>
              <a:t>-Schinazi Professor </a:t>
            </a:r>
            <a:r>
              <a:rPr lang="en-US" sz="800" dirty="0" smtClean="0">
                <a:latin typeface="Calibri" pitchFamily="34" charset="0"/>
              </a:rPr>
              <a:t>&amp; </a:t>
            </a:r>
            <a:r>
              <a:rPr lang="en-US" sz="800" dirty="0">
                <a:latin typeface="Calibri" pitchFamily="34" charset="0"/>
              </a:rPr>
              <a:t>Chief, Pediatric Infectious </a:t>
            </a:r>
            <a:r>
              <a:rPr lang="en-US" sz="800" dirty="0" smtClean="0">
                <a:latin typeface="Calibri" pitchFamily="34" charset="0"/>
              </a:rPr>
              <a:t>Diseases, Chief </a:t>
            </a:r>
            <a:r>
              <a:rPr lang="en-US" sz="800" dirty="0">
                <a:latin typeface="Calibri" pitchFamily="34" charset="0"/>
              </a:rPr>
              <a:t>Research Officer, Children’s Healthcare of </a:t>
            </a:r>
            <a:r>
              <a:rPr lang="en-US" sz="800" dirty="0" smtClean="0">
                <a:latin typeface="Calibri" pitchFamily="34" charset="0"/>
              </a:rPr>
              <a:t>Atlanta, Vice </a:t>
            </a:r>
            <a:r>
              <a:rPr lang="en-US" sz="800" dirty="0">
                <a:latin typeface="Calibri" pitchFamily="34" charset="0"/>
              </a:rPr>
              <a:t>Chair for Research, </a:t>
            </a:r>
            <a:r>
              <a:rPr lang="en-US" sz="800" dirty="0" smtClean="0">
                <a:latin typeface="Calibri" pitchFamily="34" charset="0"/>
              </a:rPr>
              <a:t>Dept </a:t>
            </a:r>
            <a:r>
              <a:rPr lang="en-US" sz="800" dirty="0">
                <a:latin typeface="Calibri" pitchFamily="34" charset="0"/>
              </a:rPr>
              <a:t>of Pediatrics, Emory University </a:t>
            </a:r>
            <a:r>
              <a:rPr lang="en-US" sz="800" u="sng" dirty="0" smtClean="0">
                <a:latin typeface="Calibri" pitchFamily="34" charset="0"/>
                <a:hlinkClick r:id="rId11"/>
              </a:rPr>
              <a:t>paul.spearman@emory.edu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smtClean="0">
                <a:latin typeface="Calibri" pitchFamily="34" charset="0"/>
              </a:rPr>
              <a:t>Cynthia Wetmore, MD, PhD</a:t>
            </a:r>
            <a:endParaRPr lang="en-US" sz="800" dirty="0"/>
          </a:p>
          <a:p>
            <a:pPr eaLnBrk="0" hangingPunct="0">
              <a:defRPr/>
            </a:pPr>
            <a:r>
              <a:rPr lang="en-US" sz="800" dirty="0" smtClean="0">
                <a:latin typeface="Calibri" pitchFamily="34" charset="0"/>
              </a:rPr>
              <a:t>Director, Center for Clinical &amp; Translational Research and Director, Clinical Research for Children’s &amp; Emory</a:t>
            </a:r>
          </a:p>
          <a:p>
            <a:pPr eaLnBrk="0" hangingPunct="0">
              <a:defRPr/>
            </a:pPr>
            <a:r>
              <a:rPr lang="en-US" sz="800" dirty="0" err="1" smtClean="0">
                <a:latin typeface="Calibri" pitchFamily="34" charset="0"/>
              </a:rPr>
              <a:t>Dept</a:t>
            </a:r>
            <a:r>
              <a:rPr lang="en-US" sz="800" dirty="0" smtClean="0">
                <a:latin typeface="Calibri" pitchFamily="34" charset="0"/>
              </a:rPr>
              <a:t> </a:t>
            </a:r>
            <a:r>
              <a:rPr lang="en-US" sz="800" dirty="0">
                <a:latin typeface="Calibri" pitchFamily="34" charset="0"/>
              </a:rPr>
              <a:t>of Pediatrics, Emory University </a:t>
            </a:r>
            <a:r>
              <a:rPr lang="en-US" sz="800" u="sng" dirty="0" smtClean="0">
                <a:latin typeface="Calibri" pitchFamily="34" charset="0"/>
                <a:hlinkClick r:id="rId28"/>
              </a:rPr>
              <a:t>Cynthia.wetmore@emory.edu</a:t>
            </a:r>
            <a:r>
              <a:rPr lang="en-US" sz="800" dirty="0" smtClean="0">
                <a:latin typeface="Calibri" pitchFamily="34" charset="0"/>
              </a:rPr>
              <a:t> </a:t>
            </a:r>
            <a:endParaRPr lang="en-US" sz="800" dirty="0"/>
          </a:p>
          <a:p>
            <a:pPr marR="21880"/>
            <a:endParaRPr lang="en-US" sz="800" b="1" i="1" u="sng" dirty="0" smtClean="0">
              <a:latin typeface="Calibri"/>
            </a:endParaRPr>
          </a:p>
          <a:p>
            <a:pPr marR="21880"/>
            <a:r>
              <a:rPr lang="en-US" sz="800" b="1" i="1" u="sng" dirty="0" smtClean="0">
                <a:latin typeface="Calibri"/>
              </a:rPr>
              <a:t>Farah Chapes </a:t>
            </a:r>
          </a:p>
          <a:p>
            <a:r>
              <a:rPr lang="en-US" sz="800" dirty="0" smtClean="0">
                <a:latin typeface="Calibri"/>
              </a:rPr>
              <a:t>VP, Research &amp; Academic Administration</a:t>
            </a:r>
          </a:p>
          <a:p>
            <a:pPr marR="3500"/>
            <a:r>
              <a:rPr lang="en-US" sz="800" dirty="0" smtClean="0">
                <a:latin typeface="Calibri"/>
              </a:rPr>
              <a:t>Children's Healthcare of Atlanta </a:t>
            </a:r>
            <a:r>
              <a:rPr lang="en-US" sz="800" dirty="0" smtClean="0">
                <a:latin typeface="Calibri"/>
                <a:hlinkClick r:id="rId29"/>
              </a:rPr>
              <a:t>Farah.chapes@choa.org</a:t>
            </a:r>
            <a:r>
              <a:rPr lang="en-US" sz="800" dirty="0" smtClean="0">
                <a:latin typeface="Calibri"/>
              </a:rPr>
              <a:t>  </a:t>
            </a:r>
          </a:p>
          <a:p>
            <a:pPr marR="16430"/>
            <a:endParaRPr lang="en-US" sz="800" b="1" i="1" dirty="0" smtClean="0">
              <a:latin typeface="Calibri"/>
            </a:endParaRPr>
          </a:p>
          <a:p>
            <a:pPr marR="16430"/>
            <a:r>
              <a:rPr lang="en-US" sz="800" b="1" i="1" dirty="0" smtClean="0">
                <a:latin typeface="Calibri" pitchFamily="34" charset="0"/>
              </a:rPr>
              <a:t>Kris </a:t>
            </a:r>
            <a:r>
              <a:rPr lang="en-US" sz="800" b="1" i="1" dirty="0">
                <a:latin typeface="Calibri" pitchFamily="34" charset="0"/>
              </a:rPr>
              <a:t>Rogers, RN, CRA</a:t>
            </a:r>
            <a:endParaRPr lang="en-US" sz="800" b="1" i="1" dirty="0"/>
          </a:p>
          <a:p>
            <a:pPr eaLnBrk="0" hangingPunct="0">
              <a:defRPr/>
            </a:pPr>
            <a:r>
              <a:rPr lang="en-US" sz="800" dirty="0">
                <a:latin typeface="Calibri" pitchFamily="34" charset="0"/>
              </a:rPr>
              <a:t>Director of Research </a:t>
            </a:r>
            <a:r>
              <a:rPr lang="en-US" sz="800" dirty="0" smtClean="0">
                <a:latin typeface="Calibri" pitchFamily="34" charset="0"/>
              </a:rPr>
              <a:t>Administration &amp; </a:t>
            </a:r>
            <a:r>
              <a:rPr lang="en-US" sz="800" dirty="0">
                <a:latin typeface="Calibri" pitchFamily="34" charset="0"/>
              </a:rPr>
              <a:t>Graduate Medical </a:t>
            </a:r>
            <a:r>
              <a:rPr lang="en-US" sz="800" dirty="0" smtClean="0">
                <a:latin typeface="Calibri" pitchFamily="34" charset="0"/>
              </a:rPr>
              <a:t>Education,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0"/>
              </a:rPr>
              <a:t>kristine.rogers@choa.org</a:t>
            </a:r>
            <a:r>
              <a:rPr lang="en-US" sz="800" dirty="0">
                <a:latin typeface="Calibri" pitchFamily="34" charset="0"/>
              </a:rPr>
              <a:t> </a:t>
            </a:r>
          </a:p>
          <a:p>
            <a:pPr eaLnBrk="0" hangingPunct="0">
              <a:defRPr/>
            </a:pPr>
            <a:endParaRPr lang="en-US" sz="800" dirty="0"/>
          </a:p>
          <a:p>
            <a:pPr eaLnBrk="0" hangingPunct="0">
              <a:defRPr/>
            </a:pPr>
            <a:r>
              <a:rPr lang="en-US" sz="800" b="1" i="1" dirty="0">
                <a:latin typeface="Calibri" pitchFamily="34" charset="0"/>
              </a:rPr>
              <a:t>Liz McCarty</a:t>
            </a:r>
            <a:r>
              <a:rPr lang="en-US" sz="800" dirty="0">
                <a:latin typeface="Calibri" pitchFamily="34" charset="0"/>
              </a:rPr>
              <a:t> </a:t>
            </a:r>
            <a:endParaRPr lang="en-US" sz="800" dirty="0"/>
          </a:p>
          <a:p>
            <a:pPr eaLnBrk="0" hangingPunct="0">
              <a:defRPr/>
            </a:pPr>
            <a:r>
              <a:rPr lang="en-US" sz="800" dirty="0">
                <a:latin typeface="Calibri" pitchFamily="34" charset="0"/>
              </a:rPr>
              <a:t>Clinical </a:t>
            </a:r>
            <a:r>
              <a:rPr lang="en-US" sz="800" dirty="0" smtClean="0">
                <a:latin typeface="Calibri" pitchFamily="34" charset="0"/>
              </a:rPr>
              <a:t>Administrator, Department </a:t>
            </a:r>
            <a:r>
              <a:rPr lang="en-US" sz="800" dirty="0">
                <a:latin typeface="Calibri" pitchFamily="34" charset="0"/>
              </a:rPr>
              <a:t>of Pediatrics, Emory </a:t>
            </a:r>
            <a:r>
              <a:rPr lang="en-US" sz="800" dirty="0" smtClean="0">
                <a:latin typeface="Calibri" pitchFamily="34" charset="0"/>
              </a:rPr>
              <a:t>University </a:t>
            </a:r>
            <a:r>
              <a:rPr lang="en-US" sz="800" u="sng" dirty="0" smtClean="0">
                <a:latin typeface="Calibri" pitchFamily="34" charset="0"/>
                <a:hlinkClick r:id="rId31"/>
              </a:rPr>
              <a:t>mmccar2@emory.edu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smtClean="0">
              <a:latin typeface="Calibri" pitchFamily="34" charset="0"/>
            </a:endParaRPr>
          </a:p>
          <a:p>
            <a:pPr eaLnBrk="0" hangingPunct="0">
              <a:defRPr/>
            </a:pPr>
            <a:r>
              <a:rPr lang="en-US" sz="800" b="1" i="1" dirty="0" err="1" smtClean="0">
                <a:latin typeface="Calibri" pitchFamily="34" charset="0"/>
              </a:rPr>
              <a:t>Shantisa</a:t>
            </a:r>
            <a:r>
              <a:rPr lang="en-US" sz="800" b="1" i="1" dirty="0" smtClean="0">
                <a:latin typeface="Calibri" pitchFamily="34" charset="0"/>
              </a:rPr>
              <a:t> </a:t>
            </a:r>
            <a:r>
              <a:rPr lang="en-US" sz="800" b="1" i="1" dirty="0" err="1" smtClean="0">
                <a:latin typeface="Calibri" pitchFamily="34" charset="0"/>
              </a:rPr>
              <a:t>Fulgham</a:t>
            </a:r>
            <a:endParaRPr lang="en-US" sz="800" dirty="0"/>
          </a:p>
          <a:p>
            <a:pPr eaLnBrk="0" hangingPunct="0">
              <a:defRPr/>
            </a:pPr>
            <a:r>
              <a:rPr lang="en-US" sz="800" dirty="0" smtClean="0">
                <a:latin typeface="Calibri" pitchFamily="34" charset="0"/>
              </a:rPr>
              <a:t>Senior Business Manager, Department </a:t>
            </a:r>
            <a:r>
              <a:rPr lang="en-US" sz="800" dirty="0">
                <a:latin typeface="Calibri" pitchFamily="34" charset="0"/>
              </a:rPr>
              <a:t>of Pediatrics, Emory </a:t>
            </a:r>
            <a:r>
              <a:rPr lang="en-US" sz="800" dirty="0" smtClean="0">
                <a:latin typeface="Calibri" pitchFamily="34" charset="0"/>
              </a:rPr>
              <a:t>University </a:t>
            </a:r>
            <a:r>
              <a:rPr lang="en-US" sz="800" dirty="0" smtClean="0">
                <a:hlinkClick r:id="rId32"/>
              </a:rPr>
              <a:t>sfulgha@emory.edu</a:t>
            </a:r>
            <a:endParaRPr lang="en-US" sz="800" dirty="0" smtClean="0"/>
          </a:p>
          <a:p>
            <a:pPr eaLnBrk="0" hangingPunct="0">
              <a:defRPr/>
            </a:pPr>
            <a:endParaRPr lang="en-US" sz="800" dirty="0"/>
          </a:p>
          <a:p>
            <a:pPr eaLnBrk="0" hangingPunct="0">
              <a:defRPr/>
            </a:pPr>
            <a:r>
              <a:rPr lang="en-US" sz="800" b="1" i="1" dirty="0" smtClean="0">
                <a:latin typeface="Calibri" pitchFamily="34" charset="0"/>
              </a:rPr>
              <a:t>Stacy </a:t>
            </a:r>
            <a:r>
              <a:rPr lang="en-US" sz="800" b="1" i="1" dirty="0">
                <a:latin typeface="Calibri" pitchFamily="34" charset="0"/>
              </a:rPr>
              <a:t>S. </a:t>
            </a:r>
            <a:r>
              <a:rPr lang="en-US" sz="800" b="1" i="1" dirty="0" err="1">
                <a:latin typeface="Calibri" pitchFamily="34" charset="0"/>
              </a:rPr>
              <a:t>Heilman</a:t>
            </a:r>
            <a:r>
              <a:rPr lang="en-US" sz="800" b="1" i="1" dirty="0">
                <a:latin typeface="Calibri" pitchFamily="34" charset="0"/>
              </a:rPr>
              <a:t>, PhD</a:t>
            </a:r>
            <a:r>
              <a:rPr lang="en-US" sz="800" dirty="0">
                <a:latin typeface="Calibri" pitchFamily="34" charset="0"/>
              </a:rPr>
              <a:t> </a:t>
            </a:r>
            <a:endParaRPr lang="en-US" sz="800" dirty="0"/>
          </a:p>
          <a:p>
            <a:pPr eaLnBrk="0" hangingPunct="0">
              <a:defRPr/>
            </a:pPr>
            <a:r>
              <a:rPr lang="en-US" sz="800" dirty="0">
                <a:latin typeface="Calibri" pitchFamily="34" charset="0"/>
              </a:rPr>
              <a:t>Director of Programs &amp; Grants </a:t>
            </a:r>
            <a:r>
              <a:rPr lang="en-US" sz="800" dirty="0" smtClean="0">
                <a:latin typeface="Calibri" pitchFamily="34" charset="0"/>
              </a:rPr>
              <a:t>Advocate, Department </a:t>
            </a:r>
            <a:r>
              <a:rPr lang="en-US" sz="800" dirty="0">
                <a:latin typeface="Calibri" pitchFamily="34" charset="0"/>
              </a:rPr>
              <a:t>of Pediatrics, Emory University </a:t>
            </a:r>
            <a:r>
              <a:rPr lang="en-US" sz="800" dirty="0" smtClean="0">
                <a:latin typeface="Calibri" pitchFamily="34" charset="0"/>
              </a:rPr>
              <a:t>&amp; </a:t>
            </a:r>
            <a:r>
              <a:rPr lang="en-US" sz="800" dirty="0">
                <a:latin typeface="Calibri" pitchFamily="34" charset="0"/>
              </a:rPr>
              <a:t> Children's Healthcare of </a:t>
            </a:r>
            <a:r>
              <a:rPr lang="en-US" sz="800" dirty="0" smtClean="0">
                <a:latin typeface="Calibri" pitchFamily="34" charset="0"/>
              </a:rPr>
              <a:t>Atlanta </a:t>
            </a:r>
            <a:r>
              <a:rPr lang="en-US" sz="800" u="sng" dirty="0" smtClean="0">
                <a:latin typeface="Calibri" pitchFamily="34" charset="0"/>
                <a:hlinkClick r:id="rId33"/>
              </a:rPr>
              <a:t>stacy.heilman@emory.edu</a:t>
            </a:r>
            <a:r>
              <a:rPr lang="en-US" sz="800" dirty="0" smtClean="0">
                <a:latin typeface="Calibri" pitchFamily="34" charset="0"/>
              </a:rPr>
              <a:t> </a:t>
            </a:r>
            <a:endParaRPr lang="en-US" sz="800" dirty="0"/>
          </a:p>
          <a:p>
            <a:pPr eaLnBrk="0" hangingPunct="0">
              <a:defRPr/>
            </a:pPr>
            <a:r>
              <a:rPr lang="en-US" sz="800" dirty="0">
                <a:latin typeface="Calibri" pitchFamily="34" charset="0"/>
              </a:rPr>
              <a:t> </a:t>
            </a:r>
            <a:endParaRPr lang="en-US" sz="800" dirty="0"/>
          </a:p>
          <a:p>
            <a:pPr eaLnBrk="0" hangingPunct="0">
              <a:defRPr/>
            </a:pPr>
            <a:r>
              <a:rPr lang="en-US" sz="800" b="1" i="1" dirty="0">
                <a:latin typeface="Calibri" pitchFamily="34" charset="0"/>
              </a:rPr>
              <a:t>Barbara W. </a:t>
            </a:r>
            <a:r>
              <a:rPr lang="en-US" sz="800" b="1" i="1" dirty="0" err="1">
                <a:latin typeface="Calibri" pitchFamily="34" charset="0"/>
              </a:rPr>
              <a:t>Kilbourne</a:t>
            </a:r>
            <a:r>
              <a:rPr lang="en-US" sz="800" b="1" i="1" dirty="0">
                <a:latin typeface="Calibri" pitchFamily="34" charset="0"/>
              </a:rPr>
              <a:t>, RN, MPH</a:t>
            </a:r>
            <a:r>
              <a:rPr lang="en-US" sz="800" dirty="0">
                <a:latin typeface="Calibri" pitchFamily="34" charset="0"/>
              </a:rPr>
              <a:t> </a:t>
            </a:r>
            <a:endParaRPr lang="en-US" sz="800" dirty="0"/>
          </a:p>
          <a:p>
            <a:pPr eaLnBrk="0" hangingPunct="0">
              <a:defRPr/>
            </a:pPr>
            <a:r>
              <a:rPr lang="en-US" sz="800" dirty="0">
                <a:latin typeface="Calibri" pitchFamily="34" charset="0"/>
              </a:rPr>
              <a:t>Manager, Business </a:t>
            </a:r>
            <a:r>
              <a:rPr lang="en-US" sz="800" dirty="0" smtClean="0">
                <a:latin typeface="Calibri" pitchFamily="34" charset="0"/>
              </a:rPr>
              <a:t>Operations, Research </a:t>
            </a:r>
            <a:r>
              <a:rPr lang="en-US" sz="800" dirty="0">
                <a:latin typeface="Calibri" pitchFamily="34" charset="0"/>
              </a:rPr>
              <a:t>Strategy </a:t>
            </a:r>
            <a:r>
              <a:rPr lang="en-US" sz="800" dirty="0" smtClean="0">
                <a:latin typeface="Calibri" pitchFamily="34" charset="0"/>
              </a:rPr>
              <a:t>Leadership, Children's </a:t>
            </a:r>
            <a:r>
              <a:rPr lang="en-US" sz="800" dirty="0">
                <a:latin typeface="Calibri" pitchFamily="34" charset="0"/>
              </a:rPr>
              <a:t>Healthcare of Atlanta</a:t>
            </a:r>
            <a:endParaRPr lang="en-US" sz="800" dirty="0"/>
          </a:p>
          <a:p>
            <a:pPr eaLnBrk="0" hangingPunct="0">
              <a:defRPr/>
            </a:pPr>
            <a:r>
              <a:rPr lang="en-US" sz="800" u="sng" dirty="0">
                <a:latin typeface="Calibri" pitchFamily="34" charset="0"/>
                <a:hlinkClick r:id="rId34"/>
              </a:rPr>
              <a:t>barbara.kilbourne@choa.org</a:t>
            </a:r>
            <a:endParaRPr lang="en-US" sz="80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06778358"/>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June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3777</Words>
  <Application>Microsoft Office PowerPoint</Application>
  <PresentationFormat>On-screen Show (4:3)</PresentationFormat>
  <Paragraphs>649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192</cp:revision>
  <cp:lastPrinted>2014-06-02T12:56:47Z</cp:lastPrinted>
  <dcterms:created xsi:type="dcterms:W3CDTF">2011-12-08T19:57:10Z</dcterms:created>
  <dcterms:modified xsi:type="dcterms:W3CDTF">2015-06-15T14:50:26Z</dcterms:modified>
</cp:coreProperties>
</file>