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77" r:id="rId14"/>
    <p:sldId id="281" r:id="rId15"/>
    <p:sldId id="285"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varScale="1">
        <p:scale>
          <a:sx n="99" d="100"/>
          <a:sy n="99" d="100"/>
        </p:scale>
        <p:origin x="-29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8/19/2015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8/19/2015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8/19/2015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8/19/2015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8/19/2015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8/19/2015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8/19/2015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8/19/2015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8/19/2015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8/19/2015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8/19/2015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8/19/2015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8/19/2015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ephanie.Meisner@choa.org" TargetMode="External"/><Relationship Id="rId13" Type="http://schemas.openxmlformats.org/officeDocument/2006/relationships/hyperlink" Target="mailto:Heather.macdonald@choa.org" TargetMode="External"/><Relationship Id="rId3" Type="http://schemas.openxmlformats.org/officeDocument/2006/relationships/hyperlink" Target="mailto:Kristine.rogers@choa.org" TargetMode="External"/><Relationship Id="rId7" Type="http://schemas.openxmlformats.org/officeDocument/2006/relationships/hyperlink" Target="mailto:beena.desai@choa.org" TargetMode="External"/><Relationship Id="rId12" Type="http://schemas.openxmlformats.org/officeDocument/2006/relationships/hyperlink" Target="mailto:paul.spearman@emor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ira.moresco@emory.edu" TargetMode="External"/><Relationship Id="rId11" Type="http://schemas.openxmlformats.org/officeDocument/2006/relationships/hyperlink" Target="http://www.pedsresearch.org/" TargetMode="External"/><Relationship Id="rId5" Type="http://schemas.openxmlformats.org/officeDocument/2006/relationships/hyperlink" Target="mailto:amcook@emory.edu" TargetMode="External"/><Relationship Id="rId10" Type="http://schemas.openxmlformats.org/officeDocument/2006/relationships/hyperlink" Target="http://www.pedsresearch.org/cores/detail/biostats" TargetMode="External"/><Relationship Id="rId4" Type="http://schemas.openxmlformats.org/officeDocument/2006/relationships/hyperlink" Target="mailto:Allison.wellons@choa.org" TargetMode="External"/><Relationship Id="rId9" Type="http://schemas.openxmlformats.org/officeDocument/2006/relationships/hyperlink" Target="mailto:stacy.heilman@emory.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20.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19.jpg"/><Relationship Id="rId5" Type="http://schemas.openxmlformats.org/officeDocument/2006/relationships/image" Target="../media/image18.pn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thomas.barker@bme.gatech.edu" TargetMode="External"/><Relationship Id="rId26" Type="http://schemas.openxmlformats.org/officeDocument/2006/relationships/hyperlink" Target="mailto:ljain@emory.edu" TargetMode="External"/><Relationship Id="rId3" Type="http://schemas.openxmlformats.org/officeDocument/2006/relationships/hyperlink" Target="mailto:william.woods@choa.org" TargetMode="External"/><Relationship Id="rId21" Type="http://schemas.openxmlformats.org/officeDocument/2006/relationships/hyperlink" Target="mailto:mynatt@cc.gatech.edu" TargetMode="External"/><Relationship Id="rId34" Type="http://schemas.openxmlformats.org/officeDocument/2006/relationships/hyperlink" Target="mailto:barbara.kilbourne@choa.org"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mgfinn@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stacy.heilman@emory.edu"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emory.edu"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13" Type="http://schemas.openxmlformats.org/officeDocument/2006/relationships/hyperlink" Target="http://www.pedsresearch.org/infrastructure/detail/outpatient-resources"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ksingh6@emory.edu" TargetMode="External"/><Relationship Id="rId12" Type="http://schemas.openxmlformats.org/officeDocument/2006/relationships/hyperlink" Target="http://www.pedsresearch.org/infrastructure/detail/in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mailto:novell.mcgloster@choa.org"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August 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300" b="1" dirty="0" smtClean="0">
                <a:solidFill>
                  <a:srgbClr val="000000"/>
                </a:solidFill>
                <a:latin typeface="Calibri" pitchFamily="34" charset="0"/>
              </a:rPr>
              <a:t>Clinical </a:t>
            </a:r>
            <a:r>
              <a:rPr lang="en-US" sz="1300" b="1" dirty="0">
                <a:solidFill>
                  <a:srgbClr val="000000"/>
                </a:solidFill>
                <a:latin typeface="Calibri" pitchFamily="34" charset="0"/>
              </a:rPr>
              <a:t>studies/</a:t>
            </a:r>
          </a:p>
          <a:p>
            <a:r>
              <a:rPr lang="en-US" sz="1300" b="1" dirty="0">
                <a:solidFill>
                  <a:srgbClr val="000000"/>
                </a:solidFill>
                <a:latin typeface="Calibri" pitchFamily="34" charset="0"/>
              </a:rPr>
              <a:t>coordinators</a:t>
            </a:r>
          </a:p>
          <a:p>
            <a:pPr>
              <a:buSzPct val="100000"/>
              <a:buFont typeface="Wingdings" pitchFamily="2" charset="2"/>
              <a:buChar char="Ø"/>
            </a:pPr>
            <a:r>
              <a:rPr lang="en-US" sz="1100" b="1" dirty="0" smtClean="0">
                <a:solidFill>
                  <a:srgbClr val="000000"/>
                </a:solidFill>
                <a:latin typeface="Calibri" pitchFamily="34" charset="0"/>
              </a:rPr>
              <a:t>  Kris </a:t>
            </a:r>
            <a:r>
              <a:rPr lang="en-US" sz="1100" b="1" dirty="0">
                <a:solidFill>
                  <a:srgbClr val="000000"/>
                </a:solidFill>
                <a:latin typeface="Calibri" pitchFamily="34" charset="0"/>
              </a:rPr>
              <a:t>Rogers, RN, CRA Director</a:t>
            </a:r>
            <a:r>
              <a:rPr lang="en-US" sz="1100" b="1" i="1" dirty="0">
                <a:solidFill>
                  <a:srgbClr val="000000"/>
                </a:solidFill>
                <a:latin typeface="Calibri" pitchFamily="34" charset="0"/>
              </a:rPr>
              <a:t>, </a:t>
            </a:r>
            <a:r>
              <a:rPr lang="en-US" sz="1100" dirty="0" smtClean="0">
                <a:solidFill>
                  <a:srgbClr val="000000"/>
                </a:solidFill>
                <a:latin typeface="Calibri" pitchFamily="34" charset="0"/>
              </a:rPr>
              <a:t>CHOA Clinical Research Administration</a:t>
            </a:r>
          </a:p>
          <a:p>
            <a:pPr>
              <a:buSzPct val="100000"/>
            </a:pPr>
            <a:r>
              <a:rPr lang="en-US" sz="1050" dirty="0" smtClean="0">
                <a:solidFill>
                  <a:srgbClr val="000000"/>
                </a:solidFill>
                <a:latin typeface="Calibri" pitchFamily="34" charset="0"/>
              </a:rPr>
              <a:t>404-785-1215</a:t>
            </a:r>
          </a:p>
          <a:p>
            <a:pPr>
              <a:buSzPct val="100000"/>
            </a:pPr>
            <a:r>
              <a:rPr lang="en-US" sz="1050" dirty="0" smtClean="0">
                <a:solidFill>
                  <a:srgbClr val="000000"/>
                </a:solidFill>
                <a:latin typeface="Calibri" pitchFamily="34" charset="0"/>
                <a:hlinkClick r:id="rId3"/>
              </a:rPr>
              <a:t>Kristine.rogers@choa.org</a:t>
            </a:r>
            <a:endParaRPr lang="en-US" sz="105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smtClean="0">
                <a:solidFill>
                  <a:srgbClr val="000000"/>
                </a:solidFill>
                <a:latin typeface="Calibri" pitchFamily="34" charset="0"/>
              </a:rPr>
              <a:t>  Manager</a:t>
            </a:r>
            <a:r>
              <a:rPr lang="en-US" sz="1050" b="1" dirty="0">
                <a:solidFill>
                  <a:srgbClr val="000000"/>
                </a:solidFill>
                <a:latin typeface="Calibri" pitchFamily="34" charset="0"/>
              </a:rPr>
              <a:t>, Egleston campus: Allison Wellons </a:t>
            </a:r>
            <a:r>
              <a:rPr lang="en-US" sz="1050" dirty="0" smtClean="0">
                <a:solidFill>
                  <a:srgbClr val="000000"/>
                </a:solidFill>
                <a:latin typeface="Calibri" pitchFamily="34" charset="0"/>
              </a:rPr>
              <a:t>404-785-6459 </a:t>
            </a:r>
            <a:r>
              <a:rPr lang="en-US" sz="1050" u="sng" dirty="0" smtClean="0">
                <a:solidFill>
                  <a:srgbClr val="000000"/>
                </a:solidFill>
                <a:latin typeface="Calibri" pitchFamily="34" charset="0"/>
                <a:hlinkClick r:id="rId4"/>
              </a:rPr>
              <a:t>Allison.wellons@choa.org</a:t>
            </a:r>
            <a:endParaRPr lang="en-US" sz="1050" dirty="0">
              <a:solidFill>
                <a:srgbClr val="000000"/>
              </a:solidFill>
              <a:latin typeface="Calibri" pitchFamily="34" charset="0"/>
            </a:endParaRPr>
          </a:p>
        </p:txBody>
      </p:sp>
      <p:sp>
        <p:nvSpPr>
          <p:cNvPr id="4" name="Rectangle 8"/>
          <p:cNvSpPr/>
          <p:nvPr/>
        </p:nvSpPr>
        <p:spPr>
          <a:xfrm>
            <a:off x="6945313" y="528636"/>
            <a:ext cx="1981200" cy="2100263"/>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300" b="1" kern="0" dirty="0" smtClean="0">
              <a:solidFill>
                <a:srgbClr val="000000"/>
              </a:solidFill>
              <a:latin typeface="+mn-lt"/>
              <a:cs typeface="+mn-cs"/>
            </a:endParaRP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Emory Clinical Research Services</a:t>
            </a:r>
          </a:p>
          <a:p>
            <a:pPr>
              <a:buSzPct val="100000"/>
              <a:buFont typeface="Wingdings" pitchFamily="2" charset="2"/>
              <a:buChar char="Ø"/>
            </a:pPr>
            <a:r>
              <a:rPr lang="en-US" sz="1050" b="1" dirty="0" smtClean="0">
                <a:solidFill>
                  <a:srgbClr val="000000"/>
                </a:solidFill>
                <a:latin typeface="+mn-lt"/>
              </a:rPr>
              <a:t>  Amanda Cook, Director </a:t>
            </a:r>
            <a:r>
              <a:rPr lang="en-US" sz="1050" dirty="0" smtClean="0">
                <a:solidFill>
                  <a:srgbClr val="000000"/>
                </a:solidFill>
                <a:latin typeface="+mn-lt"/>
              </a:rPr>
              <a:t> </a:t>
            </a:r>
          </a:p>
          <a:p>
            <a:pPr>
              <a:buSzPct val="100000"/>
            </a:pPr>
            <a:r>
              <a:rPr lang="en-US" sz="1050" dirty="0" smtClean="0">
                <a:latin typeface="+mn-lt"/>
              </a:rPr>
              <a:t>404-727-5234</a:t>
            </a:r>
            <a:endParaRPr lang="en-US" sz="1050" dirty="0">
              <a:latin typeface="+mn-lt"/>
            </a:endParaRPr>
          </a:p>
          <a:p>
            <a:pPr lvl="0">
              <a:buSzPct val="100000"/>
            </a:pPr>
            <a:r>
              <a:rPr lang="en-US" sz="1050" u="sng" dirty="0" smtClean="0">
                <a:latin typeface="+mn-lt"/>
                <a:hlinkClick r:id="rId5"/>
              </a:rPr>
              <a:t>amcook@emory.edu</a:t>
            </a:r>
            <a:r>
              <a:rPr lang="en-US" sz="1050" u="sng" dirty="0" smtClean="0">
                <a:latin typeface="+mn-lt"/>
              </a:rPr>
              <a:t> </a:t>
            </a:r>
          </a:p>
          <a:p>
            <a:pPr lvl="0">
              <a:buSzPct val="100000"/>
            </a:pPr>
            <a:r>
              <a:rPr lang="en-US" sz="1300" b="1" kern="0" dirty="0" smtClean="0">
                <a:solidFill>
                  <a:srgbClr val="000000"/>
                </a:solidFill>
                <a:latin typeface="+mn-lt"/>
                <a:cs typeface="+mn-cs"/>
              </a:rPr>
              <a:t>_____________________</a:t>
            </a: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Scientific Facilities Manager </a:t>
            </a:r>
          </a:p>
          <a:p>
            <a:pPr marL="171450" indent="-171450" fontAlgn="auto">
              <a:spcBef>
                <a:spcPts val="0"/>
              </a:spcBef>
              <a:spcAft>
                <a:spcPts val="0"/>
              </a:spcAft>
              <a:buFont typeface="Wingdings" panose="05000000000000000000" pitchFamily="2" charset="2"/>
              <a:buChar char="Ø"/>
              <a:defRPr sz="1800" b="0" i="0" u="none" strike="noStrike" kern="0" cap="none" spc="0" baseline="0">
                <a:solidFill>
                  <a:srgbClr val="000000"/>
                </a:solidFill>
                <a:uFillTx/>
              </a:defRPr>
            </a:pPr>
            <a:r>
              <a:rPr lang="en-US" sz="1050" b="1" kern="0" dirty="0" smtClean="0">
                <a:solidFill>
                  <a:srgbClr val="000000"/>
                </a:solidFill>
                <a:latin typeface="+mn-lt"/>
                <a:cs typeface="+mn-cs"/>
              </a:rPr>
              <a:t>Kira </a:t>
            </a:r>
            <a:r>
              <a:rPr lang="en-US" sz="1050" b="1" kern="0" dirty="0" err="1" smtClean="0">
                <a:solidFill>
                  <a:srgbClr val="000000"/>
                </a:solidFill>
                <a:latin typeface="+mn-lt"/>
                <a:cs typeface="+mn-cs"/>
              </a:rPr>
              <a:t>Moresco</a:t>
            </a:r>
            <a:r>
              <a:rPr lang="en-US" sz="1050" b="1" kern="0" dirty="0" smtClean="0">
                <a:solidFill>
                  <a:srgbClr val="000000"/>
                </a:solidFill>
                <a:latin typeface="+mn-lt"/>
                <a:cs typeface="+mn-cs"/>
              </a:rPr>
              <a:t>, MS</a:t>
            </a:r>
          </a:p>
          <a:p>
            <a:pPr fontAlgn="auto">
              <a:spcBef>
                <a:spcPts val="0"/>
              </a:spcBef>
              <a:spcAft>
                <a:spcPts val="0"/>
              </a:spcAft>
              <a:buSzPct val="100000"/>
              <a:defRPr sz="1800" b="0" i="0" u="none" strike="noStrike" kern="0" cap="none" spc="0" baseline="0">
                <a:solidFill>
                  <a:srgbClr val="000000"/>
                </a:solidFill>
                <a:uFillTx/>
              </a:defRPr>
            </a:pPr>
            <a:r>
              <a:rPr lang="en-US" sz="1050" dirty="0">
                <a:latin typeface="+mn-lt"/>
                <a:hlinkClick r:id="rId6"/>
              </a:rPr>
              <a:t>kira.moresco@emory.edu</a:t>
            </a:r>
            <a:endParaRPr lang="en-US" sz="1050" kern="0" dirty="0">
              <a:solidFill>
                <a:srgbClr val="000000"/>
              </a:solidFill>
              <a:latin typeface="+mn-lt"/>
              <a:cs typeface="+mn-cs"/>
            </a:endParaRPr>
          </a:p>
          <a:p>
            <a:pPr lvl="0"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rPr>
              <a:t>HSRB, </a:t>
            </a:r>
            <a:r>
              <a:rPr lang="en-US" sz="1050" kern="0" dirty="0" smtClean="0">
                <a:solidFill>
                  <a:srgbClr val="000000"/>
                </a:solidFill>
                <a:latin typeface="Calibri"/>
              </a:rPr>
              <a:t>G72, 404-727-6515</a:t>
            </a:r>
            <a:endParaRPr lang="en-US" sz="1050" kern="0" dirty="0">
              <a:solidFill>
                <a:srgbClr val="000000"/>
              </a:solidFill>
              <a:latin typeface="Calibri"/>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Manager</a:t>
            </a:r>
            <a:r>
              <a:rPr lang="en-US" sz="1050" b="1" kern="0" dirty="0">
                <a:solidFill>
                  <a:srgbClr val="000000"/>
                </a:solidFill>
                <a:latin typeface="Calibri"/>
                <a:cs typeface="+mn-cs"/>
              </a:rPr>
              <a:t>, Hughes Spalding/Scottish Rite campuses:</a:t>
            </a:r>
            <a:r>
              <a:rPr lang="en-US" sz="1050" kern="0" dirty="0">
                <a:solidFill>
                  <a:srgbClr val="000000"/>
                </a:solidFill>
                <a:latin typeface="Calibri"/>
                <a:cs typeface="+mn-cs"/>
              </a:rPr>
              <a:t> </a:t>
            </a:r>
            <a:r>
              <a:rPr lang="en-US" sz="1050" b="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404-785-2269 </a:t>
            </a:r>
            <a:r>
              <a:rPr lang="en-US" sz="1050" u="sng" kern="0" dirty="0" smtClean="0">
                <a:solidFill>
                  <a:srgbClr val="000000"/>
                </a:solidFill>
                <a:latin typeface="Calibri"/>
                <a:cs typeface="+mn-cs"/>
                <a:hlinkClick r:id="rId7"/>
              </a:rPr>
              <a:t>beena.desai@choa.org</a:t>
            </a:r>
            <a:endParaRPr lang="en-US" sz="105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smtClean="0">
                <a:solidFill>
                  <a:srgbClr val="000000"/>
                </a:solidFill>
                <a:latin typeface="Calibri"/>
                <a:cs typeface="+mn-cs"/>
              </a:rPr>
              <a:t>  Nurse </a:t>
            </a:r>
            <a:r>
              <a:rPr lang="en-US" sz="1050" b="1" kern="0" dirty="0">
                <a:solidFill>
                  <a:srgbClr val="000000"/>
                </a:solidFill>
                <a:latin typeface="Calibri"/>
                <a:cs typeface="+mn-cs"/>
              </a:rPr>
              <a:t>Manager, Pediatric Research Unit </a:t>
            </a:r>
            <a:r>
              <a:rPr lang="en-US" sz="1050" b="1" kern="0" dirty="0" smtClean="0">
                <a:solidFill>
                  <a:srgbClr val="000000"/>
                </a:solidFill>
                <a:latin typeface="Calibri"/>
                <a:cs typeface="+mn-cs"/>
              </a:rPr>
              <a:t>(PRC/Egleston</a:t>
            </a:r>
            <a:r>
              <a:rPr lang="en-US" sz="1050" b="1" kern="0" dirty="0">
                <a:solidFill>
                  <a:srgbClr val="000000"/>
                </a:solidFill>
                <a:latin typeface="Calibri"/>
                <a:cs typeface="+mn-cs"/>
              </a:rPr>
              <a:t>):</a:t>
            </a:r>
            <a:r>
              <a:rPr lang="en-US" sz="1050" kern="0" dirty="0">
                <a:solidFill>
                  <a:srgbClr val="000000"/>
                </a:solidFill>
                <a:latin typeface="Calibri"/>
                <a:cs typeface="+mn-cs"/>
              </a:rPr>
              <a:t> </a:t>
            </a:r>
            <a:r>
              <a:rPr lang="en-US" sz="1050" b="1" kern="0" dirty="0">
                <a:solidFill>
                  <a:srgbClr val="000000"/>
                </a:solidFill>
                <a:latin typeface="Calibri"/>
                <a:cs typeface="+mn-cs"/>
              </a:rPr>
              <a:t>Stephanie Meisner,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8"/>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404-785-0400-main number</a:t>
            </a:r>
            <a:endParaRPr lang="en-US" sz="1050" kern="0" dirty="0">
              <a:solidFill>
                <a:srgbClr val="000000"/>
              </a:solidFill>
              <a:latin typeface="Calibri"/>
              <a:cs typeface="+mn-cs"/>
            </a:endParaRP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3175">
            <a:solidFill>
              <a:schemeClr val="tx1"/>
            </a:solidFill>
            <a:miter lim="800000"/>
            <a:headEnd/>
            <a:tailEnd/>
          </a:ln>
        </p:spPr>
        <p:txBody>
          <a:bodyPr>
            <a:spAutoFit/>
          </a:bodyPr>
          <a:lstStyle/>
          <a:p>
            <a:r>
              <a:rPr lang="en-US" sz="1300" b="1" dirty="0">
                <a:solidFill>
                  <a:srgbClr val="000000"/>
                </a:solidFill>
                <a:latin typeface="Calibri" pitchFamily="34" charset="0"/>
              </a:rPr>
              <a:t>Grant and Manuscript Support</a:t>
            </a:r>
            <a:endParaRPr lang="en-US" sz="1300" dirty="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dirty="0" smtClean="0">
                <a:solidFill>
                  <a:srgbClr val="000000"/>
                </a:solidFill>
                <a:latin typeface="Calibri" pitchFamily="34" charset="0"/>
              </a:rPr>
              <a:t>  Stacy </a:t>
            </a:r>
            <a:r>
              <a:rPr lang="en-US" sz="1100" b="1" dirty="0">
                <a:solidFill>
                  <a:srgbClr val="000000"/>
                </a:solidFill>
                <a:latin typeface="Calibri" pitchFamily="34" charset="0"/>
              </a:rPr>
              <a:t>Heilman, PhD Grants Advocate </a:t>
            </a:r>
            <a:endParaRPr lang="en-US" sz="1100" b="1" dirty="0" smtClean="0">
              <a:solidFill>
                <a:srgbClr val="000000"/>
              </a:solidFill>
              <a:latin typeface="Calibri" pitchFamily="34" charset="0"/>
            </a:endParaRPr>
          </a:p>
          <a:p>
            <a:pPr>
              <a:buSzPct val="100000"/>
            </a:pPr>
            <a:r>
              <a:rPr lang="en-US" sz="1100" dirty="0" smtClean="0">
                <a:solidFill>
                  <a:srgbClr val="000000"/>
                </a:solidFill>
                <a:latin typeface="Calibri" pitchFamily="34" charset="0"/>
              </a:rPr>
              <a:t>404-727-4819 </a:t>
            </a:r>
            <a:r>
              <a:rPr lang="en-US" sz="1100" dirty="0" smtClean="0">
                <a:solidFill>
                  <a:srgbClr val="000000"/>
                </a:solidFill>
                <a:latin typeface="Calibri" pitchFamily="34" charset="0"/>
                <a:hlinkClick r:id="rId9"/>
              </a:rPr>
              <a:t>stacy.heilman@emory.edu</a:t>
            </a:r>
            <a:endParaRPr lang="en-US" sz="1100" dirty="0" smtClean="0">
              <a:solidFill>
                <a:srgbClr val="000000"/>
              </a:solidFill>
              <a:latin typeface="Calibri" pitchFamily="34" charset="0"/>
            </a:endParaRPr>
          </a:p>
          <a:p>
            <a:pPr>
              <a:buSzPct val="100000"/>
              <a:buFont typeface="Arial" charset="0"/>
              <a:buChar char="•"/>
            </a:pPr>
            <a:r>
              <a:rPr lang="en-US" sz="1050" i="1" dirty="0" smtClean="0">
                <a:solidFill>
                  <a:srgbClr val="000000"/>
                </a:solidFill>
                <a:latin typeface="Calibri" pitchFamily="34" charset="0"/>
              </a:rPr>
              <a:t>Assistance with finding grant opportunities and connecting to collaborators</a:t>
            </a:r>
          </a:p>
          <a:p>
            <a:pPr>
              <a:buSzPct val="100000"/>
              <a:buFont typeface="Arial" charset="0"/>
              <a:buChar char="•"/>
            </a:pPr>
            <a:r>
              <a:rPr lang="en-US" sz="1050" i="1" dirty="0" smtClean="0">
                <a:solidFill>
                  <a:srgbClr val="000000"/>
                </a:solidFill>
                <a:latin typeface="Calibri" pitchFamily="34" charset="0"/>
              </a:rPr>
              <a:t>Core laboratory assistance, supervision</a:t>
            </a:r>
            <a:endParaRPr lang="en-US" sz="1050" i="1" dirty="0">
              <a:solidFill>
                <a:srgbClr val="000000"/>
              </a:solidFill>
              <a:latin typeface="Calibri" pitchFamily="34" charset="0"/>
            </a:endParaRPr>
          </a:p>
        </p:txBody>
      </p:sp>
      <p:sp>
        <p:nvSpPr>
          <p:cNvPr id="14344" name="Rektangel 13"/>
          <p:cNvSpPr>
            <a:spLocks noChangeArrowheads="1"/>
          </p:cNvSpPr>
          <p:nvPr/>
        </p:nvSpPr>
        <p:spPr bwMode="auto">
          <a:xfrm>
            <a:off x="6934200" y="2590800"/>
            <a:ext cx="1981200" cy="1938992"/>
          </a:xfrm>
          <a:prstGeom prst="rect">
            <a:avLst/>
          </a:prstGeom>
          <a:solidFill>
            <a:srgbClr val="F7F0DE"/>
          </a:solidFill>
          <a:ln w="9528">
            <a:solidFill>
              <a:srgbClr val="000000"/>
            </a:solidFill>
            <a:miter lim="800000"/>
            <a:headEnd/>
            <a:tailEnd/>
          </a:ln>
        </p:spPr>
        <p:txBody>
          <a:bodyPr>
            <a:spAutoFit/>
          </a:bodyPr>
          <a:lstStyle/>
          <a:p>
            <a:r>
              <a:rPr lang="en-US" sz="1050" b="1" dirty="0" smtClean="0">
                <a:solidFill>
                  <a:srgbClr val="000000"/>
                </a:solidFill>
                <a:latin typeface="Calibri" pitchFamily="34" charset="0"/>
              </a:rPr>
              <a:t>Equipment Core:</a:t>
            </a:r>
            <a:r>
              <a:rPr lang="en-US" sz="1050" dirty="0" smtClean="0">
                <a:solidFill>
                  <a:srgbClr val="000000"/>
                </a:solidFill>
                <a:latin typeface="Calibri" pitchFamily="34" charset="0"/>
              </a:rPr>
              <a:t> </a:t>
            </a:r>
            <a:r>
              <a:rPr lang="en-US" sz="1000" i="1" dirty="0" smtClean="0">
                <a:solidFill>
                  <a:srgbClr val="000000"/>
                </a:solidFill>
                <a:latin typeface="Calibri" pitchFamily="34" charset="0"/>
              </a:rPr>
              <a:t>Biosafety cabinet, incubators, clinical centrifuge, real-time PCR machine, standard PCR machine, </a:t>
            </a:r>
            <a:r>
              <a:rPr lang="en-US" sz="1000" i="1" dirty="0" err="1" smtClean="0">
                <a:solidFill>
                  <a:srgbClr val="000000"/>
                </a:solidFill>
                <a:latin typeface="Calibri" pitchFamily="34" charset="0"/>
              </a:rPr>
              <a:t>multilabel</a:t>
            </a:r>
            <a:r>
              <a:rPr lang="en-US" sz="1000" i="1" dirty="0" smtClean="0">
                <a:solidFill>
                  <a:srgbClr val="000000"/>
                </a:solidFill>
                <a:latin typeface="Calibri" pitchFamily="34" charset="0"/>
              </a:rPr>
              <a:t> plate reader, gel documentation system on order  </a:t>
            </a:r>
            <a:r>
              <a:rPr lang="en-US" sz="1000" b="1" dirty="0" smtClean="0">
                <a:solidFill>
                  <a:srgbClr val="000000"/>
                </a:solidFill>
                <a:latin typeface="Calibri" pitchFamily="34" charset="0"/>
              </a:rPr>
              <a:t>Services</a:t>
            </a:r>
            <a:r>
              <a:rPr lang="en-US" sz="1000" dirty="0" smtClean="0">
                <a:solidFill>
                  <a:srgbClr val="000000"/>
                </a:solidFill>
                <a:latin typeface="Calibri" pitchFamily="34" charset="0"/>
              </a:rPr>
              <a:t>: </a:t>
            </a:r>
            <a:r>
              <a:rPr lang="en-US" sz="1000" i="1" dirty="0">
                <a:solidFill>
                  <a:srgbClr val="000000"/>
                </a:solidFill>
                <a:latin typeface="Calibri" pitchFamily="34" charset="0"/>
              </a:rPr>
              <a:t>T</a:t>
            </a:r>
            <a:r>
              <a:rPr lang="en-US" sz="1000" i="1" dirty="0" smtClean="0">
                <a:solidFill>
                  <a:srgbClr val="000000"/>
                </a:solidFill>
                <a:latin typeface="Calibri" pitchFamily="34" charset="0"/>
              </a:rPr>
              <a:t>his core provides common equipment for investigator’s use, including access to benchtop space and hood space, centrifuges for clinical specimen processing</a:t>
            </a:r>
          </a:p>
          <a:p>
            <a:endParaRPr lang="en-US" sz="1000" b="1" i="1" dirty="0">
              <a:solidFill>
                <a:srgbClr val="000000"/>
              </a:solidFill>
              <a:latin typeface="Calibri" pitchFamily="34" charset="0"/>
            </a:endParaRPr>
          </a:p>
        </p:txBody>
      </p:sp>
      <p:sp>
        <p:nvSpPr>
          <p:cNvPr id="10" name="Rektangel 13"/>
          <p:cNvSpPr/>
          <p:nvPr/>
        </p:nvSpPr>
        <p:spPr>
          <a:xfrm>
            <a:off x="3219459" y="4470400"/>
            <a:ext cx="1801803" cy="2229177"/>
          </a:xfrm>
          <a:prstGeom prst="rect">
            <a:avLst/>
          </a:prstGeom>
          <a:solidFill>
            <a:srgbClr val="E8D19D"/>
          </a:solidFill>
          <a:ln w="9528">
            <a:solidFill>
              <a:srgbClr val="000000"/>
            </a:solidFill>
            <a:prstDash val="solid"/>
            <a:miter/>
          </a:ln>
        </p:spPr>
        <p:txBody>
          <a:bodyPr wrap="square">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b="1" dirty="0" smtClean="0">
                <a:latin typeface="+mn-lt"/>
                <a:cs typeface="+mn-cs"/>
              </a:rPr>
              <a:t>Courtney </a:t>
            </a:r>
            <a:r>
              <a:rPr lang="en-US" sz="1050" b="1" dirty="0">
                <a:latin typeface="+mn-lt"/>
                <a:cs typeface="+mn-cs"/>
              </a:rPr>
              <a:t>McCracken, </a:t>
            </a:r>
            <a:r>
              <a:rPr lang="en-US" sz="1050" b="1" dirty="0" smtClean="0">
                <a:latin typeface="+mn-lt"/>
                <a:cs typeface="+mn-cs"/>
              </a:rPr>
              <a:t>PhD</a:t>
            </a:r>
          </a:p>
          <a:p>
            <a:pPr marL="171450" indent="-171450" fontAlgn="auto">
              <a:spcBef>
                <a:spcPts val="0"/>
              </a:spcBef>
              <a:spcAft>
                <a:spcPts val="0"/>
              </a:spcAft>
              <a:buFont typeface="Wingdings" panose="05000000000000000000" pitchFamily="2" charset="2"/>
              <a:buChar char="§"/>
              <a:defRPr/>
            </a:pPr>
            <a:r>
              <a:rPr lang="en-US" sz="1000" dirty="0">
                <a:latin typeface="+mn-lt"/>
              </a:rPr>
              <a:t>Traci Leong, PhD</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marL="171450" indent="-171450" fontAlgn="auto">
              <a:spcBef>
                <a:spcPts val="0"/>
              </a:spcBef>
              <a:spcAft>
                <a:spcPts val="0"/>
              </a:spcAft>
              <a:buFont typeface="Wingdings" panose="05000000000000000000" pitchFamily="2" charset="2"/>
              <a:buChar char="§"/>
              <a:defRPr/>
            </a:pPr>
            <a:r>
              <a:rPr lang="en-US" sz="1000" dirty="0" smtClean="0">
                <a:latin typeface="+mn-lt"/>
                <a:cs typeface="+mn-cs"/>
              </a:rPr>
              <a:t>Curtis Travers, MPH</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10"/>
            </a:endParaRPr>
          </a:p>
          <a:p>
            <a:pPr fontAlgn="auto">
              <a:spcBef>
                <a:spcPts val="0"/>
              </a:spcBef>
              <a:spcAft>
                <a:spcPts val="0"/>
              </a:spcAft>
              <a:defRPr/>
            </a:pPr>
            <a:r>
              <a:rPr lang="en-US" sz="950" u="sng" dirty="0" smtClean="0">
                <a:latin typeface="+mn-lt"/>
                <a:cs typeface="+mn-cs"/>
                <a:hlinkClick r:id="rId10"/>
              </a:rPr>
              <a:t>http</a:t>
            </a:r>
            <a:r>
              <a:rPr lang="en-US" sz="950" u="sng" dirty="0">
                <a:latin typeface="+mn-lt"/>
                <a:cs typeface="+mn-cs"/>
                <a:hlinkClick r:id="rId10"/>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endParaRPr lang="en-US" sz="950" dirty="0">
              <a:latin typeface="+mn-lt"/>
              <a:cs typeface="+mn-cs"/>
            </a:endParaRPr>
          </a:p>
          <a:p>
            <a:pPr fontAlgn="auto">
              <a:spcBef>
                <a:spcPts val="0"/>
              </a:spcBef>
              <a:spcAft>
                <a:spcPts val="0"/>
              </a:spcAft>
              <a:defRPr/>
            </a:pPr>
            <a:endParaRPr lang="en-US" sz="950" dirty="0" smtClean="0">
              <a:latin typeface="+mn-lt"/>
              <a:cs typeface="+mn-cs"/>
            </a:endParaRPr>
          </a:p>
          <a:p>
            <a:pPr fontAlgn="auto">
              <a:spcBef>
                <a:spcPts val="0"/>
              </a:spcBef>
              <a:spcAft>
                <a:spcPts val="0"/>
              </a:spcAft>
              <a:defRPr/>
            </a:pPr>
            <a:endParaRPr lang="en-US" sz="950" dirty="0">
              <a:latin typeface="+mn-lt"/>
              <a:cs typeface="+mn-cs"/>
            </a:endParaRPr>
          </a:p>
        </p:txBody>
      </p:sp>
      <p:sp>
        <p:nvSpPr>
          <p:cNvPr id="14346" name="Rektangel 13"/>
          <p:cNvSpPr>
            <a:spLocks noChangeArrowheads="1"/>
          </p:cNvSpPr>
          <p:nvPr/>
        </p:nvSpPr>
        <p:spPr bwMode="auto">
          <a:xfrm>
            <a:off x="5040313" y="4470400"/>
            <a:ext cx="1905000" cy="2246769"/>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a:t>
            </a:r>
            <a:r>
              <a:rPr lang="en-US" sz="1000" b="1" dirty="0" smtClean="0">
                <a:solidFill>
                  <a:srgbClr val="000000"/>
                </a:solidFill>
                <a:latin typeface="Calibri" pitchFamily="34" charset="0"/>
              </a:rPr>
              <a:t>Unit (PRC/Egleston) </a:t>
            </a:r>
            <a:r>
              <a:rPr lang="en-US" sz="900" b="1" dirty="0" smtClean="0">
                <a:solidFill>
                  <a:srgbClr val="000000"/>
                </a:solidFill>
                <a:latin typeface="Calibri" pitchFamily="34" charset="0"/>
              </a:rPr>
              <a:t>Services</a:t>
            </a:r>
            <a:r>
              <a:rPr lang="en-US" sz="900" b="1" dirty="0">
                <a:solidFill>
                  <a:srgbClr val="000000"/>
                </a:solidFill>
                <a:latin typeface="Calibri" pitchFamily="34" charset="0"/>
              </a:rPr>
              <a:t>– </a:t>
            </a:r>
            <a:r>
              <a:rPr lang="en-US" sz="800" i="1" dirty="0">
                <a:solidFill>
                  <a:srgbClr val="000000"/>
                </a:solidFill>
                <a:latin typeface="Calibri" pitchFamily="34" charset="0"/>
              </a:rPr>
              <a:t>A four-bed outpatient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four-bed inpatient research </a:t>
            </a:r>
            <a:r>
              <a:rPr lang="en-US" sz="800" i="1" dirty="0" smtClean="0">
                <a:solidFill>
                  <a:srgbClr val="000000"/>
                </a:solidFill>
                <a:latin typeface="Calibri" pitchFamily="34" charset="0"/>
              </a:rPr>
              <a:t>unit/ </a:t>
            </a:r>
            <a:r>
              <a:rPr lang="en-US" sz="800" i="1" dirty="0">
                <a:solidFill>
                  <a:srgbClr val="000000"/>
                </a:solidFill>
                <a:latin typeface="Calibri" pitchFamily="34" charset="0"/>
              </a:rPr>
              <a:t>A core research </a:t>
            </a:r>
            <a:r>
              <a:rPr lang="en-US" sz="800" i="1" dirty="0" smtClean="0">
                <a:solidFill>
                  <a:srgbClr val="000000"/>
                </a:solidFill>
                <a:latin typeface="Calibri" pitchFamily="34" charset="0"/>
              </a:rPr>
              <a:t>lab/A </a:t>
            </a:r>
            <a:r>
              <a:rPr lang="en-US" sz="800" i="1" dirty="0">
                <a:solidFill>
                  <a:srgbClr val="000000"/>
                </a:solidFill>
                <a:latin typeface="Calibri" pitchFamily="34" charset="0"/>
              </a:rPr>
              <a:t>research </a:t>
            </a:r>
            <a:r>
              <a:rPr lang="en-US" sz="800" i="1" dirty="0" smtClean="0">
                <a:solidFill>
                  <a:srgbClr val="000000"/>
                </a:solidFill>
                <a:latin typeface="Calibri" pitchFamily="34" charset="0"/>
              </a:rPr>
              <a:t>pharmacy/ </a:t>
            </a:r>
            <a:r>
              <a:rPr lang="en-US" sz="800" i="1" dirty="0" err="1" smtClean="0">
                <a:solidFill>
                  <a:srgbClr val="000000"/>
                </a:solidFill>
                <a:latin typeface="Calibri" pitchFamily="34" charset="0"/>
              </a:rPr>
              <a:t>Bionutrition</a:t>
            </a:r>
            <a:r>
              <a:rPr lang="en-US" sz="800" i="1" dirty="0" smtClean="0">
                <a:solidFill>
                  <a:srgbClr val="000000"/>
                </a:solidFill>
                <a:latin typeface="Calibri" pitchFamily="34" charset="0"/>
              </a:rPr>
              <a:t> services/Nursing </a:t>
            </a:r>
            <a:r>
              <a:rPr lang="en-US" sz="800" i="1" dirty="0">
                <a:solidFill>
                  <a:srgbClr val="000000"/>
                </a:solidFill>
                <a:latin typeface="Calibri" pitchFamily="34" charset="0"/>
              </a:rPr>
              <a:t>Services including, but limited </a:t>
            </a:r>
            <a:r>
              <a:rPr lang="en-US" sz="800" i="1" dirty="0" smtClean="0">
                <a:solidFill>
                  <a:srgbClr val="000000"/>
                </a:solidFill>
                <a:latin typeface="Calibri" pitchFamily="34" charset="0"/>
              </a:rPr>
              <a:t>to: Medication </a:t>
            </a:r>
            <a:r>
              <a:rPr lang="en-US" sz="800" i="1" dirty="0">
                <a:solidFill>
                  <a:srgbClr val="000000"/>
                </a:solidFill>
                <a:latin typeface="Calibri" pitchFamily="34" charset="0"/>
              </a:rPr>
              <a:t>administration including investigational </a:t>
            </a:r>
            <a:r>
              <a:rPr lang="en-US" sz="800" i="1" dirty="0" smtClean="0">
                <a:solidFill>
                  <a:srgbClr val="000000"/>
                </a:solidFill>
                <a:latin typeface="Calibri" pitchFamily="34" charset="0"/>
              </a:rPr>
              <a:t>drugs; I.V. access </a:t>
            </a:r>
            <a:r>
              <a:rPr lang="en-US" sz="800" i="1" dirty="0">
                <a:solidFill>
                  <a:srgbClr val="000000"/>
                </a:solidFill>
                <a:latin typeface="Calibri" pitchFamily="34" charset="0"/>
              </a:rPr>
              <a:t>and port </a:t>
            </a:r>
            <a:r>
              <a:rPr lang="en-US" sz="800" i="1" dirty="0" smtClean="0">
                <a:solidFill>
                  <a:srgbClr val="000000"/>
                </a:solidFill>
                <a:latin typeface="Calibri" pitchFamily="34" charset="0"/>
              </a:rPr>
              <a:t>access; I.V</a:t>
            </a:r>
            <a:r>
              <a:rPr lang="en-US" sz="800" i="1" dirty="0">
                <a:solidFill>
                  <a:srgbClr val="000000"/>
                </a:solidFill>
                <a:latin typeface="Calibri" pitchFamily="34" charset="0"/>
              </a:rPr>
              <a:t>. </a:t>
            </a:r>
            <a:r>
              <a:rPr lang="en-US" sz="800" i="1" dirty="0" smtClean="0">
                <a:solidFill>
                  <a:srgbClr val="000000"/>
                </a:solidFill>
                <a:latin typeface="Calibri" pitchFamily="34" charset="0"/>
              </a:rPr>
              <a:t>infusions; Routine </a:t>
            </a:r>
            <a:r>
              <a:rPr lang="en-US" sz="800" i="1" dirty="0">
                <a:solidFill>
                  <a:srgbClr val="000000"/>
                </a:solidFill>
                <a:latin typeface="Calibri" pitchFamily="34" charset="0"/>
              </a:rPr>
              <a:t>and complex vital sign </a:t>
            </a:r>
            <a:r>
              <a:rPr lang="en-US" sz="800" i="1" dirty="0" smtClean="0">
                <a:solidFill>
                  <a:srgbClr val="000000"/>
                </a:solidFill>
                <a:latin typeface="Calibri" pitchFamily="34" charset="0"/>
              </a:rPr>
              <a:t>monitoring; Phlebotomy; Timed </a:t>
            </a:r>
            <a:r>
              <a:rPr lang="en-US" sz="800" i="1" dirty="0">
                <a:solidFill>
                  <a:srgbClr val="000000"/>
                </a:solidFill>
                <a:latin typeface="Calibri" pitchFamily="34" charset="0"/>
              </a:rPr>
              <a:t>specimen collections such as PK trials and oral glucose tolerance </a:t>
            </a:r>
            <a:r>
              <a:rPr lang="en-US" sz="800" i="1" dirty="0" smtClean="0">
                <a:solidFill>
                  <a:srgbClr val="000000"/>
                </a:solidFill>
                <a:latin typeface="Calibri" pitchFamily="34" charset="0"/>
              </a:rPr>
              <a:t>tests; Telemetry monitoring</a:t>
            </a:r>
            <a:r>
              <a:rPr lang="en-US" sz="800" i="1" dirty="0">
                <a:solidFill>
                  <a:srgbClr val="000000"/>
                </a:solidFill>
                <a:latin typeface="Calibri" pitchFamily="34" charset="0"/>
              </a:rPr>
              <a:t>; For more information, please visit: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1"/>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2"/>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76750"/>
            <a:ext cx="1981200" cy="2222827"/>
          </a:xfrm>
          <a:prstGeom prst="rect">
            <a:avLst/>
          </a:prstGeom>
          <a:solidFill>
            <a:srgbClr val="E8D19D"/>
          </a:solidFill>
          <a:ln w="9528">
            <a:solidFill>
              <a:srgbClr val="000000"/>
            </a:solidFill>
            <a:miter lim="800000"/>
            <a:headEnd/>
            <a:tailEnd/>
          </a:ln>
        </p:spPr>
        <p:txBody>
          <a:bodyPr anchor="ctr"/>
          <a:lstStyle/>
          <a:p>
            <a:endParaRPr lang="en-US" sz="1300" b="1" dirty="0" smtClean="0">
              <a:solidFill>
                <a:srgbClr val="000000"/>
              </a:solidFill>
              <a:latin typeface="Calibri" pitchFamily="34" charset="0"/>
              <a:ea typeface="Calibri" pitchFamily="34" charset="0"/>
              <a:cs typeface="Times New Roman" pitchFamily="18" charset="0"/>
            </a:endParaRPr>
          </a:p>
          <a:p>
            <a:r>
              <a:rPr lang="en-US" sz="1300" b="1" dirty="0" smtClean="0">
                <a:solidFill>
                  <a:srgbClr val="000000"/>
                </a:solidFill>
                <a:latin typeface="Calibri" pitchFamily="34" charset="0"/>
                <a:ea typeface="Calibri" pitchFamily="34" charset="0"/>
                <a:cs typeface="Times New Roman" pitchFamily="18" charset="0"/>
              </a:rPr>
              <a:t>Laboratory </a:t>
            </a:r>
            <a:r>
              <a:rPr lang="en-US" sz="1300" b="1" dirty="0">
                <a:solidFill>
                  <a:srgbClr val="000000"/>
                </a:solidFill>
                <a:latin typeface="Calibri" pitchFamily="34" charset="0"/>
                <a:ea typeface="Calibri" pitchFamily="34" charset="0"/>
                <a:cs typeface="Times New Roman" pitchFamily="18" charset="0"/>
              </a:rPr>
              <a:t>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 and Scottish Rite</a:t>
            </a:r>
            <a:endParaRPr lang="en-US" sz="1000" dirty="0">
              <a:solidFill>
                <a:srgbClr val="000000"/>
              </a:solidFill>
              <a:latin typeface="Calibri" pitchFamily="34" charset="0"/>
              <a:ea typeface="Calibri" pitchFamily="34" charset="0"/>
              <a:cs typeface="Times New Roman" pitchFamily="18" charset="0"/>
            </a:endParaRPr>
          </a:p>
          <a:p>
            <a:pPr marL="171450" indent="-171450" hangingPunct="0">
              <a:buFont typeface="Wingdings" panose="05000000000000000000" pitchFamily="2" charset="2"/>
              <a:buChar char="Ø"/>
            </a:pPr>
            <a:r>
              <a:rPr lang="en-US" sz="1000" b="1" dirty="0">
                <a:solidFill>
                  <a:srgbClr val="000000"/>
                </a:solidFill>
                <a:latin typeface="Calibri" pitchFamily="34" charset="0"/>
                <a:ea typeface="Calibri" pitchFamily="34" charset="0"/>
                <a:cs typeface="Times New Roman" pitchFamily="18" charset="0"/>
              </a:rPr>
              <a:t>Heather </a:t>
            </a:r>
            <a:r>
              <a:rPr lang="en-US" sz="1000" b="1" dirty="0" smtClean="0">
                <a:solidFill>
                  <a:srgbClr val="000000"/>
                </a:solidFill>
                <a:latin typeface="Calibri" pitchFamily="34" charset="0"/>
                <a:ea typeface="Calibri" pitchFamily="34" charset="0"/>
                <a:cs typeface="Times New Roman" pitchFamily="18" charset="0"/>
              </a:rPr>
              <a:t>MacDonald, Manager, </a:t>
            </a:r>
            <a:r>
              <a:rPr lang="en-US" sz="1000" dirty="0" smtClean="0">
                <a:solidFill>
                  <a:srgbClr val="000000"/>
                </a:solidFill>
                <a:latin typeface="Calibri" pitchFamily="34" charset="0"/>
                <a:ea typeface="Calibri" pitchFamily="34" charset="0"/>
                <a:cs typeface="Times New Roman" pitchFamily="18" charset="0"/>
              </a:rPr>
              <a:t>Advanced </a:t>
            </a:r>
            <a:r>
              <a:rPr lang="en-US" sz="1000" dirty="0">
                <a:solidFill>
                  <a:srgbClr val="000000"/>
                </a:solidFill>
                <a:latin typeface="Calibri" pitchFamily="34" charset="0"/>
                <a:ea typeface="Calibri" pitchFamily="34" charset="0"/>
                <a:cs typeface="Times New Roman" pitchFamily="18" charset="0"/>
              </a:rPr>
              <a:t>Diagnostics Laboratory </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3"/>
              </a:rPr>
              <a:t>Heather.macdonald@choa.org</a:t>
            </a:r>
            <a:r>
              <a:rPr lang="en-US" sz="1000" dirty="0"/>
              <a:t> </a:t>
            </a:r>
          </a:p>
          <a:p>
            <a:pPr hangingPunct="0">
              <a:buSzPct val="100000"/>
              <a:buFont typeface="Arial" charset="0"/>
              <a:buChar char="•"/>
            </a:pPr>
            <a:r>
              <a:rPr lang="en-US" sz="900" i="1" dirty="0" smtClean="0">
                <a:solidFill>
                  <a:srgbClr val="000000"/>
                </a:solidFill>
                <a:latin typeface="Calibri" pitchFamily="34" charset="0"/>
                <a:ea typeface="Calibri" pitchFamily="34" charset="0"/>
                <a:cs typeface="Times New Roman" pitchFamily="18" charset="0"/>
              </a:rPr>
              <a:t>Clinical </a:t>
            </a:r>
            <a:r>
              <a:rPr lang="en-US" sz="900" i="1"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Laboratory inventory management system (LIMS) </a:t>
            </a:r>
            <a:r>
              <a:rPr lang="en-US" sz="900" i="1"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3100063037"/>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a:t>
                      </a:r>
                      <a:r>
                        <a:rPr kumimoji="0" lang="en-US" sz="1100" b="1" i="0" u="none" strike="noStrike" cap="none" normalizeH="0" baseline="0" dirty="0" smtClean="0">
                          <a:ln>
                            <a:noFill/>
                          </a:ln>
                          <a:solidFill>
                            <a:schemeClr val="tx1"/>
                          </a:solidFill>
                          <a:effectLst/>
                          <a:latin typeface="+mn-lt"/>
                          <a:cs typeface="Arial" charset="0"/>
                        </a:rPr>
                        <a:t>Program </a:t>
                      </a:r>
                      <a:r>
                        <a:rPr kumimoji="0" lang="en-US" sz="800" b="0" i="1" u="none" strike="noStrike" cap="none" normalizeH="0" baseline="0" dirty="0" smtClean="0">
                          <a:ln>
                            <a:noFill/>
                          </a:ln>
                          <a:solidFill>
                            <a:schemeClr val="tx1"/>
                          </a:solidFill>
                          <a:effectLst/>
                          <a:latin typeface="+mn-lt"/>
                          <a:cs typeface="Arial" charset="0"/>
                        </a:rPr>
                        <a:t>(</a:t>
                      </a:r>
                      <a:r>
                        <a:rPr lang="en-US" sz="800" i="1" dirty="0" smtClean="0"/>
                        <a:t>NOTE: As of August 2015 this grant program is no longer in operation.)</a:t>
                      </a:r>
                      <a:endParaRPr kumimoji="0" lang="en-US" sz="800" b="1" i="0" u="none" strike="noStrike" cap="none" normalizeH="0" baseline="0" dirty="0" smtClean="0">
                        <a:ln>
                          <a:noFill/>
                        </a:ln>
                        <a:solidFill>
                          <a:schemeClr val="tx1"/>
                        </a:solidFill>
                        <a:effectLst/>
                        <a:latin typeface="+mn-lt"/>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dirty="0" smtClean="0">
                          <a:ln>
                            <a:noFill/>
                          </a:ln>
                          <a:solidFill>
                            <a:schemeClr val="tx1"/>
                          </a:solidFill>
                          <a:effectLst/>
                          <a:latin typeface="Calibri" pitchFamily="34" charset="0"/>
                          <a:cs typeface="Arial" charset="0"/>
                        </a:rPr>
                      </a:br>
                      <a:r>
                        <a:rPr kumimoji="0" lang="en-US" sz="1100" b="1" i="0" u="none" strike="noStrike" cap="none" normalizeH="0" baseline="0" dirty="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$50,000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48652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8630708"/>
              </p:ext>
            </p:extLst>
          </p:nvPr>
        </p:nvGraphicFramePr>
        <p:xfrm>
          <a:off x="190500" y="61150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r h="2977515">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852979464"/>
              </p:ext>
            </p:extLst>
          </p:nvPr>
        </p:nvGraphicFramePr>
        <p:xfrm>
          <a:off x="198438" y="813435"/>
          <a:ext cx="8793162" cy="5608319"/>
        </p:xfrm>
        <a:graphic>
          <a:graphicData uri="http://schemas.openxmlformats.org/drawingml/2006/table">
            <a:tbl>
              <a:tblPr>
                <a:tableStyleId>{35758FB7-9AC5-4552-8A53-C91805E547FA}</a:tableStyleId>
              </a:tblPr>
              <a:tblGrid>
                <a:gridCol w="1401762"/>
                <a:gridCol w="685800"/>
                <a:gridCol w="1066800"/>
                <a:gridCol w="914400"/>
                <a:gridCol w="609600"/>
                <a:gridCol w="13716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Doug Graham, MD, PhD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Director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August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100" dirty="0" smtClean="0">
                          <a:solidFill>
                            <a:srgbClr val="000000"/>
                          </a:solidFill>
                          <a:effectLst/>
                          <a:latin typeface="+mn-lt"/>
                          <a:ea typeface="Times New Roman"/>
                          <a:cs typeface="Times New Roman"/>
                        </a:rPr>
                        <a:t>Children’s Hospital Colorado, Center for Cancer and Blood Disorders, University of Colorado Cancer Center</a:t>
                      </a:r>
                      <a:br>
                        <a:rPr lang="en-US" sz="1100" dirty="0" smtClean="0">
                          <a:solidFill>
                            <a:srgbClr val="000000"/>
                          </a:solidFill>
                          <a:effectLst/>
                          <a:latin typeface="+mn-lt"/>
                          <a:ea typeface="Times New Roman"/>
                          <a:cs typeface="Times New Roman"/>
                        </a:rPr>
                      </a:br>
                      <a:r>
                        <a:rPr lang="en-US" sz="1100" dirty="0" smtClean="0">
                          <a:solidFill>
                            <a:srgbClr val="000000"/>
                          </a:solidFill>
                          <a:effectLst/>
                          <a:latin typeface="+mn-lt"/>
                          <a:ea typeface="Times New Roman"/>
                          <a:cs typeface="Times New Roman"/>
                        </a:rPr>
                        <a:t>University of Colorado Anschutz Medical Campus</a:t>
                      </a: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c>
                  <a:txBody>
                    <a:bodyPr/>
                    <a:lstStyle/>
                    <a:p>
                      <a:r>
                        <a:rPr lang="en-US" sz="900" dirty="0" smtClean="0">
                          <a:effectLst/>
                        </a:rPr>
                        <a:t>The Graham lab focuses much of its research on the role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receptor tyrosine kinases(RTKs) in development and progression of human cancer. </a:t>
                      </a:r>
                      <a:r>
                        <a:rPr lang="en-US" sz="900" dirty="0" err="1" smtClean="0">
                          <a:effectLst/>
                        </a:rPr>
                        <a:t>Mer</a:t>
                      </a:r>
                      <a:r>
                        <a:rPr lang="en-US" sz="900" dirty="0" smtClean="0">
                          <a:effectLst/>
                        </a:rPr>
                        <a:t> is overexpressed in multiple human cancers and is transforming in vitro. With a particular focus on leukemia, lymphoma, and non-small cell lung cancer, the Graham lab has elucidated pro-survival pathways which are activated as a result of abnormal </a:t>
                      </a:r>
                      <a:r>
                        <a:rPr lang="en-US" sz="900" dirty="0" err="1" smtClean="0">
                          <a:effectLst/>
                        </a:rPr>
                        <a:t>Mer</a:t>
                      </a:r>
                      <a:r>
                        <a:rPr lang="en-US" sz="900" dirty="0" smtClean="0">
                          <a:effectLst/>
                        </a:rPr>
                        <a:t> and </a:t>
                      </a:r>
                      <a:r>
                        <a:rPr lang="en-US" sz="900" dirty="0" err="1" smtClean="0">
                          <a:effectLst/>
                        </a:rPr>
                        <a:t>Axl</a:t>
                      </a:r>
                      <a:r>
                        <a:rPr lang="en-US" sz="900" dirty="0" smtClean="0">
                          <a:effectLst/>
                        </a:rPr>
                        <a:t> activation. Specifically, the abnormal expression of </a:t>
                      </a:r>
                      <a:r>
                        <a:rPr lang="en-US" sz="900" dirty="0" err="1" smtClean="0">
                          <a:effectLst/>
                        </a:rPr>
                        <a:t>Mer</a:t>
                      </a:r>
                      <a:r>
                        <a:rPr lang="en-US" sz="900" dirty="0" smtClean="0">
                          <a:effectLst/>
                        </a:rPr>
                        <a:t> and/ or </a:t>
                      </a:r>
                      <a:r>
                        <a:rPr lang="en-US" sz="900" dirty="0" err="1" smtClean="0">
                          <a:effectLst/>
                        </a:rPr>
                        <a:t>Axl</a:t>
                      </a:r>
                      <a:r>
                        <a:rPr lang="en-US" sz="900" dirty="0" smtClean="0">
                          <a:effectLst/>
                        </a:rPr>
                        <a:t> leads to downstream activation of AKT and ERK 1/2 and </a:t>
                      </a:r>
                      <a:r>
                        <a:rPr lang="en-US" sz="900" dirty="0" err="1" smtClean="0">
                          <a:effectLst/>
                        </a:rPr>
                        <a:t>mTOR</a:t>
                      </a:r>
                      <a:r>
                        <a:rPr lang="en-US" sz="900" dirty="0" smtClean="0">
                          <a:effectLst/>
                        </a:rPr>
                        <a:t>, allowing cancer cells to survive even in the presence of apoptotic stimuli. In solid tumors, the </a:t>
                      </a:r>
                      <a:r>
                        <a:rPr lang="en-US" sz="900" dirty="0" err="1" smtClean="0">
                          <a:effectLst/>
                        </a:rPr>
                        <a:t>Mer</a:t>
                      </a:r>
                      <a:r>
                        <a:rPr lang="en-US" sz="900" dirty="0" smtClean="0">
                          <a:effectLst/>
                        </a:rPr>
                        <a:t> and </a:t>
                      </a:r>
                      <a:r>
                        <a:rPr lang="en-US" sz="900" dirty="0" err="1" smtClean="0">
                          <a:effectLst/>
                        </a:rPr>
                        <a:t>Axl</a:t>
                      </a:r>
                      <a:r>
                        <a:rPr lang="en-US" sz="900" dirty="0" smtClean="0">
                          <a:effectLst/>
                        </a:rPr>
                        <a:t> RTKs are important in cancer cell invasion. Using </a:t>
                      </a:r>
                      <a:r>
                        <a:rPr lang="en-US" sz="900" dirty="0" err="1" smtClean="0">
                          <a:effectLst/>
                        </a:rPr>
                        <a:t>shRNA</a:t>
                      </a:r>
                      <a:r>
                        <a:rPr lang="en-US" sz="900" dirty="0" smtClean="0">
                          <a:effectLst/>
                        </a:rPr>
                        <a:t> knockdown of </a:t>
                      </a:r>
                      <a:r>
                        <a:rPr lang="en-US" sz="900" dirty="0" err="1" smtClean="0">
                          <a:effectLst/>
                        </a:rPr>
                        <a:t>Mer</a:t>
                      </a:r>
                      <a:r>
                        <a:rPr lang="en-US" sz="900" dirty="0" smtClean="0">
                          <a:effectLst/>
                        </a:rPr>
                        <a:t>, a prolongation of survival has been found in xenograft studies. Recently, novel biologic inhibitors of </a:t>
                      </a:r>
                      <a:r>
                        <a:rPr lang="en-US" sz="900" dirty="0" err="1" smtClean="0">
                          <a:effectLst/>
                        </a:rPr>
                        <a:t>Mer</a:t>
                      </a:r>
                      <a:r>
                        <a:rPr lang="en-US" sz="900" dirty="0" smtClean="0">
                          <a:effectLst/>
                        </a:rPr>
                        <a:t> and </a:t>
                      </a:r>
                      <a:r>
                        <a:rPr lang="en-US" sz="900" dirty="0" err="1" smtClean="0">
                          <a:effectLst/>
                        </a:rPr>
                        <a:t>Axl</a:t>
                      </a:r>
                      <a:r>
                        <a:rPr lang="en-US" sz="900" dirty="0" smtClean="0">
                          <a:effectLst/>
                        </a:rPr>
                        <a:t> have been developed in the Graham lab and are being tested in preclinical in vitro and in vivo studies.</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Eric J. </a:t>
                      </a:r>
                      <a:r>
                        <a:rPr kumimoji="0" lang="en-US" sz="1100" b="0" i="0" u="none" strike="noStrike" cap="none" normalizeH="0" baseline="0" dirty="0" err="1" smtClean="0">
                          <a:ln>
                            <a:noFill/>
                          </a:ln>
                          <a:solidFill>
                            <a:srgbClr val="000000"/>
                          </a:solidFill>
                          <a:effectLst/>
                          <a:latin typeface="+mn-lt"/>
                          <a:cs typeface="Arial" charset="0"/>
                        </a:rPr>
                        <a:t>Sorscher</a:t>
                      </a:r>
                      <a:r>
                        <a:rPr kumimoji="0" lang="en-US" sz="1100" b="0" i="0" u="none" strike="noStrike" cap="none" normalizeH="0" baseline="0" dirty="0" smtClean="0">
                          <a:ln>
                            <a:noFill/>
                          </a:ln>
                          <a:solidFill>
                            <a:srgbClr val="000000"/>
                          </a:solidFill>
                          <a:effectLst/>
                          <a:latin typeface="+mn-lt"/>
                          <a:cs typeface="Arial" charset="0"/>
                        </a:rPr>
                        <a:t>, MD</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Cystic Fibrosis and Airways Disease Research (CF-AIR)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Professor/GRA Eminent Scholar</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2015</a:t>
                      </a:r>
                    </a:p>
                  </a:txBody>
                  <a:tcPr marL="0" marR="0" marT="0" marB="0" horzOverflow="overflow">
                    <a:solidFill>
                      <a:schemeClr val="tx2">
                        <a:lumMod val="40000"/>
                        <a:lumOff val="6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Medicine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Cellular, Developmental and Integrative Biology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Professor, Department of Human Genetics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Alabama at Birmingham School of Medicine</a:t>
                      </a:r>
                    </a:p>
                  </a:txBody>
                  <a:tcPr marL="0" marR="0" marT="0" marB="0" horzOverflow="overflow">
                    <a:solidFill>
                      <a:schemeClr val="tx2">
                        <a:lumMod val="40000"/>
                        <a:lumOff val="60000"/>
                        <a:alpha val="50000"/>
                      </a:schemeClr>
                    </a:solidFill>
                  </a:tcPr>
                </a:tc>
                <a:tc>
                  <a:txBody>
                    <a:bodyPr/>
                    <a:lstStyle/>
                    <a:p>
                      <a:r>
                        <a:rPr lang="en-US" sz="900" dirty="0" smtClean="0"/>
                        <a:t>Investigates the structure and function of the gene product responsible for cystic fibrosis (i.e., the cystic fibrosis transmembrane conductance regulator, CFTR), and also evaluates new approaches to therapy, including the activation of alternate chloride secretory pathways in cystic fibrosis epithelia, molecular correction of mutant CFTR, and gene transfer-related aspects of cystic fibrosis using both viral and non-viral vectors.  Involves the characterization of a novel mechanism for tumor sensitization using the E. coli PNP gene. In this approach, tumors are rendered hundreds or thousands of times more sensitive to conventional chemotherapy by expression of a prokaryotic enzyme that cleaves nontoxic nucleoside prodrugs to a very toxic form. The research involves analysis of the crystal structure of E. coli PNP, and structure-based drug design of novel compounds that would be effectively cleaved in vitro and in vivo. Gene transfer vectors that might be important in the treatment of human cancers are also developed and characterized.</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40000"/>
                        <a:lumOff val="6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205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47825" y="3886200"/>
            <a:ext cx="583683" cy="539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39583" y="1408579"/>
            <a:ext cx="523731" cy="723900"/>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7" name="Picture 10" descr="Baek-Kim.jpg"/>
          <p:cNvPicPr>
            <a:picLocks noChangeAspect="1"/>
          </p:cNvPicPr>
          <p:nvPr/>
        </p:nvPicPr>
        <p:blipFill>
          <a:blip r:embed="rId3"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779816281"/>
              </p:ext>
            </p:extLst>
          </p:nvPr>
        </p:nvGraphicFramePr>
        <p:xfrm>
          <a:off x="200025" y="1036320"/>
          <a:ext cx="8772524" cy="4023360"/>
        </p:xfrm>
        <a:graphic>
          <a:graphicData uri="http://schemas.openxmlformats.org/drawingml/2006/table">
            <a:tbl>
              <a:tblPr>
                <a:tableStyleId>{35758FB7-9AC5-4552-8A53-C91805E547FA}</a:tableStyleId>
              </a:tblPr>
              <a:tblGrid>
                <a:gridCol w="1076324"/>
                <a:gridCol w="685800"/>
                <a:gridCol w="914400"/>
                <a:gridCol w="609600"/>
                <a:gridCol w="685800"/>
                <a:gridCol w="1752600"/>
                <a:gridCol w="3048000"/>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100" dirty="0" smtClean="0"/>
                        <a:t>Dolores </a:t>
                      </a:r>
                      <a:r>
                        <a:rPr lang="en-US" sz="1100" dirty="0" err="1" smtClean="0"/>
                        <a:t>Hambardzumyan</a:t>
                      </a:r>
                      <a:r>
                        <a:rPr lang="en-US" sz="1100" dirty="0" smtClean="0"/>
                        <a:t>, PhD </a:t>
                      </a:r>
                      <a:endParaRPr kumimoji="0" lang="en-US" sz="1100" b="0" i="0" u="none" strike="noStrike" cap="none" normalizeH="0" baseline="0" dirty="0" smtClean="0">
                        <a:ln>
                          <a:noFill/>
                        </a:ln>
                        <a:solidFill>
                          <a:srgbClr val="000000"/>
                        </a:solidFill>
                        <a:effectLst/>
                        <a:latin typeface="+mn-lt"/>
                        <a:cs typeface="Arial" charset="0"/>
                      </a:endParaRP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Aflac Cancer and Blood Disorders Center (Aflac)</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June 2015</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Neurosciences, Cleveland Clinic</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Cleveland, Ohio</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Her research interests are focused on adult and pediatric gliomas, specifically looking at the role of macrophages (the most abundant immune infiltrates in gliomas) and reactive astrocytes. She studies these stromal non-neoplastic cells in </a:t>
                      </a:r>
                      <a:r>
                        <a:rPr kumimoji="0" lang="en-US" sz="900" b="0" i="0" u="none" strike="noStrike" cap="none" normalizeH="0" baseline="0" dirty="0" err="1" smtClean="0">
                          <a:ln>
                            <a:noFill/>
                          </a:ln>
                          <a:solidFill>
                            <a:srgbClr val="000000"/>
                          </a:solidFill>
                          <a:effectLst/>
                          <a:latin typeface="Calibri" pitchFamily="34" charset="0"/>
                          <a:cs typeface="Arial" charset="0"/>
                        </a:rPr>
                        <a:t>gliomagenesis</a:t>
                      </a:r>
                      <a:r>
                        <a:rPr kumimoji="0" lang="en-US" sz="900" b="0" i="0" u="none" strike="noStrike" cap="none" normalizeH="0" baseline="0" dirty="0" smtClean="0">
                          <a:ln>
                            <a:noFill/>
                          </a:ln>
                          <a:solidFill>
                            <a:srgbClr val="000000"/>
                          </a:solidFill>
                          <a:effectLst/>
                          <a:latin typeface="Calibri" pitchFamily="34" charset="0"/>
                          <a:cs typeface="Arial" charset="0"/>
                        </a:rPr>
                        <a:t> and how they modify glioma response to therapy. Her research is funded by a U01 grant from NIH/NCI (PI, 2012-2017). She also has a project investigating anti-VEGF therapy resistance in gliomas, which is funded as a subcontract from a U01 (until 8/30/2015) held by Dr. Eric Holland at Fred Hutchinson Cancer Center. She is also Co-I of an R01 (2013-2018) held by Dr. </a:t>
                      </a:r>
                      <a:r>
                        <a:rPr kumimoji="0" lang="en-US" sz="900" b="0" i="0" u="none" strike="noStrike" cap="none" normalizeH="0" baseline="0" dirty="0" err="1" smtClean="0">
                          <a:ln>
                            <a:noFill/>
                          </a:ln>
                          <a:solidFill>
                            <a:srgbClr val="000000"/>
                          </a:solidFill>
                          <a:effectLst/>
                          <a:latin typeface="Calibri" pitchFamily="34" charset="0"/>
                          <a:cs typeface="Arial" charset="0"/>
                        </a:rPr>
                        <a:t>Jeongwu</a:t>
                      </a:r>
                      <a:r>
                        <a:rPr kumimoji="0" lang="en-US" sz="900" b="0" i="0" u="none" strike="noStrike" cap="none" normalizeH="0" baseline="0" dirty="0" smtClean="0">
                          <a:ln>
                            <a:noFill/>
                          </a:ln>
                          <a:solidFill>
                            <a:srgbClr val="000000"/>
                          </a:solidFill>
                          <a:effectLst/>
                          <a:latin typeface="Calibri" pitchFamily="34" charset="0"/>
                          <a:cs typeface="Arial" charset="0"/>
                        </a:rPr>
                        <a:t> Lee at Case Western to investigate </a:t>
                      </a:r>
                      <a:r>
                        <a:rPr kumimoji="0" lang="en-US" sz="900" b="0" i="0" u="none" strike="noStrike" cap="none" normalizeH="0" baseline="0" dirty="0" err="1" smtClean="0">
                          <a:ln>
                            <a:noFill/>
                          </a:ln>
                          <a:solidFill>
                            <a:srgbClr val="000000"/>
                          </a:solidFill>
                          <a:effectLst/>
                          <a:latin typeface="Calibri" pitchFamily="34" charset="0"/>
                          <a:cs typeface="Arial" charset="0"/>
                        </a:rPr>
                        <a:t>polycomb</a:t>
                      </a:r>
                      <a:r>
                        <a:rPr kumimoji="0" lang="en-US" sz="900" b="0" i="0" u="none" strike="noStrike" cap="none" normalizeH="0" baseline="0" dirty="0" smtClean="0">
                          <a:ln>
                            <a:noFill/>
                          </a:ln>
                          <a:solidFill>
                            <a:srgbClr val="000000"/>
                          </a:solidFill>
                          <a:effectLst/>
                          <a:latin typeface="Calibri" pitchFamily="34" charset="0"/>
                          <a:cs typeface="Arial" charset="0"/>
                        </a:rPr>
                        <a:t> and cellular hierarchy in brain cancer.</a:t>
                      </a:r>
                    </a:p>
                  </a:txBody>
                  <a:tcPr marL="0" marR="0" marT="0" marB="0" horzOverflow="overflow">
                    <a:solidFill>
                      <a:schemeClr val="tx2">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Lazaros</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Kochilas</a:t>
                      </a:r>
                      <a:r>
                        <a:rPr kumimoji="0" lang="en-US" sz="1100" b="0" i="0" u="none" strike="noStrike" cap="none" normalizeH="0" baseline="0" dirty="0" smtClean="0">
                          <a:ln>
                            <a:noFill/>
                          </a:ln>
                          <a:solidFill>
                            <a:srgbClr val="000000"/>
                          </a:solidFill>
                          <a:effectLst/>
                          <a:latin typeface="+mn-lt"/>
                          <a:cs typeface="Arial" charset="0"/>
                        </a:rPr>
                        <a:t>, MD, MSCR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May 2015</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Minnesota School of Medicine</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Nearly 1 in every 120 children born has congenital heart disease (CHD). Congenital heart defects are the most common birth defect and are the number one cause of death from birth defects during the first year of life. Understanding the long term outcome for congenital heart disease is critically important. National Heart Blood Institute (NHLBI) has recently convened a panel of experts to address the issue of late outcomes for congenital heart disease NHLBI institute director Mike Lauer has expressed concern that not enough science has been focused toward late outcomes in emerging adults with congenital heart disease. Dr. </a:t>
                      </a:r>
                      <a:r>
                        <a:rPr kumimoji="0" lang="en-US" sz="900" b="0" i="0" u="none" strike="noStrike" cap="none" normalizeH="0" baseline="0" dirty="0" err="1" smtClean="0">
                          <a:ln>
                            <a:noFill/>
                          </a:ln>
                          <a:solidFill>
                            <a:srgbClr val="000000"/>
                          </a:solidFill>
                          <a:effectLst/>
                          <a:latin typeface="Calibri" pitchFamily="34" charset="0"/>
                          <a:cs typeface="Arial" charset="0"/>
                        </a:rPr>
                        <a:t>Kochilas</a:t>
                      </a:r>
                      <a:r>
                        <a:rPr kumimoji="0" lang="en-US" sz="900" b="0" i="0" u="none" strike="noStrike" cap="none" normalizeH="0" baseline="0" dirty="0" smtClean="0">
                          <a:ln>
                            <a:noFill/>
                          </a:ln>
                          <a:solidFill>
                            <a:srgbClr val="000000"/>
                          </a:solidFill>
                          <a:effectLst/>
                          <a:latin typeface="Calibri" pitchFamily="34" charset="0"/>
                          <a:cs typeface="Arial" charset="0"/>
                        </a:rPr>
                        <a:t>’ expertise and interest in the field of late outcomes will put our center in a unique position to lead this effort to better characterize the late outcomes of those with congenital heart disease; and, improve their quality of life.</a:t>
                      </a:r>
                    </a:p>
                  </a:txBody>
                  <a:tcPr marL="0" marR="0" marT="0" marB="0" horzOverflow="overflow">
                    <a:solidFill>
                      <a:schemeClr val="tx2">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6966" y="3195990"/>
            <a:ext cx="545007" cy="762000"/>
          </a:xfrm>
          <a:prstGeom prst="rect">
            <a:avLst/>
          </a:prstGeom>
        </p:spPr>
      </p:pic>
      <p:pic>
        <p:nvPicPr>
          <p:cNvPr id="12"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15931" y="1574104"/>
            <a:ext cx="547008" cy="6840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275118193"/>
              </p:ext>
            </p:extLst>
          </p:nvPr>
        </p:nvGraphicFramePr>
        <p:xfrm>
          <a:off x="91869" y="990600"/>
          <a:ext cx="8953499" cy="5486400"/>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chemeClr val="tx2">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chemeClr val="tx2">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tx2">
                        <a:lumMod val="60000"/>
                        <a:lumOff val="40000"/>
                        <a:alpha val="50196"/>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tx2">
                        <a:lumMod val="60000"/>
                        <a:lumOff val="40000"/>
                        <a:alpha val="50196"/>
                      </a:schemeClr>
                    </a:solidFill>
                  </a:tcPr>
                </a:tc>
              </a:tr>
              <a:tr h="1098187">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tx2">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tx2">
                        <a:lumMod val="60000"/>
                        <a:lumOff val="40000"/>
                        <a:alpha val="50196"/>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tx2">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5"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63216" y="541020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rotWithShape="1">
          <a:blip r:embed="rId6">
            <a:extLst>
              <a:ext uri="{28A0092B-C50C-407E-A947-70E740481C1C}">
                <a14:useLocalDpi xmlns:a14="http://schemas.microsoft.com/office/drawing/2010/main" val="0"/>
              </a:ext>
            </a:extLst>
          </a:blip>
          <a:srcRect l="20000" r="25500" b="33500"/>
          <a:stretch/>
        </p:blipFill>
        <p:spPr>
          <a:xfrm>
            <a:off x="840628" y="3368202"/>
            <a:ext cx="520031" cy="634533"/>
          </a:xfrm>
          <a:prstGeom prst="rect">
            <a:avLst/>
          </a:prstGeom>
        </p:spPr>
      </p:pic>
      <p:pic>
        <p:nvPicPr>
          <p:cNvPr id="11" name="Picture 10"/>
          <p:cNvPicPr>
            <a:picLocks noChangeAspect="1"/>
          </p:cNvPicPr>
          <p:nvPr/>
        </p:nvPicPr>
        <p:blipFill rotWithShape="1">
          <a:blip r:embed="rId7" cstate="print">
            <a:extLst>
              <a:ext uri="{28A0092B-C50C-407E-A947-70E740481C1C}">
                <a14:useLocalDpi xmlns:a14="http://schemas.microsoft.com/office/drawing/2010/main" val="0"/>
              </a:ext>
            </a:extLst>
          </a:blip>
          <a:srcRect b="17669"/>
          <a:stretch/>
        </p:blipFill>
        <p:spPr>
          <a:xfrm>
            <a:off x="827003" y="1600200"/>
            <a:ext cx="538586" cy="632114"/>
          </a:xfrm>
          <a:prstGeom prst="rect">
            <a:avLst/>
          </a:prstGeom>
        </p:spPr>
      </p:pic>
    </p:spTree>
    <p:extLst>
      <p:ext uri="{BB962C8B-B14F-4D97-AF65-F5344CB8AC3E}">
        <p14:creationId xmlns:p14="http://schemas.microsoft.com/office/powerpoint/2010/main" val="34779496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74940" y="122835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CHOA, 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62375" y="1677763"/>
            <a:ext cx="1751313"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Lucky Jain</a:t>
            </a:r>
            <a:endParaRPr lang="en-US" sz="1200" b="1" dirty="0">
              <a:solidFill>
                <a:srgbClr val="000000"/>
              </a:solidFill>
              <a:latin typeface="+mn-lt"/>
            </a:endParaRPr>
          </a:p>
          <a:p>
            <a:r>
              <a:rPr lang="en-US" sz="1200" dirty="0" smtClean="0">
                <a:solidFill>
                  <a:srgbClr val="000000"/>
                </a:solidFill>
                <a:latin typeface="+mn-lt"/>
              </a:rPr>
              <a:t>Interim Chair</a:t>
            </a:r>
          </a:p>
          <a:p>
            <a:r>
              <a:rPr lang="en-US" sz="1200" dirty="0" smtClean="0">
                <a:solidFill>
                  <a:srgbClr val="000000"/>
                </a:solidFill>
                <a:latin typeface="+mn-lt"/>
              </a:rPr>
              <a:t>Department </a:t>
            </a:r>
            <a:r>
              <a:rPr lang="en-US" sz="1200" dirty="0">
                <a:solidFill>
                  <a:srgbClr val="000000"/>
                </a:solidFill>
                <a:latin typeface="+mn-lt"/>
              </a:rPr>
              <a:t>of Pediatrics</a:t>
            </a:r>
          </a:p>
        </p:txBody>
      </p:sp>
      <p:sp>
        <p:nvSpPr>
          <p:cNvPr id="16389" name="TextBox 33"/>
          <p:cNvSpPr txBox="1">
            <a:spLocks noChangeArrowheads="1"/>
          </p:cNvSpPr>
          <p:nvPr/>
        </p:nvSpPr>
        <p:spPr bwMode="auto">
          <a:xfrm>
            <a:off x="6244209" y="3970333"/>
            <a:ext cx="1822294"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smtClean="0">
                <a:solidFill>
                  <a:srgbClr val="000000"/>
                </a:solidFill>
                <a:latin typeface="+mn-lt"/>
              </a:rPr>
              <a:t>CHOA, Manager</a:t>
            </a:r>
            <a:r>
              <a:rPr lang="en-US" sz="1200" dirty="0">
                <a:solidFill>
                  <a:srgbClr val="000000"/>
                </a:solidFill>
                <a:latin typeface="+mn-lt"/>
              </a:rPr>
              <a:t>,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sp>
        <p:nvSpPr>
          <p:cNvPr id="16391" name="TextBox 46"/>
          <p:cNvSpPr txBox="1">
            <a:spLocks noChangeArrowheads="1"/>
          </p:cNvSpPr>
          <p:nvPr/>
        </p:nvSpPr>
        <p:spPr bwMode="auto">
          <a:xfrm>
            <a:off x="1161256" y="3451664"/>
            <a:ext cx="2419124"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smtClean="0">
                <a:solidFill>
                  <a:srgbClr val="000000"/>
                </a:solidFill>
                <a:latin typeface="+mn-lt"/>
              </a:rPr>
              <a:t>Emory, DOP Grants </a:t>
            </a:r>
            <a:r>
              <a:rPr lang="en-US" sz="1200" dirty="0">
                <a:solidFill>
                  <a:srgbClr val="000000"/>
                </a:solidFill>
                <a:latin typeface="+mn-lt"/>
              </a:rPr>
              <a:t>Advocate, Cores</a:t>
            </a:r>
          </a:p>
        </p:txBody>
      </p:sp>
      <p:sp>
        <p:nvSpPr>
          <p:cNvPr id="16392" name="TextBox 47"/>
          <p:cNvSpPr txBox="1">
            <a:spLocks noChangeArrowheads="1"/>
          </p:cNvSpPr>
          <p:nvPr/>
        </p:nvSpPr>
        <p:spPr bwMode="auto">
          <a:xfrm>
            <a:off x="6101166" y="2699613"/>
            <a:ext cx="1890967"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TBN</a:t>
            </a:r>
            <a:endParaRPr lang="en-US" sz="1200" b="1" dirty="0">
              <a:solidFill>
                <a:srgbClr val="000000"/>
              </a:solidFill>
              <a:latin typeface="+mn-lt"/>
            </a:endParaRPr>
          </a:p>
          <a:p>
            <a:r>
              <a:rPr lang="en-US" sz="1200" dirty="0" smtClean="0">
                <a:solidFill>
                  <a:srgbClr val="000000"/>
                </a:solidFill>
                <a:latin typeface="+mn-lt"/>
              </a:rPr>
              <a:t>CHOA, 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2273123"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Emory DOP 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7221734" y="2804858"/>
            <a:ext cx="770399" cy="255"/>
          </a:xfrm>
          <a:prstGeom prst="straightConnector1">
            <a:avLst/>
          </a:prstGeom>
          <a:noFill/>
          <a:ln w="12701">
            <a:solidFill>
              <a:srgbClr val="000000"/>
            </a:solidFill>
            <a:round/>
            <a:headEnd/>
            <a:tailEnd/>
          </a:ln>
        </p:spPr>
      </p:cxn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832768" y="3327789"/>
            <a:ext cx="1710725"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smtClean="0">
                <a:solidFill>
                  <a:srgbClr val="000000"/>
                </a:solidFill>
                <a:latin typeface="+mn-lt"/>
              </a:rPr>
              <a:t>CHOA, Director</a:t>
            </a:r>
            <a:r>
              <a:rPr lang="en-US" sz="1200" dirty="0">
                <a:solidFill>
                  <a:srgbClr val="000000"/>
                </a:solidFill>
                <a:latin typeface="+mn-lt"/>
              </a:rPr>
              <a:t>, </a:t>
            </a:r>
            <a:r>
              <a:rPr lang="en-US" sz="1200" dirty="0" smtClean="0">
                <a:solidFill>
                  <a:srgbClr val="000000"/>
                </a:solidFill>
                <a:latin typeface="+mn-lt"/>
              </a:rPr>
              <a:t>Clinical</a:t>
            </a:r>
          </a:p>
          <a:p>
            <a:r>
              <a:rPr lang="en-US" sz="1200" dirty="0" smtClean="0">
                <a:solidFill>
                  <a:srgbClr val="000000"/>
                </a:solidFill>
                <a:latin typeface="+mn-lt"/>
              </a:rPr>
              <a:t>Research Administration</a:t>
            </a:r>
            <a:endParaRPr lang="en-US" sz="1200" dirty="0">
              <a:solidFill>
                <a:srgbClr val="000000"/>
              </a:solidFill>
              <a:latin typeface="+mn-lt"/>
            </a:endParaRPr>
          </a:p>
        </p:txBody>
      </p:sp>
      <p:cxnSp>
        <p:nvCxnSpPr>
          <p:cNvPr id="16398" name="Straight Connector 61"/>
          <p:cNvCxnSpPr>
            <a:cxnSpLocks noChangeShapeType="1"/>
            <a:endCxn id="16388" idx="1"/>
          </p:cNvCxnSpPr>
          <p:nvPr/>
        </p:nvCxnSpPr>
        <p:spPr bwMode="auto">
          <a:xfrm>
            <a:off x="3396279" y="1981200"/>
            <a:ext cx="366096" cy="19729"/>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229600" y="3913329"/>
            <a:ext cx="0" cy="82221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140001" y="2039367"/>
            <a:ext cx="1489397" cy="651836"/>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1294015" y="4123850"/>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1835555" y="3882086"/>
            <a:ext cx="0" cy="210452"/>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2" name="Straight Connector 36"/>
          <p:cNvCxnSpPr>
            <a:cxnSpLocks noChangeShapeType="1"/>
          </p:cNvCxnSpPr>
          <p:nvPr/>
        </p:nvCxnSpPr>
        <p:spPr bwMode="auto">
          <a:xfrm flipV="1">
            <a:off x="2514600" y="2699613"/>
            <a:ext cx="1235075" cy="176466"/>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a:off x="6629398" y="4616664"/>
            <a:ext cx="0" cy="891961"/>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August 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CHOA, 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57475"/>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7800" y="2947012"/>
            <a:ext cx="1504454" cy="1023239"/>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sp>
        <p:nvSpPr>
          <p:cNvPr id="41" name="TextBox 48"/>
          <p:cNvSpPr txBox="1">
            <a:spLocks noChangeArrowheads="1"/>
          </p:cNvSpPr>
          <p:nvPr/>
        </p:nvSpPr>
        <p:spPr bwMode="auto">
          <a:xfrm>
            <a:off x="1161256" y="2239238"/>
            <a:ext cx="2529603"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Emory, DOP Senior Business Manager</a:t>
            </a:r>
            <a:endParaRPr lang="en-US" sz="1200" dirty="0">
              <a:solidFill>
                <a:srgbClr val="000000"/>
              </a:solidFill>
              <a:latin typeface="+mn-lt"/>
            </a:endParaRPr>
          </a:p>
        </p:txBody>
      </p:sp>
      <p:sp>
        <p:nvSpPr>
          <p:cNvPr id="48" name="TextBox 41"/>
          <p:cNvSpPr txBox="1">
            <a:spLocks noChangeArrowheads="1"/>
          </p:cNvSpPr>
          <p:nvPr/>
        </p:nvSpPr>
        <p:spPr bwMode="auto">
          <a:xfrm>
            <a:off x="1143889" y="2790709"/>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cxnSp>
        <p:nvCxnSpPr>
          <p:cNvPr id="50" name="Straight Connector 11"/>
          <p:cNvCxnSpPr>
            <a:cxnSpLocks noChangeShapeType="1"/>
          </p:cNvCxnSpPr>
          <p:nvPr/>
        </p:nvCxnSpPr>
        <p:spPr bwMode="auto">
          <a:xfrm flipV="1">
            <a:off x="7212209" y="2799879"/>
            <a:ext cx="0" cy="152400"/>
          </a:xfrm>
          <a:prstGeom prst="straightConnector1">
            <a:avLst/>
          </a:prstGeom>
          <a:noFill/>
          <a:ln w="12700">
            <a:solidFill>
              <a:srgbClr val="000000"/>
            </a:solidFill>
            <a:round/>
            <a:headEnd/>
            <a:tailEnd/>
          </a:ln>
        </p:spPr>
      </p:cxnSp>
      <p:cxnSp>
        <p:nvCxnSpPr>
          <p:cNvPr id="51" name="Straight Connector 11"/>
          <p:cNvCxnSpPr>
            <a:cxnSpLocks noChangeShapeType="1"/>
          </p:cNvCxnSpPr>
          <p:nvPr/>
        </p:nvCxnSpPr>
        <p:spPr bwMode="auto">
          <a:xfrm flipV="1">
            <a:off x="7992133" y="2799879"/>
            <a:ext cx="0" cy="679304"/>
          </a:xfrm>
          <a:prstGeom prst="straightConnector1">
            <a:avLst/>
          </a:prstGeom>
          <a:noFill/>
          <a:ln w="12700">
            <a:solidFill>
              <a:srgbClr val="000000"/>
            </a:solidFill>
            <a:round/>
            <a:headEnd/>
            <a:tailEnd/>
          </a:ln>
        </p:spPr>
      </p:cxnSp>
      <p:cxnSp>
        <p:nvCxnSpPr>
          <p:cNvPr id="53" name="Straight Connector 36"/>
          <p:cNvCxnSpPr>
            <a:cxnSpLocks noChangeShapeType="1"/>
          </p:cNvCxnSpPr>
          <p:nvPr/>
        </p:nvCxnSpPr>
        <p:spPr bwMode="auto">
          <a:xfrm flipV="1">
            <a:off x="2259717" y="3108547"/>
            <a:ext cx="1539850" cy="472853"/>
          </a:xfrm>
          <a:prstGeom prst="straightConnector1">
            <a:avLst/>
          </a:prstGeom>
          <a:noFill/>
          <a:ln w="12700">
            <a:solidFill>
              <a:srgbClr val="000000"/>
            </a:solidFill>
            <a:round/>
            <a:headEnd/>
            <a:tailEnd/>
          </a:ln>
        </p:spPr>
      </p:cxnSp>
      <p:cxnSp>
        <p:nvCxnSpPr>
          <p:cNvPr id="69" name="Straight Connector 11"/>
          <p:cNvCxnSpPr>
            <a:cxnSpLocks noChangeShapeType="1"/>
          </p:cNvCxnSpPr>
          <p:nvPr/>
        </p:nvCxnSpPr>
        <p:spPr bwMode="auto">
          <a:xfrm flipV="1">
            <a:off x="1752600" y="2086839"/>
            <a:ext cx="1" cy="190926"/>
          </a:xfrm>
          <a:prstGeom prst="straightConnector1">
            <a:avLst/>
          </a:prstGeom>
          <a:noFill/>
          <a:ln w="12700">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accent4">
              <a:lumMod val="60000"/>
              <a:lumOff val="40000"/>
              <a:alpha val="31000"/>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Villaseñor </a:t>
            </a:r>
            <a:r>
              <a:rPr lang="en-US" sz="1900" dirty="0" smtClean="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MG Finn, </a:t>
            </a:r>
            <a:r>
              <a:rPr lang="en-US" sz="1900" b="1" i="1" dirty="0">
                <a:solidFill>
                  <a:schemeClr val="tx1"/>
                </a:solidFill>
                <a:cs typeface="Arial" pitchFamily="34" charset="0"/>
              </a:rPr>
              <a:t>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7"/>
              </a:rPr>
              <a:t>mgfinn@gatech.edu</a:t>
            </a:r>
            <a:r>
              <a:rPr lang="en-US" sz="1900" u="sng" dirty="0" smtClean="0">
                <a:solidFill>
                  <a:schemeClr val="tx1"/>
                </a:solidFill>
                <a:cs typeface="Arial" pitchFamily="34" charset="0"/>
              </a:rPr>
              <a:t> </a:t>
            </a:r>
            <a:r>
              <a:rPr lang="en-US" sz="19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8"/>
              </a:rPr>
              <a:t>thomas.barker@bme.gatech.edu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9"/>
              </a:rPr>
              <a:t>Erin.kirshtein@bme.gatech.edu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a:t>
            </a:r>
            <a:r>
              <a:rPr lang="en-US" sz="1900" dirty="0" smtClean="0">
                <a:solidFill>
                  <a:schemeClr val="tx1"/>
                </a:solidFill>
                <a:cs typeface="Arial" pitchFamily="34" charset="0"/>
              </a:rPr>
              <a:t>Villaseñor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2000" u="sng" dirty="0" smtClean="0">
                <a:solidFill>
                  <a:srgbClr val="0000FF"/>
                </a:solidFill>
                <a:ea typeface="Calibri"/>
                <a:cs typeface="Times New Roman"/>
                <a:hlinkClick r:id="rId21"/>
              </a:rPr>
              <a:t>mynatt@cc.gatech.edu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2000" u="sng" dirty="0" smtClean="0">
                <a:solidFill>
                  <a:srgbClr val="0000FF"/>
                </a:solidFill>
                <a:ea typeface="Calibri"/>
                <a:cs typeface="Times New Roman"/>
                <a:hlinkClick r:id="rId24"/>
              </a:rPr>
              <a:t>warren.r.jones@emory.edu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80187" y="457201"/>
            <a:ext cx="2563813" cy="6524863"/>
          </a:xfrm>
          <a:prstGeom prst="rect">
            <a:avLst/>
          </a:prstGeom>
          <a:solidFill>
            <a:schemeClr val="accent3">
              <a:lumMod val="60000"/>
              <a:lumOff val="4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marL="0" marR="0">
              <a:spcBef>
                <a:spcPts val="0"/>
              </a:spcBef>
              <a:spcAft>
                <a:spcPts val="0"/>
              </a:spcAft>
            </a:pPr>
            <a:r>
              <a:rPr lang="en-US" sz="800" b="1" i="1" dirty="0" smtClean="0">
                <a:latin typeface="+mn-lt"/>
              </a:rPr>
              <a:t>Lucky </a:t>
            </a:r>
            <a:r>
              <a:rPr lang="en-US" sz="800" b="1" i="1" dirty="0">
                <a:latin typeface="+mn-lt"/>
              </a:rPr>
              <a:t>Jain, M.D., </a:t>
            </a:r>
            <a:r>
              <a:rPr lang="en-US" sz="800" b="1" i="1" dirty="0" smtClean="0">
                <a:latin typeface="+mn-lt"/>
              </a:rPr>
              <a:t>MBA</a:t>
            </a:r>
          </a:p>
          <a:p>
            <a:pPr marL="0" marR="0">
              <a:spcBef>
                <a:spcPts val="0"/>
              </a:spcBef>
              <a:spcAft>
                <a:spcPts val="0"/>
              </a:spcAft>
            </a:pPr>
            <a:r>
              <a:rPr lang="en-US" sz="800" dirty="0" smtClean="0">
                <a:latin typeface="+mn-lt"/>
              </a:rPr>
              <a:t>Richard </a:t>
            </a:r>
            <a:r>
              <a:rPr lang="en-US" sz="800" dirty="0">
                <a:latin typeface="+mn-lt"/>
              </a:rPr>
              <a:t>W. Blumberg </a:t>
            </a:r>
            <a:r>
              <a:rPr lang="en-US" sz="800" dirty="0" smtClean="0">
                <a:latin typeface="+mn-lt"/>
              </a:rPr>
              <a:t>Professor &amp; Executive Vice </a:t>
            </a:r>
            <a:r>
              <a:rPr lang="en-US" sz="800" dirty="0">
                <a:latin typeface="+mn-lt"/>
              </a:rPr>
              <a:t>C</a:t>
            </a:r>
            <a:r>
              <a:rPr lang="en-US" sz="800" dirty="0" smtClean="0">
                <a:latin typeface="+mn-lt"/>
              </a:rPr>
              <a:t>hair </a:t>
            </a:r>
            <a:r>
              <a:rPr lang="en-US" sz="800" dirty="0">
                <a:latin typeface="+mn-lt"/>
              </a:rPr>
              <a:t>of the Department of Pediatrics </a:t>
            </a:r>
            <a:endParaRPr lang="en-US" sz="800" dirty="0" smtClean="0">
              <a:latin typeface="+mn-lt"/>
            </a:endParaRPr>
          </a:p>
          <a:p>
            <a:pPr marL="0" marR="0">
              <a:spcBef>
                <a:spcPts val="0"/>
              </a:spcBef>
              <a:spcAft>
                <a:spcPts val="0"/>
              </a:spcAft>
            </a:pPr>
            <a:r>
              <a:rPr lang="en-US" sz="800" dirty="0" smtClean="0">
                <a:latin typeface="+mn-lt"/>
              </a:rPr>
              <a:t>Executive Medical Director, Faculty Practices </a:t>
            </a:r>
            <a:r>
              <a:rPr lang="en-US" sz="800" dirty="0">
                <a:latin typeface="+mn-lt"/>
              </a:rPr>
              <a:t>of the Children’s Physician </a:t>
            </a:r>
            <a:r>
              <a:rPr lang="en-US" sz="800" dirty="0" smtClean="0">
                <a:latin typeface="+mn-lt"/>
              </a:rPr>
              <a:t>Group </a:t>
            </a:r>
            <a:r>
              <a:rPr lang="en-US" sz="800" u="sng" dirty="0" smtClean="0">
                <a:latin typeface="+mn-lt"/>
                <a:hlinkClick r:id="rId26"/>
              </a:rPr>
              <a:t>ljain@emory.edu</a:t>
            </a:r>
            <a:endParaRPr lang="en-US" sz="800" u="sng" dirty="0" smtClean="0">
              <a:latin typeface="+mn-lt"/>
            </a:endParaRPr>
          </a:p>
          <a:p>
            <a:pPr marL="0" marR="0">
              <a:spcBef>
                <a:spcPts val="0"/>
              </a:spcBef>
              <a:spcAft>
                <a:spcPts val="0"/>
              </a:spcAft>
            </a:pPr>
            <a:r>
              <a:rPr lang="en-US" sz="800" b="1" i="1" dirty="0">
                <a:latin typeface="Calibri" pitchFamily="34" charset="0"/>
              </a:rPr>
              <a:t> </a:t>
            </a:r>
            <a:r>
              <a:rPr lang="en-US" sz="800" dirty="0">
                <a:latin typeface="Calibri" pitchFamily="34" charset="0"/>
              </a:rPr>
              <a:t> </a:t>
            </a:r>
            <a:endParaRPr lang="en-US" sz="800" dirty="0"/>
          </a:p>
          <a:p>
            <a:pPr eaLnBrk="0" hangingPunct="0">
              <a:defRPr/>
            </a:pPr>
            <a:r>
              <a:rPr lang="en-US" sz="800" b="1" i="1" dirty="0">
                <a:latin typeface="Calibri" pitchFamily="34" charset="0"/>
              </a:rPr>
              <a:t>Patrick </a:t>
            </a:r>
            <a:r>
              <a:rPr lang="en-US" sz="800" b="1" i="1" dirty="0" err="1">
                <a:latin typeface="Calibri" pitchFamily="34" charset="0"/>
              </a:rPr>
              <a:t>Frias</a:t>
            </a:r>
            <a:r>
              <a:rPr lang="en-US" sz="800" b="1" i="1" dirty="0">
                <a:latin typeface="Calibri" pitchFamily="34" charset="0"/>
              </a:rPr>
              <a:t>, MD</a:t>
            </a:r>
          </a:p>
          <a:p>
            <a:pPr eaLnBrk="0" hangingPunct="0">
              <a:defRPr/>
            </a:pPr>
            <a:r>
              <a:rPr lang="en-US" sz="800" dirty="0" smtClean="0">
                <a:latin typeface="Calibri" pitchFamily="34" charset="0"/>
              </a:rPr>
              <a:t>Chief Operating Officer &amp; Chief</a:t>
            </a:r>
            <a:r>
              <a:rPr lang="en-US" sz="800" dirty="0">
                <a:latin typeface="Calibri" pitchFamily="34" charset="0"/>
              </a:rPr>
              <a:t>, Children’s Physician Group</a:t>
            </a:r>
          </a:p>
          <a:p>
            <a:pPr eaLnBrk="0" hangingPunct="0">
              <a:defRPr/>
            </a:pPr>
            <a:r>
              <a:rPr lang="en-US" sz="800" dirty="0">
                <a:latin typeface="Calibri" pitchFamily="34" charset="0"/>
              </a:rPr>
              <a:t>Children’s Healthcare of </a:t>
            </a:r>
            <a:r>
              <a:rPr lang="en-US" sz="800" dirty="0" smtClean="0">
                <a:latin typeface="Calibri" pitchFamily="34" charset="0"/>
              </a:rPr>
              <a:t>Atlanta </a:t>
            </a:r>
            <a:r>
              <a:rPr lang="en-US" sz="800" dirty="0" smtClean="0">
                <a:latin typeface="Calibri" pitchFamily="34" charset="0"/>
                <a:hlinkClick r:id="rId27"/>
              </a:rPr>
              <a:t>pat.frias@choa.org</a:t>
            </a:r>
            <a:r>
              <a:rPr lang="en-US" sz="800" dirty="0" smtClean="0">
                <a:latin typeface="Calibri" pitchFamily="34" charset="0"/>
              </a:rPr>
              <a:t> </a:t>
            </a:r>
            <a:endParaRPr lang="en-US" sz="800" dirty="0">
              <a:latin typeface="Calibri" pitchFamily="34" charset="0"/>
            </a:endParaRPr>
          </a:p>
          <a:p>
            <a:pPr eaLnBrk="0" hangingPunct="0">
              <a:defRPr/>
            </a:pPr>
            <a:endParaRPr lang="en-US" sz="800" b="1" i="1" dirty="0">
              <a:latin typeface="Calibri" pitchFamily="34" charset="0"/>
            </a:endParaRPr>
          </a:p>
          <a:p>
            <a:pPr eaLnBrk="0" hangingPunct="0">
              <a:defRPr/>
            </a:pPr>
            <a:r>
              <a:rPr lang="en-US" sz="800" b="1" i="1" dirty="0">
                <a:latin typeface="Calibri" pitchFamily="34" charset="0"/>
              </a:rPr>
              <a:t>Paul Spearman, MD</a:t>
            </a:r>
            <a:r>
              <a:rPr lang="en-US" sz="800" dirty="0">
                <a:latin typeface="Calibri" pitchFamily="34" charset="0"/>
              </a:rPr>
              <a:t> </a:t>
            </a:r>
            <a:endParaRPr lang="en-US" sz="800" dirty="0"/>
          </a:p>
          <a:p>
            <a:pPr eaLnBrk="0" hangingPunct="0">
              <a:defRPr/>
            </a:pPr>
            <a:r>
              <a:rPr lang="en-US" sz="800" dirty="0" err="1">
                <a:latin typeface="Calibri" pitchFamily="34" charset="0"/>
              </a:rPr>
              <a:t>Nahmias</a:t>
            </a:r>
            <a:r>
              <a:rPr lang="en-US" sz="800" dirty="0">
                <a:latin typeface="Calibri" pitchFamily="34" charset="0"/>
              </a:rPr>
              <a:t>-Schinazi Professor </a:t>
            </a:r>
            <a:r>
              <a:rPr lang="en-US" sz="800" dirty="0" smtClean="0">
                <a:latin typeface="Calibri" pitchFamily="34" charset="0"/>
              </a:rPr>
              <a:t>&amp; </a:t>
            </a:r>
            <a:r>
              <a:rPr lang="en-US" sz="800" dirty="0">
                <a:latin typeface="Calibri" pitchFamily="34" charset="0"/>
              </a:rPr>
              <a:t>Chief, Pediatric Infectious </a:t>
            </a:r>
            <a:r>
              <a:rPr lang="en-US" sz="800" dirty="0" smtClean="0">
                <a:latin typeface="Calibri" pitchFamily="34" charset="0"/>
              </a:rPr>
              <a:t>Diseases, Chief </a:t>
            </a:r>
            <a:r>
              <a:rPr lang="en-US" sz="800" dirty="0">
                <a:latin typeface="Calibri" pitchFamily="34" charset="0"/>
              </a:rPr>
              <a:t>Research Officer, Children’s Healthcare of </a:t>
            </a:r>
            <a:r>
              <a:rPr lang="en-US" sz="800" dirty="0" smtClean="0">
                <a:latin typeface="Calibri" pitchFamily="34" charset="0"/>
              </a:rPr>
              <a:t>Atlanta, Vice </a:t>
            </a:r>
            <a:r>
              <a:rPr lang="en-US" sz="800" dirty="0">
                <a:latin typeface="Calibri" pitchFamily="34" charset="0"/>
              </a:rPr>
              <a:t>Chair for Research, </a:t>
            </a:r>
            <a:r>
              <a:rPr lang="en-US" sz="800" dirty="0" smtClean="0">
                <a:latin typeface="Calibri" pitchFamily="34" charset="0"/>
              </a:rPr>
              <a:t>Dept </a:t>
            </a:r>
            <a:r>
              <a:rPr lang="en-US" sz="800" dirty="0">
                <a:latin typeface="Calibri" pitchFamily="34" charset="0"/>
              </a:rPr>
              <a:t>of Pediatrics, Emory University </a:t>
            </a:r>
            <a:r>
              <a:rPr lang="en-US" sz="800" u="sng" dirty="0" smtClean="0">
                <a:latin typeface="Calibri" pitchFamily="34" charset="0"/>
                <a:hlinkClick r:id="rId11"/>
              </a:rPr>
              <a:t>paul.spearman@emory.edu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smtClean="0">
                <a:latin typeface="Calibri" pitchFamily="34" charset="0"/>
              </a:rPr>
              <a:t>Cynthia Wetmore, MD, PhD</a:t>
            </a:r>
            <a:endParaRPr lang="en-US" sz="800" dirty="0"/>
          </a:p>
          <a:p>
            <a:pPr eaLnBrk="0" hangingPunct="0">
              <a:defRPr/>
            </a:pPr>
            <a:r>
              <a:rPr lang="en-US" sz="800" dirty="0" smtClean="0">
                <a:latin typeface="Calibri" pitchFamily="34" charset="0"/>
              </a:rPr>
              <a:t>Director, Center for Clinical &amp; Translational Research and Director, Clinical Research for Children’s &amp; Emory</a:t>
            </a:r>
          </a:p>
          <a:p>
            <a:pPr eaLnBrk="0" hangingPunct="0">
              <a:defRPr/>
            </a:pPr>
            <a:r>
              <a:rPr lang="en-US" sz="800" dirty="0" err="1" smtClean="0">
                <a:latin typeface="Calibri" pitchFamily="34" charset="0"/>
              </a:rPr>
              <a:t>Dept</a:t>
            </a:r>
            <a:r>
              <a:rPr lang="en-US" sz="800" dirty="0" smtClean="0">
                <a:latin typeface="Calibri" pitchFamily="34" charset="0"/>
              </a:rPr>
              <a:t> </a:t>
            </a:r>
            <a:r>
              <a:rPr lang="en-US" sz="800" dirty="0">
                <a:latin typeface="Calibri" pitchFamily="34" charset="0"/>
              </a:rPr>
              <a:t>of Pediatrics, Emory University </a:t>
            </a:r>
            <a:r>
              <a:rPr lang="en-US" sz="800" u="sng" dirty="0" smtClean="0">
                <a:latin typeface="Calibri" pitchFamily="34" charset="0"/>
                <a:hlinkClick r:id="rId28"/>
              </a:rPr>
              <a:t>Cynthia.wetmore@emory.edu</a:t>
            </a:r>
            <a:r>
              <a:rPr lang="en-US" sz="800" dirty="0" smtClean="0">
                <a:latin typeface="Calibri" pitchFamily="34" charset="0"/>
              </a:rPr>
              <a:t> </a:t>
            </a:r>
            <a:endParaRPr lang="en-US" sz="800" dirty="0"/>
          </a:p>
          <a:p>
            <a:pPr marR="21880"/>
            <a:endParaRPr lang="en-US" sz="800" b="1" i="1" u="sng" dirty="0" smtClean="0">
              <a:latin typeface="Calibri"/>
            </a:endParaRPr>
          </a:p>
          <a:p>
            <a:pPr marR="21880"/>
            <a:r>
              <a:rPr lang="en-US" sz="800" b="1" i="1" u="sng" dirty="0" smtClean="0">
                <a:latin typeface="Calibri"/>
              </a:rPr>
              <a:t>Farah Chapes </a:t>
            </a:r>
          </a:p>
          <a:p>
            <a:r>
              <a:rPr lang="en-US" sz="800" dirty="0" smtClean="0">
                <a:latin typeface="Calibri"/>
              </a:rPr>
              <a:t>VP, Research &amp; Academic Administration</a:t>
            </a:r>
          </a:p>
          <a:p>
            <a:pPr marR="3500"/>
            <a:r>
              <a:rPr lang="en-US" sz="800" dirty="0" smtClean="0">
                <a:latin typeface="Calibri"/>
              </a:rPr>
              <a:t>Children's Healthcare of Atlanta </a:t>
            </a:r>
            <a:r>
              <a:rPr lang="en-US" sz="800" dirty="0" smtClean="0">
                <a:latin typeface="Calibri"/>
                <a:hlinkClick r:id="rId29"/>
              </a:rPr>
              <a:t>Farah.chapes@choa.org</a:t>
            </a:r>
            <a:r>
              <a:rPr lang="en-US" sz="800" dirty="0" smtClean="0">
                <a:latin typeface="Calibri"/>
              </a:rPr>
              <a:t>  </a:t>
            </a:r>
          </a:p>
          <a:p>
            <a:pPr marR="16430"/>
            <a:endParaRPr lang="en-US" sz="800" b="1" i="1" dirty="0" smtClean="0">
              <a:latin typeface="Calibri"/>
            </a:endParaRPr>
          </a:p>
          <a:p>
            <a:pPr marR="16430"/>
            <a:r>
              <a:rPr lang="en-US" sz="800" b="1" i="1" dirty="0" smtClean="0">
                <a:latin typeface="Calibri" pitchFamily="34" charset="0"/>
              </a:rPr>
              <a:t>Kris </a:t>
            </a:r>
            <a:r>
              <a:rPr lang="en-US" sz="800" b="1" i="1" dirty="0">
                <a:latin typeface="Calibri" pitchFamily="34" charset="0"/>
              </a:rPr>
              <a:t>Rogers, RN, CRA</a:t>
            </a:r>
            <a:endParaRPr lang="en-US" sz="800" b="1" i="1" dirty="0"/>
          </a:p>
          <a:p>
            <a:pPr eaLnBrk="0" hangingPunct="0">
              <a:defRPr/>
            </a:pPr>
            <a:r>
              <a:rPr lang="en-US" sz="800" dirty="0">
                <a:latin typeface="Calibri" pitchFamily="34" charset="0"/>
              </a:rPr>
              <a:t>Director of Research </a:t>
            </a:r>
            <a:r>
              <a:rPr lang="en-US" sz="800" dirty="0" smtClean="0">
                <a:latin typeface="Calibri" pitchFamily="34" charset="0"/>
              </a:rPr>
              <a:t>Administration &amp; </a:t>
            </a:r>
            <a:r>
              <a:rPr lang="en-US" sz="800" dirty="0">
                <a:latin typeface="Calibri" pitchFamily="34" charset="0"/>
              </a:rPr>
              <a:t>Graduate Medical </a:t>
            </a:r>
            <a:r>
              <a:rPr lang="en-US" sz="800" dirty="0" smtClean="0">
                <a:latin typeface="Calibri" pitchFamily="34" charset="0"/>
              </a:rPr>
              <a:t>Education,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0"/>
              </a:rPr>
              <a:t>kristine.rogers@choa.org</a:t>
            </a:r>
            <a:r>
              <a:rPr lang="en-US" sz="800" dirty="0">
                <a:latin typeface="Calibri" pitchFamily="34" charset="0"/>
              </a:rPr>
              <a:t> </a:t>
            </a:r>
          </a:p>
          <a:p>
            <a:pPr eaLnBrk="0" hangingPunct="0">
              <a:defRPr/>
            </a:pPr>
            <a:endParaRPr lang="en-US" sz="800" dirty="0"/>
          </a:p>
          <a:p>
            <a:pPr eaLnBrk="0" hangingPunct="0">
              <a:defRPr/>
            </a:pPr>
            <a:r>
              <a:rPr lang="en-US" sz="800" b="1" i="1" dirty="0">
                <a:latin typeface="Calibri" pitchFamily="34" charset="0"/>
              </a:rPr>
              <a:t>Liz McCarty</a:t>
            </a:r>
            <a:r>
              <a:rPr lang="en-US" sz="800" dirty="0">
                <a:latin typeface="Calibri" pitchFamily="34" charset="0"/>
              </a:rPr>
              <a:t> </a:t>
            </a:r>
            <a:endParaRPr lang="en-US" sz="800" dirty="0"/>
          </a:p>
          <a:p>
            <a:pPr eaLnBrk="0" hangingPunct="0">
              <a:defRPr/>
            </a:pPr>
            <a:r>
              <a:rPr lang="en-US" sz="800" dirty="0">
                <a:latin typeface="Calibri" pitchFamily="34" charset="0"/>
              </a:rPr>
              <a:t>Clinical </a:t>
            </a:r>
            <a:r>
              <a:rPr lang="en-US" sz="800" dirty="0" smtClean="0">
                <a:latin typeface="Calibri" pitchFamily="34" charset="0"/>
              </a:rPr>
              <a:t>Administrator, Department </a:t>
            </a:r>
            <a:r>
              <a:rPr lang="en-US" sz="800" dirty="0">
                <a:latin typeface="Calibri" pitchFamily="34" charset="0"/>
              </a:rPr>
              <a:t>of Pediatrics, Emory </a:t>
            </a:r>
            <a:r>
              <a:rPr lang="en-US" sz="800" dirty="0" smtClean="0">
                <a:latin typeface="Calibri" pitchFamily="34" charset="0"/>
              </a:rPr>
              <a:t>University </a:t>
            </a:r>
            <a:r>
              <a:rPr lang="en-US" sz="800" u="sng" dirty="0" smtClean="0">
                <a:latin typeface="Calibri" pitchFamily="34" charset="0"/>
                <a:hlinkClick r:id="rId31"/>
              </a:rPr>
              <a:t>mmccar2@emory.edu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smtClean="0">
              <a:latin typeface="Calibri" pitchFamily="34" charset="0"/>
            </a:endParaRPr>
          </a:p>
          <a:p>
            <a:pPr eaLnBrk="0" hangingPunct="0">
              <a:defRPr/>
            </a:pPr>
            <a:r>
              <a:rPr lang="en-US" sz="800" b="1" i="1" dirty="0" err="1" smtClean="0">
                <a:latin typeface="Calibri" pitchFamily="34" charset="0"/>
              </a:rPr>
              <a:t>Shantisa</a:t>
            </a:r>
            <a:r>
              <a:rPr lang="en-US" sz="800" b="1" i="1" dirty="0" smtClean="0">
                <a:latin typeface="Calibri" pitchFamily="34" charset="0"/>
              </a:rPr>
              <a:t> </a:t>
            </a:r>
            <a:r>
              <a:rPr lang="en-US" sz="800" b="1" i="1" dirty="0" err="1" smtClean="0">
                <a:latin typeface="Calibri" pitchFamily="34" charset="0"/>
              </a:rPr>
              <a:t>Fulgham</a:t>
            </a:r>
            <a:endParaRPr lang="en-US" sz="800" dirty="0"/>
          </a:p>
          <a:p>
            <a:pPr eaLnBrk="0" hangingPunct="0">
              <a:defRPr/>
            </a:pPr>
            <a:r>
              <a:rPr lang="en-US" sz="800" dirty="0" smtClean="0">
                <a:latin typeface="Calibri" pitchFamily="34" charset="0"/>
              </a:rPr>
              <a:t>Senior Business Manager, Department </a:t>
            </a:r>
            <a:r>
              <a:rPr lang="en-US" sz="800" dirty="0">
                <a:latin typeface="Calibri" pitchFamily="34" charset="0"/>
              </a:rPr>
              <a:t>of Pediatrics, Emory </a:t>
            </a:r>
            <a:r>
              <a:rPr lang="en-US" sz="800" dirty="0" smtClean="0">
                <a:latin typeface="Calibri" pitchFamily="34" charset="0"/>
              </a:rPr>
              <a:t>University </a:t>
            </a:r>
            <a:r>
              <a:rPr lang="en-US" sz="800" dirty="0" smtClean="0">
                <a:hlinkClick r:id="rId32"/>
              </a:rPr>
              <a:t>sfulgha@emory.edu</a:t>
            </a:r>
            <a:endParaRPr lang="en-US" sz="800" dirty="0" smtClean="0"/>
          </a:p>
          <a:p>
            <a:pPr eaLnBrk="0" hangingPunct="0">
              <a:defRPr/>
            </a:pPr>
            <a:endParaRPr lang="en-US" sz="800" dirty="0"/>
          </a:p>
          <a:p>
            <a:pPr eaLnBrk="0" hangingPunct="0">
              <a:defRPr/>
            </a:pPr>
            <a:r>
              <a:rPr lang="en-US" sz="800" b="1" i="1" dirty="0" smtClean="0">
                <a:latin typeface="Calibri" pitchFamily="34" charset="0"/>
              </a:rPr>
              <a:t>Stacy </a:t>
            </a:r>
            <a:r>
              <a:rPr lang="en-US" sz="800" b="1" i="1" dirty="0">
                <a:latin typeface="Calibri" pitchFamily="34" charset="0"/>
              </a:rPr>
              <a:t>S. </a:t>
            </a:r>
            <a:r>
              <a:rPr lang="en-US" sz="800" b="1" i="1" dirty="0" err="1">
                <a:latin typeface="Calibri" pitchFamily="34" charset="0"/>
              </a:rPr>
              <a:t>Heilman</a:t>
            </a:r>
            <a:r>
              <a:rPr lang="en-US" sz="800" b="1" i="1" dirty="0">
                <a:latin typeface="Calibri" pitchFamily="34" charset="0"/>
              </a:rPr>
              <a:t>, PhD</a:t>
            </a:r>
            <a:r>
              <a:rPr lang="en-US" sz="800" dirty="0">
                <a:latin typeface="Calibri" pitchFamily="34" charset="0"/>
              </a:rPr>
              <a:t> </a:t>
            </a:r>
            <a:endParaRPr lang="en-US" sz="800" dirty="0"/>
          </a:p>
          <a:p>
            <a:pPr eaLnBrk="0" hangingPunct="0">
              <a:defRPr/>
            </a:pPr>
            <a:r>
              <a:rPr lang="en-US" sz="800" dirty="0">
                <a:latin typeface="Calibri" pitchFamily="34" charset="0"/>
              </a:rPr>
              <a:t>Director of Programs &amp; Grants </a:t>
            </a:r>
            <a:r>
              <a:rPr lang="en-US" sz="800" dirty="0" smtClean="0">
                <a:latin typeface="Calibri" pitchFamily="34" charset="0"/>
              </a:rPr>
              <a:t>Advocate, Department </a:t>
            </a:r>
            <a:r>
              <a:rPr lang="en-US" sz="800" dirty="0">
                <a:latin typeface="Calibri" pitchFamily="34" charset="0"/>
              </a:rPr>
              <a:t>of Pediatrics, Emory University </a:t>
            </a:r>
            <a:r>
              <a:rPr lang="en-US" sz="800" dirty="0" smtClean="0">
                <a:latin typeface="Calibri" pitchFamily="34" charset="0"/>
              </a:rPr>
              <a:t>&amp; </a:t>
            </a:r>
            <a:r>
              <a:rPr lang="en-US" sz="800" dirty="0">
                <a:latin typeface="Calibri" pitchFamily="34" charset="0"/>
              </a:rPr>
              <a:t> Children's Healthcare of </a:t>
            </a:r>
            <a:r>
              <a:rPr lang="en-US" sz="800" dirty="0" smtClean="0">
                <a:latin typeface="Calibri" pitchFamily="34" charset="0"/>
              </a:rPr>
              <a:t>Atlanta </a:t>
            </a:r>
            <a:r>
              <a:rPr lang="en-US" sz="800" u="sng" dirty="0" smtClean="0">
                <a:latin typeface="Calibri" pitchFamily="34" charset="0"/>
                <a:hlinkClick r:id="rId33"/>
              </a:rPr>
              <a:t>stacy.heilman@emory.edu</a:t>
            </a:r>
            <a:r>
              <a:rPr lang="en-US" sz="800" dirty="0" smtClean="0">
                <a:latin typeface="Calibri" pitchFamily="34" charset="0"/>
              </a:rPr>
              <a:t> </a:t>
            </a:r>
            <a:endParaRPr lang="en-US" sz="800" dirty="0"/>
          </a:p>
          <a:p>
            <a:pPr eaLnBrk="0" hangingPunct="0">
              <a:defRPr/>
            </a:pPr>
            <a:r>
              <a:rPr lang="en-US" sz="800" dirty="0">
                <a:latin typeface="Calibri" pitchFamily="34" charset="0"/>
              </a:rPr>
              <a:t> </a:t>
            </a:r>
            <a:endParaRPr lang="en-US" sz="800" dirty="0"/>
          </a:p>
          <a:p>
            <a:pPr eaLnBrk="0" hangingPunct="0">
              <a:defRPr/>
            </a:pPr>
            <a:r>
              <a:rPr lang="en-US" sz="800" b="1" i="1" dirty="0">
                <a:latin typeface="Calibri" pitchFamily="34" charset="0"/>
              </a:rPr>
              <a:t>Barbara W. </a:t>
            </a:r>
            <a:r>
              <a:rPr lang="en-US" sz="800" b="1" i="1" dirty="0" err="1">
                <a:latin typeface="Calibri" pitchFamily="34" charset="0"/>
              </a:rPr>
              <a:t>Kilbourne</a:t>
            </a:r>
            <a:r>
              <a:rPr lang="en-US" sz="800" b="1" i="1" dirty="0">
                <a:latin typeface="Calibri" pitchFamily="34" charset="0"/>
              </a:rPr>
              <a:t>, RN, MPH</a:t>
            </a:r>
            <a:r>
              <a:rPr lang="en-US" sz="800" dirty="0">
                <a:latin typeface="Calibri" pitchFamily="34" charset="0"/>
              </a:rPr>
              <a:t> </a:t>
            </a:r>
            <a:endParaRPr lang="en-US" sz="800" dirty="0"/>
          </a:p>
          <a:p>
            <a:pPr eaLnBrk="0" hangingPunct="0">
              <a:defRPr/>
            </a:pPr>
            <a:r>
              <a:rPr lang="en-US" sz="800" dirty="0">
                <a:latin typeface="Calibri" pitchFamily="34" charset="0"/>
              </a:rPr>
              <a:t>Manager, Business </a:t>
            </a:r>
            <a:r>
              <a:rPr lang="en-US" sz="800" dirty="0" smtClean="0">
                <a:latin typeface="Calibri" pitchFamily="34" charset="0"/>
              </a:rPr>
              <a:t>Operations, Research </a:t>
            </a:r>
            <a:r>
              <a:rPr lang="en-US" sz="800" dirty="0">
                <a:latin typeface="Calibri" pitchFamily="34" charset="0"/>
              </a:rPr>
              <a:t>Strategy </a:t>
            </a:r>
            <a:r>
              <a:rPr lang="en-US" sz="800" dirty="0" smtClean="0">
                <a:latin typeface="Calibri" pitchFamily="34" charset="0"/>
              </a:rPr>
              <a:t>Leadership, Children's </a:t>
            </a:r>
            <a:r>
              <a:rPr lang="en-US" sz="800" dirty="0">
                <a:latin typeface="Calibri" pitchFamily="34" charset="0"/>
              </a:rPr>
              <a:t>Healthcare of Atlanta</a:t>
            </a:r>
            <a:endParaRPr lang="en-US" sz="800" dirty="0"/>
          </a:p>
          <a:p>
            <a:pPr eaLnBrk="0" hangingPunct="0">
              <a:defRPr/>
            </a:pPr>
            <a:r>
              <a:rPr lang="en-US" sz="800" u="sng" dirty="0">
                <a:latin typeface="Calibri" pitchFamily="34" charset="0"/>
                <a:hlinkClick r:id="rId34"/>
              </a:rPr>
              <a:t>barbara.kilbourne@choa.org</a:t>
            </a:r>
            <a:endParaRPr lang="en-US" sz="80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a:t>
            </a:r>
            <a:r>
              <a:rPr lang="en-US" sz="3200" i="1" dirty="0" smtClean="0">
                <a:solidFill>
                  <a:schemeClr val="tx1"/>
                </a:solidFill>
                <a:cs typeface="Arial" pitchFamily="34" charset="0"/>
              </a:rPr>
              <a:t>Villaseñor </a:t>
            </a:r>
            <a:r>
              <a:rPr lang="en-US" sz="3200" i="1" dirty="0" smtClean="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3911373505"/>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93921461"/>
              </p:ext>
            </p:extLst>
          </p:nvPr>
        </p:nvGraphicFramePr>
        <p:xfrm>
          <a:off x="184870" y="758825"/>
          <a:ext cx="8763001" cy="4090294"/>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David Archer </a:t>
                      </a:r>
                      <a:r>
                        <a:rPr lang="en-US" sz="800" u="sng" dirty="0">
                          <a:hlinkClick r:id="rId5"/>
                        </a:rPr>
                        <a:t>darcher@emory.edu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a:t>
                      </a:r>
                      <a:r>
                        <a:rPr lang="en-US" sz="800" dirty="0" err="1" smtClean="0">
                          <a:latin typeface="+mn-lt"/>
                          <a:ea typeface="Calibri"/>
                          <a:cs typeface="Times New Roman"/>
                        </a:rPr>
                        <a:t>Karnail</a:t>
                      </a:r>
                      <a:r>
                        <a:rPr lang="en-US" sz="800" dirty="0" smtClean="0">
                          <a:latin typeface="+mn-lt"/>
                          <a:ea typeface="Calibri"/>
                          <a:cs typeface="Times New Roman"/>
                        </a:rPr>
                        <a:t> Singh,</a:t>
                      </a:r>
                      <a:r>
                        <a:rPr lang="en-US" sz="800" baseline="0" dirty="0" smtClean="0">
                          <a:latin typeface="+mn-lt"/>
                          <a:ea typeface="Calibri"/>
                          <a:cs typeface="Times New Roman"/>
                        </a:rPr>
                        <a:t> PhD </a:t>
                      </a:r>
                      <a:r>
                        <a:rPr lang="en-US" sz="800" dirty="0" smtClean="0">
                          <a:latin typeface="+mn-lt"/>
                          <a:ea typeface="Calibri"/>
                          <a:cs typeface="Times New Roman"/>
                          <a:hlinkClick r:id="rId7"/>
                        </a:rPr>
                        <a:t>mailto:ksingh6@emory.edu</a:t>
                      </a:r>
                      <a:r>
                        <a:rPr lang="en-US" sz="80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latin typeface="Calibri"/>
                          <a:ea typeface="Calibri"/>
                          <a:cs typeface="Times New Roman"/>
                        </a:rPr>
                        <a:t>Novell </a:t>
                      </a:r>
                      <a:r>
                        <a:rPr lang="en-US" sz="800" dirty="0" err="1" smtClean="0">
                          <a:latin typeface="Calibri"/>
                          <a:ea typeface="Calibri"/>
                          <a:cs typeface="Times New Roman"/>
                        </a:rPr>
                        <a:t>McGloster</a:t>
                      </a:r>
                      <a:r>
                        <a:rPr lang="en-US" sz="800" dirty="0" smtClean="0">
                          <a:latin typeface="Calibri"/>
                          <a:ea typeface="Calibri"/>
                          <a:cs typeface="Times New Roman"/>
                        </a:rPr>
                        <a:t>, Senior</a:t>
                      </a:r>
                      <a:r>
                        <a:rPr lang="en-US" sz="800" baseline="0" dirty="0" smtClean="0">
                          <a:latin typeface="Calibri"/>
                          <a:ea typeface="Calibri"/>
                          <a:cs typeface="Times New Roman"/>
                        </a:rPr>
                        <a:t> Research Coordinator </a:t>
                      </a:r>
                      <a:r>
                        <a:rPr lang="en-US" sz="800" baseline="0" dirty="0" smtClean="0">
                          <a:latin typeface="Calibri"/>
                          <a:ea typeface="Calibri"/>
                          <a:cs typeface="Times New Roman"/>
                          <a:hlinkClick r:id="rId11"/>
                        </a:rPr>
                        <a:t>novell.mcgloster@choa.org</a:t>
                      </a:r>
                      <a:r>
                        <a:rPr lang="en-US" sz="800" baseline="0" dirty="0" smtClean="0">
                          <a:latin typeface="Calibri"/>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2"/>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3"/>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August 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956000063"/>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2266</TotalTime>
  <Words>4200</Words>
  <Application>Microsoft Office PowerPoint</Application>
  <PresentationFormat>On-screen Show (4:3)</PresentationFormat>
  <Paragraphs>652</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211</cp:revision>
  <cp:lastPrinted>2015-07-01T13:08:07Z</cp:lastPrinted>
  <dcterms:created xsi:type="dcterms:W3CDTF">2011-12-08T19:57:10Z</dcterms:created>
  <dcterms:modified xsi:type="dcterms:W3CDTF">2015-08-19T15:52:14Z</dcterms:modified>
</cp:coreProperties>
</file>