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86" r:id="rId14"/>
    <p:sldId id="277" r:id="rId15"/>
    <p:sldId id="281" r:id="rId16"/>
    <p:sldId id="28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90" d="100"/>
          <a:sy n="90" d="100"/>
        </p:scale>
        <p:origin x="-564"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10/14/2015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16</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10/14/2015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10/14/2015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10/14/2015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10/14/2015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10/14/2015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10/14/2015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10/14/2015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10/14/2015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10/14/2015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10/14/2015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10/14/2015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10/14/2015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1.jpg"/><Relationship Id="rId5" Type="http://schemas.openxmlformats.org/officeDocument/2006/relationships/image" Target="../media/image20.png"/><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ton.degrauw@choa.org" TargetMode="External"/><Relationship Id="rId18" Type="http://schemas.openxmlformats.org/officeDocument/2006/relationships/hyperlink" Target="mailto:hazel.stevens@me.gatech.edu" TargetMode="External"/><Relationship Id="rId26" Type="http://schemas.openxmlformats.org/officeDocument/2006/relationships/hyperlink" Target="mailto:warren.r.jones@emory.edu" TargetMode="External"/><Relationship Id="rId3" Type="http://schemas.openxmlformats.org/officeDocument/2006/relationships/hyperlink" Target="mailto:douglas.graham@choa.org" TargetMode="External"/><Relationship Id="rId21" Type="http://schemas.openxmlformats.org/officeDocument/2006/relationships/hyperlink" Target="mailto:Erin.kirshtein@bme.gatech.edu" TargetMode="External"/><Relationship Id="rId34" Type="http://schemas.openxmlformats.org/officeDocument/2006/relationships/hyperlink" Target="mailto:mmccar2@emory.edu" TargetMode="External"/><Relationship Id="rId7" Type="http://schemas.openxmlformats.org/officeDocument/2006/relationships/hyperlink" Target="mailto:cynthia.wetmore@emory.edu" TargetMode="External"/><Relationship Id="rId12" Type="http://schemas.openxmlformats.org/officeDocument/2006/relationships/hyperlink" Target="mailto:Martin.moore@emory.edu" TargetMode="External"/><Relationship Id="rId17" Type="http://schemas.openxmlformats.org/officeDocument/2006/relationships/hyperlink" Target="mailto:maherk@kidsheart.com" TargetMode="External"/><Relationship Id="rId25" Type="http://schemas.openxmlformats.org/officeDocument/2006/relationships/hyperlink" Target="mailto:ami.klin@choa.org" TargetMode="External"/><Relationship Id="rId33" Type="http://schemas.openxmlformats.org/officeDocument/2006/relationships/hyperlink" Target="mailto:kristine.rogers@choa.org" TargetMode="External"/><Relationship Id="rId2" Type="http://schemas.openxmlformats.org/officeDocument/2006/relationships/notesSlide" Target="../notesSlides/notesSlide4.xml"/><Relationship Id="rId16" Type="http://schemas.openxmlformats.org/officeDocument/2006/relationships/hyperlink" Target="mailto:robert.guldberg@me.gatech.edu" TargetMode="External"/><Relationship Id="rId20" Type="http://schemas.openxmlformats.org/officeDocument/2006/relationships/hyperlink" Target="mailto:thomas.barker@bme.gatech.edu" TargetMode="External"/><Relationship Id="rId29" Type="http://schemas.openxmlformats.org/officeDocument/2006/relationships/hyperlink" Target="mailto:ljain@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ami.klin@emory.edu" TargetMode="External"/><Relationship Id="rId32" Type="http://schemas.openxmlformats.org/officeDocument/2006/relationships/hyperlink" Target="mailto:Farah.chapes@choa.org" TargetMode="External"/><Relationship Id="rId37" Type="http://schemas.openxmlformats.org/officeDocument/2006/relationships/hyperlink" Target="mailto:barbara.kilbour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jkenny@emory.edu" TargetMode="External"/><Relationship Id="rId23" Type="http://schemas.openxmlformats.org/officeDocument/2006/relationships/hyperlink" Target="mailto:mynatt@cc.gatech.edu" TargetMode="External"/><Relationship Id="rId28" Type="http://schemas.openxmlformats.org/officeDocument/2006/relationships/hyperlink" Target="mailto:Christina.wessels@choa.org" TargetMode="External"/><Relationship Id="rId36" Type="http://schemas.openxmlformats.org/officeDocument/2006/relationships/hyperlink" Target="mailto:stacy.heilman@emory.edu" TargetMode="External"/><Relationship Id="rId10" Type="http://schemas.openxmlformats.org/officeDocument/2006/relationships/hyperlink" Target="mailto:Baek.kim@emory.edu" TargetMode="External"/><Relationship Id="rId19" Type="http://schemas.openxmlformats.org/officeDocument/2006/relationships/hyperlink" Target="mailto:mgfinn@gatech.edu" TargetMode="External"/><Relationship Id="rId31" Type="http://schemas.openxmlformats.org/officeDocument/2006/relationships/hyperlink" Target="mailto:Cynthia.wetmore@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alex.kuan@emory.edu" TargetMode="External"/><Relationship Id="rId22" Type="http://schemas.openxmlformats.org/officeDocument/2006/relationships/hyperlink" Target="mailto:skugath@emory.edu" TargetMode="External"/><Relationship Id="rId27" Type="http://schemas.openxmlformats.org/officeDocument/2006/relationships/hyperlink" Target="mailto:Chris.gunter@emory.edu" TargetMode="External"/><Relationship Id="rId30" Type="http://schemas.openxmlformats.org/officeDocument/2006/relationships/hyperlink" Target="mailto:pat.frias@choa.org" TargetMode="External"/><Relationship Id="rId35" Type="http://schemas.openxmlformats.org/officeDocument/2006/relationships/hyperlink" Target="mailto:sfulgha@emory.ed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bridget.e.neary@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October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0829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Elizabeth  Wang</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38100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974936746"/>
              </p:ext>
            </p:extLst>
          </p:nvPr>
        </p:nvGraphicFramePr>
        <p:xfrm>
          <a:off x="152400" y="1676400"/>
          <a:ext cx="8839200" cy="368808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2 times a year in the spring and fall</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dirty="0" smtClean="0">
                          <a:ln>
                            <a:noFill/>
                          </a:ln>
                          <a:solidFill>
                            <a:schemeClr val="tx1"/>
                          </a:solidFill>
                          <a:effectLst/>
                          <a:latin typeface="Calibri" pitchFamily="34" charset="0"/>
                          <a:cs typeface="Arial" charset="0"/>
                        </a:rPr>
                      </a:br>
                      <a:r>
                        <a:rPr kumimoji="0" lang="en-US" sz="1100" b="1" i="0" u="none" strike="noStrike" cap="none" normalizeH="0" baseline="0" dirty="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$50,000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http://www.pedsresearch.org/research-tools/research-funding/pilots/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655940411"/>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 and 1</a:t>
                      </a:r>
                      <a:r>
                        <a:rPr kumimoji="0" lang="en-US" sz="1100" b="0" i="0" u="none" strike="noStrike" cap="none" normalizeH="0" baseline="30000" dirty="0" smtClean="0">
                          <a:ln>
                            <a:noFill/>
                          </a:ln>
                          <a:solidFill>
                            <a:srgbClr val="000000"/>
                          </a:solidFill>
                          <a:effectLst/>
                          <a:latin typeface="Calibri" pitchFamily="34" charset="0"/>
                          <a:cs typeface="Arial" charset="0"/>
                        </a:rPr>
                        <a:t>st</a:t>
                      </a:r>
                      <a:r>
                        <a:rPr kumimoji="0" lang="en-US" sz="1100" b="0" i="0" u="none" strike="noStrike" cap="none" normalizeH="0" baseline="0" dirty="0" smtClean="0">
                          <a:ln>
                            <a:noFill/>
                          </a:ln>
                          <a:solidFill>
                            <a:srgbClr val="000000"/>
                          </a:solidFill>
                          <a:effectLst/>
                          <a:latin typeface="Calibri" pitchFamily="34" charset="0"/>
                          <a:cs typeface="Arial" charset="0"/>
                        </a:rPr>
                        <a:t> Friday in October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50163090"/>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Recruitment Update*:</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9" name="Group 58"/>
          <p:cNvGraphicFramePr>
            <a:graphicFrameLocks noGrp="1"/>
          </p:cNvGraphicFramePr>
          <p:nvPr>
            <p:extLst>
              <p:ext uri="{D42A27DB-BD31-4B8C-83A1-F6EECF244321}">
                <p14:modId xmlns:p14="http://schemas.microsoft.com/office/powerpoint/2010/main" val="575893821"/>
              </p:ext>
            </p:extLst>
          </p:nvPr>
        </p:nvGraphicFramePr>
        <p:xfrm>
          <a:off x="187820" y="1066800"/>
          <a:ext cx="8793164" cy="3758565"/>
        </p:xfrm>
        <a:graphic>
          <a:graphicData uri="http://schemas.openxmlformats.org/drawingml/2006/table">
            <a:tbl>
              <a:tblPr>
                <a:tableStyleId>{35758FB7-9AC5-4552-8A53-C91805E547FA}</a:tableStyleId>
              </a:tblPr>
              <a:tblGrid>
                <a:gridCol w="1477964"/>
                <a:gridCol w="762000"/>
                <a:gridCol w="1143000"/>
                <a:gridCol w="762000"/>
                <a:gridCol w="762000"/>
                <a:gridCol w="1219200"/>
                <a:gridCol w="2667000"/>
              </a:tblGrid>
              <a:tr h="727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683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Bernardo A. </a:t>
                      </a:r>
                      <a:r>
                        <a:rPr kumimoji="0" lang="en-US" sz="1100" b="0" i="0" u="none" strike="noStrike" cap="none" normalizeH="0" baseline="0" dirty="0" err="1" smtClean="0">
                          <a:ln>
                            <a:noFill/>
                          </a:ln>
                          <a:solidFill>
                            <a:srgbClr val="000000"/>
                          </a:solidFill>
                          <a:effectLst/>
                          <a:latin typeface="+mn-lt"/>
                          <a:cs typeface="Arial" charset="0"/>
                        </a:rPr>
                        <a:t>Mainou</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Childhood Infections and Vaccines (CCIV)</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Lamb Center for Pediatric Research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Division of Pediatric Infectious Diseases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University School of Medicine</a:t>
                      </a:r>
                    </a:p>
                  </a:txBody>
                  <a:tcPr marL="0" marR="0" marT="0" marB="0" horzOverflow="overflow">
                    <a:solidFill>
                      <a:schemeClr val="tx2">
                        <a:lumMod val="40000"/>
                        <a:lumOff val="60000"/>
                        <a:alpha val="50000"/>
                      </a:schemeClr>
                    </a:solidFill>
                  </a:tcPr>
                </a:tc>
                <a:tc>
                  <a:txBody>
                    <a:bodyPr/>
                    <a:lstStyle/>
                    <a:p>
                      <a:r>
                        <a:rPr lang="en-US" sz="900" b="0" i="0" dirty="0" smtClean="0">
                          <a:solidFill>
                            <a:schemeClr val="dk1"/>
                          </a:solidFill>
                          <a:effectLst/>
                          <a:latin typeface="+mn-lt"/>
                          <a:ea typeface="+mn-ea"/>
                          <a:cs typeface="+mn-cs"/>
                        </a:rPr>
                        <a:t>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focused on virus and host interactions, having developed expertise with enveloped DNA viruses as well as non-enveloped RNA viruses. As obligate intracellular pathogens, viruses require host cells to replicate, which has provided a strong platform to develop a series of assays to study cellular and viral processes. 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centered on using knowledge from virus and cellular interactions to drive the development of viral therapeutics.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r h="134829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Sookyong Koh, MD,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t>Children’s Center for Neurosciences Research (CCNR)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Associate Professor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Epilepsy Center, Ann &amp; Robert H. Lurie Children’s Hospital of Chicago</a:t>
                      </a:r>
                    </a:p>
                  </a:txBody>
                  <a:tcPr marL="0" marR="0" marT="0" marB="0" horzOverflow="overflow">
                    <a:solidFill>
                      <a:schemeClr val="tx2">
                        <a:lumMod val="40000"/>
                        <a:lumOff val="60000"/>
                        <a:alpha val="50000"/>
                      </a:schemeClr>
                    </a:solidFill>
                  </a:tcPr>
                </a:tc>
                <a:tc>
                  <a:txBody>
                    <a:bodyPr/>
                    <a:lstStyle/>
                    <a:p>
                      <a:r>
                        <a:rPr lang="en-US" sz="900" dirty="0" smtClean="0"/>
                        <a:t>Dr. Koh is a pediatric neurologist and </a:t>
                      </a:r>
                      <a:r>
                        <a:rPr lang="en-US" sz="900" dirty="0" err="1" smtClean="0"/>
                        <a:t>epileptologist</a:t>
                      </a:r>
                      <a:r>
                        <a:rPr lang="en-US" sz="900" dirty="0" smtClean="0"/>
                        <a:t>. Her research interest is in inflammation of the</a:t>
                      </a:r>
                    </a:p>
                    <a:p>
                      <a:r>
                        <a:rPr lang="en-US" sz="900" dirty="0" smtClean="0"/>
                        <a:t>central nervous system in relation to epilepsy, which she pursues currently in laboratory based</a:t>
                      </a:r>
                    </a:p>
                    <a:p>
                      <a:r>
                        <a:rPr lang="en-US" sz="900" dirty="0" smtClean="0"/>
                        <a:t>animal models. In addition, Dr. Koh is interested in the clinical science of early-life onset seizure</a:t>
                      </a:r>
                    </a:p>
                    <a:p>
                      <a:r>
                        <a:rPr lang="en-US" sz="900" dirty="0" smtClean="0"/>
                        <a:t>disorders and new onset seizures in general..</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6902" t="3503" r="7636" b="33373"/>
          <a:stretch/>
        </p:blipFill>
        <p:spPr>
          <a:xfrm>
            <a:off x="1753675" y="1830399"/>
            <a:ext cx="545583" cy="557371"/>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9375" r="17500" b="37615"/>
          <a:stretch/>
        </p:blipFill>
        <p:spPr>
          <a:xfrm>
            <a:off x="1773834" y="3536428"/>
            <a:ext cx="526533" cy="612039"/>
          </a:xfrm>
          <a:prstGeom prst="rect">
            <a:avLst/>
          </a:prstGeom>
        </p:spPr>
      </p:pic>
    </p:spTree>
    <p:extLst>
      <p:ext uri="{BB962C8B-B14F-4D97-AF65-F5344CB8AC3E}">
        <p14:creationId xmlns:p14="http://schemas.microsoft.com/office/powerpoint/2010/main" val="35580854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852979464"/>
              </p:ext>
            </p:extLst>
          </p:nvPr>
        </p:nvGraphicFramePr>
        <p:xfrm>
          <a:off x="198438" y="813435"/>
          <a:ext cx="8793162" cy="56083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Doug Graham, MD,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Director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August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effectLst/>
                          <a:latin typeface="+mn-lt"/>
                          <a:ea typeface="Times New Roman"/>
                          <a:cs typeface="Times New Roman"/>
                        </a:rPr>
                        <a:t>Children’s Hospital Colorado, Center for Cancer and Blood Disorders, University of Colorado Cancer Center</a:t>
                      </a:r>
                      <a:br>
                        <a:rPr lang="en-US" sz="1100" dirty="0" smtClean="0">
                          <a:solidFill>
                            <a:srgbClr val="000000"/>
                          </a:solidFill>
                          <a:effectLst/>
                          <a:latin typeface="+mn-lt"/>
                          <a:ea typeface="Times New Roman"/>
                          <a:cs typeface="Times New Roman"/>
                        </a:rPr>
                      </a:br>
                      <a:r>
                        <a:rPr lang="en-US" sz="1100" dirty="0" smtClean="0">
                          <a:solidFill>
                            <a:srgbClr val="000000"/>
                          </a:solidFill>
                          <a:effectLst/>
                          <a:latin typeface="+mn-lt"/>
                          <a:ea typeface="Times New Roman"/>
                          <a:cs typeface="Times New Roman"/>
                        </a:rPr>
                        <a:t>University of Colorado Anschutz Medical Campus</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r>
                        <a:rPr lang="en-US" sz="900" dirty="0" smtClean="0">
                          <a:effectLst/>
                        </a:rPr>
                        <a:t>The Graham lab focuses much of its research on the role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receptor tyrosine kinases(RTKs) in development and progression of human cancer. </a:t>
                      </a:r>
                      <a:r>
                        <a:rPr lang="en-US" sz="900" dirty="0" err="1" smtClean="0">
                          <a:effectLst/>
                        </a:rPr>
                        <a:t>Mer</a:t>
                      </a:r>
                      <a:r>
                        <a:rPr lang="en-US" sz="900" dirty="0" smtClean="0">
                          <a:effectLst/>
                        </a:rPr>
                        <a:t> is overexpressed in multiple human cancers and is transforming in vitro. With a particular focus on leukemia, lymphoma, and non-small cell lung cancer, the Graham lab has elucidated pro-survival pathways which are activated as a result of abnormal </a:t>
                      </a:r>
                      <a:r>
                        <a:rPr lang="en-US" sz="900" dirty="0" err="1" smtClean="0">
                          <a:effectLst/>
                        </a:rPr>
                        <a:t>Mer</a:t>
                      </a:r>
                      <a:r>
                        <a:rPr lang="en-US" sz="900" dirty="0" smtClean="0">
                          <a:effectLst/>
                        </a:rPr>
                        <a:t> and </a:t>
                      </a:r>
                      <a:r>
                        <a:rPr lang="en-US" sz="900" dirty="0" err="1" smtClean="0">
                          <a:effectLst/>
                        </a:rPr>
                        <a:t>Axl</a:t>
                      </a:r>
                      <a:r>
                        <a:rPr lang="en-US" sz="900" dirty="0" smtClean="0">
                          <a:effectLst/>
                        </a:rPr>
                        <a:t> activation. Specifically, the abnormal expression of </a:t>
                      </a:r>
                      <a:r>
                        <a:rPr lang="en-US" sz="900" dirty="0" err="1" smtClean="0">
                          <a:effectLst/>
                        </a:rPr>
                        <a:t>Mer</a:t>
                      </a:r>
                      <a:r>
                        <a:rPr lang="en-US" sz="900" dirty="0" smtClean="0">
                          <a:effectLst/>
                        </a:rPr>
                        <a:t> and/ or </a:t>
                      </a:r>
                      <a:r>
                        <a:rPr lang="en-US" sz="900" dirty="0" err="1" smtClean="0">
                          <a:effectLst/>
                        </a:rPr>
                        <a:t>Axl</a:t>
                      </a:r>
                      <a:r>
                        <a:rPr lang="en-US" sz="900" dirty="0" smtClean="0">
                          <a:effectLst/>
                        </a:rPr>
                        <a:t> leads to downstream activation of AKT and ERK 1/2 and </a:t>
                      </a:r>
                      <a:r>
                        <a:rPr lang="en-US" sz="900" dirty="0" err="1" smtClean="0">
                          <a:effectLst/>
                        </a:rPr>
                        <a:t>mTOR</a:t>
                      </a:r>
                      <a:r>
                        <a:rPr lang="en-US" sz="900" dirty="0" smtClean="0">
                          <a:effectLst/>
                        </a:rPr>
                        <a:t>, allowing cancer cells to survive even in the presence of apoptotic stimuli. In solid tumors, the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RTKs are important in cancer cell invasion. Using </a:t>
                      </a:r>
                      <a:r>
                        <a:rPr lang="en-US" sz="900" dirty="0" err="1" smtClean="0">
                          <a:effectLst/>
                        </a:rPr>
                        <a:t>shRNA</a:t>
                      </a:r>
                      <a:r>
                        <a:rPr lang="en-US" sz="900" dirty="0" smtClean="0">
                          <a:effectLst/>
                        </a:rPr>
                        <a:t> knockdown of </a:t>
                      </a:r>
                      <a:r>
                        <a:rPr lang="en-US" sz="900" dirty="0" err="1" smtClean="0">
                          <a:effectLst/>
                        </a:rPr>
                        <a:t>Mer</a:t>
                      </a:r>
                      <a:r>
                        <a:rPr lang="en-US" sz="900" dirty="0" smtClean="0">
                          <a:effectLst/>
                        </a:rPr>
                        <a:t>, a prolongation of survival has been found in xenograft studies. Recently, novel biologic inhibitors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have been developed in the Graham lab and are being tested in preclinical in vitro and in vivo studies.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chemeClr val="tx2">
                        <a:lumMod val="40000"/>
                        <a:lumOff val="60000"/>
                        <a:alpha val="50000"/>
                      </a:scheme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7825" y="388620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39583" y="1408579"/>
            <a:ext cx="523731" cy="7239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7" name="Picture 10" descr="Baek-Kim.jpg"/>
          <p:cNvPicPr>
            <a:picLocks noChangeAspect="1"/>
          </p:cNvPicPr>
          <p:nvPr/>
        </p:nvPicPr>
        <p:blipFill>
          <a:blip r:embed="rId3"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779816281"/>
              </p:ext>
            </p:extLst>
          </p:nvPr>
        </p:nvGraphicFramePr>
        <p:xfrm>
          <a:off x="200025" y="1036320"/>
          <a:ext cx="8772524" cy="4023360"/>
        </p:xfrm>
        <a:graphic>
          <a:graphicData uri="http://schemas.openxmlformats.org/drawingml/2006/table">
            <a:tbl>
              <a:tblPr>
                <a:tableStyleId>{35758FB7-9AC5-4552-8A53-C91805E547FA}</a:tableStyleId>
              </a:tblPr>
              <a:tblGrid>
                <a:gridCol w="1076324"/>
                <a:gridCol w="685800"/>
                <a:gridCol w="914400"/>
                <a:gridCol w="609600"/>
                <a:gridCol w="685800"/>
                <a:gridCol w="1752600"/>
                <a:gridCol w="3048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 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 </a:t>
                      </a:r>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966" y="3195990"/>
            <a:ext cx="545007" cy="762000"/>
          </a:xfrm>
          <a:prstGeom prst="rect">
            <a:avLst/>
          </a:prstGeom>
        </p:spPr>
      </p:pic>
      <p:pic>
        <p:nvPicPr>
          <p:cNvPr id="1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15931" y="1574104"/>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275118193"/>
              </p:ext>
            </p:extLst>
          </p:nvPr>
        </p:nvGraphicFramePr>
        <p:xfrm>
          <a:off x="91869" y="990600"/>
          <a:ext cx="8953499" cy="5486400"/>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tx2">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r h="109818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tx2">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3216" y="5410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840628" y="3368202"/>
            <a:ext cx="520031" cy="634533"/>
          </a:xfrm>
          <a:prstGeom prst="rect">
            <a:avLst/>
          </a:prstGeom>
        </p:spPr>
      </p:pic>
      <p:pic>
        <p:nvPicPr>
          <p:cNvPr id="11" name="Picture 10"/>
          <p:cNvPicPr>
            <a:picLocks noChangeAspect="1"/>
          </p:cNvPicPr>
          <p:nvPr/>
        </p:nvPicPr>
        <p:blipFill rotWithShape="1">
          <a:blip r:embed="rId7" cstate="print">
            <a:extLst>
              <a:ext uri="{28A0092B-C50C-407E-A947-70E740481C1C}">
                <a14:useLocalDpi xmlns:a14="http://schemas.microsoft.com/office/drawing/2010/main" val="0"/>
              </a:ext>
            </a:extLst>
          </a:blip>
          <a:srcRect b="17669"/>
          <a:stretch/>
        </p:blipFill>
        <p:spPr>
          <a:xfrm>
            <a:off x="827003" y="1600200"/>
            <a:ext cx="538586" cy="632114"/>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62375" y="1677763"/>
            <a:ext cx="175131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Lucky Jain</a:t>
            </a:r>
            <a:endParaRPr lang="en-US" sz="1200" b="1" dirty="0">
              <a:solidFill>
                <a:srgbClr val="000000"/>
              </a:solidFill>
              <a:latin typeface="+mn-lt"/>
            </a:endParaRPr>
          </a:p>
          <a:p>
            <a:r>
              <a:rPr lang="en-US" sz="1200" dirty="0" smtClean="0">
                <a:solidFill>
                  <a:srgbClr val="000000"/>
                </a:solidFill>
                <a:latin typeface="+mn-lt"/>
              </a:rPr>
              <a:t>Interim Chair</a:t>
            </a:r>
          </a:p>
          <a:p>
            <a:r>
              <a:rPr lang="en-US" sz="1200" dirty="0" smtClean="0">
                <a:solidFill>
                  <a:srgbClr val="000000"/>
                </a:solidFill>
                <a:latin typeface="+mn-lt"/>
              </a:rPr>
              <a:t>Department </a:t>
            </a:r>
            <a:r>
              <a:rPr lang="en-US" sz="1200" dirty="0">
                <a:solidFill>
                  <a:srgbClr val="000000"/>
                </a:solidFill>
                <a:latin typeface="+mn-lt"/>
              </a:rPr>
              <a:t>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1981200"/>
            <a:ext cx="366096" cy="19729"/>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140001" y="2039367"/>
            <a:ext cx="1489397" cy="651836"/>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October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475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Doug Graham, MD, PhD </a:t>
            </a:r>
            <a:r>
              <a:rPr lang="en-US" sz="1900" i="1" dirty="0" smtClean="0">
                <a:solidFill>
                  <a:schemeClr val="tx1"/>
                </a:solidFill>
                <a:cs typeface="Arial" pitchFamily="34" charset="0"/>
                <a:hlinkClick r:id="rId3"/>
              </a:rPr>
              <a:t>douglas.graham@choa.org</a:t>
            </a:r>
            <a:r>
              <a:rPr lang="en-US" sz="1900" b="1" i="1" dirty="0" smtClean="0">
                <a:solidFill>
                  <a:schemeClr val="tx1"/>
                </a:solidFill>
                <a:cs typeface="Arial" pitchFamily="34" charset="0"/>
              </a:rPr>
              <a:t> </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Co-Center Directors: </a:t>
            </a:r>
            <a:r>
              <a:rPr lang="en-US" sz="1900" b="1" i="1" dirty="0">
                <a:solidFill>
                  <a:schemeClr val="tx1"/>
                </a:solidFill>
                <a:cs typeface="Arial" pitchFamily="34" charset="0"/>
              </a:rPr>
              <a:t>Paul Spearman, </a:t>
            </a:r>
            <a:r>
              <a:rPr lang="en-US" sz="1900" b="1" i="1" dirty="0" smtClean="0">
                <a:solidFill>
                  <a:schemeClr val="tx1"/>
                </a:solidFill>
                <a:cs typeface="Arial" pitchFamily="34" charset="0"/>
              </a:rPr>
              <a:t>MD and Marty Moore, PhD </a:t>
            </a:r>
            <a:r>
              <a:rPr lang="en-US" sz="1900" u="sng" dirty="0" smtClean="0">
                <a:solidFill>
                  <a:schemeClr val="tx1"/>
                </a:solidFill>
                <a:cs typeface="Arial" pitchFamily="34" charset="0"/>
                <a:hlinkClick r:id="rId11"/>
              </a:rPr>
              <a:t>paul.spearman@emory.edu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2"/>
              </a:rPr>
              <a:t>Martin.moore@emory.edu</a:t>
            </a:r>
            <a:r>
              <a:rPr lang="en-US" sz="1900" u="sng"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3"/>
              </a:rPr>
              <a:t>ton.degrauw@choa.org</a:t>
            </a:r>
            <a:r>
              <a:rPr lang="en-US" sz="1900" b="1" i="1" dirty="0">
                <a:solidFill>
                  <a:schemeClr val="tx1"/>
                </a:solidFill>
                <a:cs typeface="Arial" pitchFamily="34" charset="0"/>
              </a:rPr>
              <a:t> </a:t>
            </a:r>
            <a:endParaRPr lang="en-US" sz="19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Research Director: Alex Kuan, MD, PhD </a:t>
            </a:r>
            <a:r>
              <a:rPr lang="en-US" sz="1900" b="1" i="1" dirty="0" smtClean="0">
                <a:solidFill>
                  <a:schemeClr val="tx1"/>
                </a:solidFill>
                <a:cs typeface="Arial" pitchFamily="34" charset="0"/>
                <a:hlinkClick r:id="rId14"/>
              </a:rPr>
              <a:t>alex.kuan@emory.edu</a:t>
            </a:r>
            <a:r>
              <a:rPr lang="en-US" sz="1900" b="1"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Villaseñor </a:t>
            </a:r>
            <a:r>
              <a:rPr lang="en-US" sz="1900" dirty="0" smtClean="0">
                <a:solidFill>
                  <a:schemeClr val="tx1"/>
                </a:solidFill>
                <a:cs typeface="Arial" pitchFamily="34" charset="0"/>
                <a:hlinkClick r:id="rId15"/>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Co-Center </a:t>
            </a:r>
            <a:r>
              <a:rPr lang="en-US" sz="1900" b="1" i="1" dirty="0">
                <a:solidFill>
                  <a:schemeClr val="tx1"/>
                </a:solidFill>
                <a:cs typeface="Arial" pitchFamily="34" charset="0"/>
              </a:rPr>
              <a:t>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6"/>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7"/>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8"/>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9"/>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20"/>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21"/>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2"/>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a:t>
            </a:r>
            <a:r>
              <a:rPr lang="en-US" sz="1900" dirty="0" smtClean="0">
                <a:solidFill>
                  <a:schemeClr val="tx1"/>
                </a:solidFill>
                <a:cs typeface="Arial" pitchFamily="34" charset="0"/>
              </a:rPr>
              <a:t>Villaseñor </a:t>
            </a:r>
            <a:r>
              <a:rPr lang="en-US" sz="1900" dirty="0">
                <a:solidFill>
                  <a:schemeClr val="tx1"/>
                </a:solidFill>
                <a:cs typeface="Arial" pitchFamily="34" charset="0"/>
                <a:hlinkClick r:id="rId15"/>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rgbClr val="0000FF"/>
                </a:solidFill>
                <a:ea typeface="Calibri"/>
                <a:cs typeface="Times New Roman"/>
                <a:hlinkClick r:id="rId23"/>
              </a:rPr>
              <a:t>mynatt@cc.gatech.edu</a:t>
            </a:r>
            <a:endParaRPr lang="en-US" sz="19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4"/>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5"/>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6"/>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b="1" i="1" dirty="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i="1" dirty="0">
                <a:solidFill>
                  <a:schemeClr val="tx1"/>
                </a:solidFill>
                <a:cs typeface="Arial" pitchFamily="34" charset="0"/>
                <a:hlinkClick r:id="rId27"/>
              </a:rPr>
              <a:t>Chris.gunter@emory.edu</a:t>
            </a:r>
            <a:r>
              <a:rPr lang="en-US"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Wessels</a:t>
            </a: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8"/>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25302"/>
            <a:ext cx="2563813" cy="652486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marL="0" marR="0">
              <a:spcBef>
                <a:spcPts val="0"/>
              </a:spcBef>
              <a:spcAft>
                <a:spcPts val="0"/>
              </a:spcAft>
            </a:pPr>
            <a:r>
              <a:rPr lang="en-US" sz="800" b="1" i="1" dirty="0" smtClean="0">
                <a:latin typeface="+mn-lt"/>
              </a:rPr>
              <a:t>Lucky </a:t>
            </a:r>
            <a:r>
              <a:rPr lang="en-US" sz="800" b="1" i="1" dirty="0">
                <a:latin typeface="+mn-lt"/>
              </a:rPr>
              <a:t>Jain, M.D., </a:t>
            </a:r>
            <a:r>
              <a:rPr lang="en-US" sz="800" b="1" i="1" dirty="0" smtClean="0">
                <a:latin typeface="+mn-lt"/>
              </a:rPr>
              <a:t>MBA</a:t>
            </a:r>
          </a:p>
          <a:p>
            <a:pPr marL="0" marR="0">
              <a:spcBef>
                <a:spcPts val="0"/>
              </a:spcBef>
              <a:spcAft>
                <a:spcPts val="0"/>
              </a:spcAft>
            </a:pPr>
            <a:r>
              <a:rPr lang="en-US" sz="800" dirty="0" smtClean="0">
                <a:latin typeface="+mn-lt"/>
              </a:rPr>
              <a:t>Richard </a:t>
            </a:r>
            <a:r>
              <a:rPr lang="en-US" sz="800" dirty="0">
                <a:latin typeface="+mn-lt"/>
              </a:rPr>
              <a:t>W. Blumberg </a:t>
            </a:r>
            <a:r>
              <a:rPr lang="en-US" sz="800" dirty="0" smtClean="0">
                <a:latin typeface="+mn-lt"/>
              </a:rPr>
              <a:t>Professor &amp; Executive Vice </a:t>
            </a:r>
            <a:r>
              <a:rPr lang="en-US" sz="800" dirty="0">
                <a:latin typeface="+mn-lt"/>
              </a:rPr>
              <a:t>C</a:t>
            </a:r>
            <a:r>
              <a:rPr lang="en-US" sz="800" dirty="0" smtClean="0">
                <a:latin typeface="+mn-lt"/>
              </a:rPr>
              <a:t>hair </a:t>
            </a:r>
            <a:r>
              <a:rPr lang="en-US" sz="800" dirty="0">
                <a:latin typeface="+mn-lt"/>
              </a:rPr>
              <a:t>of the Department of Pediatrics </a:t>
            </a:r>
            <a:endParaRPr lang="en-US" sz="800" dirty="0" smtClean="0">
              <a:latin typeface="+mn-lt"/>
            </a:endParaRPr>
          </a:p>
          <a:p>
            <a:pPr marL="0" marR="0">
              <a:spcBef>
                <a:spcPts val="0"/>
              </a:spcBef>
              <a:spcAft>
                <a:spcPts val="0"/>
              </a:spcAft>
            </a:pPr>
            <a:r>
              <a:rPr lang="en-US" sz="800" dirty="0" smtClean="0">
                <a:latin typeface="+mn-lt"/>
              </a:rPr>
              <a:t>Executive Medical Director, Faculty Practices </a:t>
            </a:r>
            <a:r>
              <a:rPr lang="en-US" sz="800" dirty="0">
                <a:latin typeface="+mn-lt"/>
              </a:rPr>
              <a:t>of the Children’s Physician </a:t>
            </a:r>
            <a:r>
              <a:rPr lang="en-US" sz="800" dirty="0" smtClean="0">
                <a:latin typeface="+mn-lt"/>
              </a:rPr>
              <a:t>Group </a:t>
            </a:r>
            <a:r>
              <a:rPr lang="en-US" sz="800" u="sng" dirty="0" smtClean="0">
                <a:latin typeface="+mn-lt"/>
                <a:hlinkClick r:id="rId29"/>
              </a:rPr>
              <a:t>ljain@emory.edu</a:t>
            </a:r>
            <a:endParaRPr lang="en-US" sz="800" u="sng" dirty="0" smtClean="0">
              <a:latin typeface="+mn-lt"/>
            </a:endParaRPr>
          </a:p>
          <a:p>
            <a:pPr marL="0" marR="0">
              <a:spcBef>
                <a:spcPts val="0"/>
              </a:spcBef>
              <a:spcAft>
                <a:spcPts val="0"/>
              </a:spcAft>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a:t>
            </a:r>
            <a:r>
              <a:rPr lang="en-US" sz="800" dirty="0" smtClean="0">
                <a:latin typeface="Calibri" pitchFamily="34" charset="0"/>
              </a:rPr>
              <a:t>Group, Children’s </a:t>
            </a:r>
            <a:r>
              <a:rPr lang="en-US" sz="800" dirty="0">
                <a:latin typeface="Calibri" pitchFamily="34" charset="0"/>
              </a:rPr>
              <a:t>Healthcare of </a:t>
            </a:r>
            <a:r>
              <a:rPr lang="en-US" sz="800" dirty="0" smtClean="0">
                <a:latin typeface="Calibri" pitchFamily="34" charset="0"/>
              </a:rPr>
              <a:t>Atlanta </a:t>
            </a:r>
            <a:r>
              <a:rPr lang="en-US" sz="800" dirty="0" smtClean="0">
                <a:latin typeface="Calibri" pitchFamily="34" charset="0"/>
                <a:hlinkClick r:id="rId30"/>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31"/>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32"/>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3"/>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4"/>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5"/>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6"/>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7"/>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004683399"/>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2</a:t>
                      </a:r>
                      <a:r>
                        <a:rPr kumimoji="0" lang="en-US" sz="1000" u="none" strike="noStrike" kern="0" cap="none" spc="0" normalizeH="0" baseline="30000" noProof="0" dirty="0" smtClean="0">
                          <a:ln>
                            <a:noFill/>
                          </a:ln>
                          <a:effectLst/>
                          <a:uLnTx/>
                          <a:uFillTx/>
                        </a:rPr>
                        <a:t>nd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54354928"/>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Bridget </a:t>
                      </a:r>
                      <a:r>
                        <a:rPr lang="en-US" sz="800" dirty="0" err="1" smtClean="0">
                          <a:latin typeface="+mn-lt"/>
                          <a:ea typeface="Calibri"/>
                          <a:cs typeface="Times New Roman"/>
                        </a:rPr>
                        <a:t>Neary</a:t>
                      </a:r>
                      <a:r>
                        <a:rPr lang="en-US" sz="800" baseline="0" dirty="0" smtClean="0">
                          <a:latin typeface="+mn-lt"/>
                          <a:ea typeface="Calibri"/>
                          <a:cs typeface="Times New Roman"/>
                        </a:rPr>
                        <a:t> </a:t>
                      </a:r>
                      <a:r>
                        <a:rPr lang="en-US" sz="800" baseline="0" dirty="0" smtClean="0">
                          <a:latin typeface="+mn-lt"/>
                          <a:ea typeface="Calibri"/>
                          <a:cs typeface="Times New Roman"/>
                          <a:hlinkClick r:id="rId7"/>
                        </a:rPr>
                        <a:t>bridget.e.neary@emory.edu</a:t>
                      </a:r>
                      <a:r>
                        <a:rPr lang="en-US" sz="800" baseline="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dirty="0">
                <a:solidFill>
                  <a:srgbClr val="000000"/>
                </a:solidFill>
                <a:latin typeface="Calibri" pitchFamily="34" charset="0"/>
              </a:rPr>
              <a:t>Partnership </a:t>
            </a:r>
            <a:r>
              <a:rPr lang="en-US" sz="2400" b="1" u="sng" dirty="0" smtClean="0">
                <a:solidFill>
                  <a:srgbClr val="000000"/>
                </a:solidFill>
                <a:latin typeface="Calibri" pitchFamily="34" charset="0"/>
              </a:rPr>
              <a:t>Cores</a:t>
            </a:r>
            <a:r>
              <a:rPr lang="en-US" sz="2400" b="1" i="1" dirty="0" smtClean="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2377</TotalTime>
  <Words>4244</Words>
  <Application>Microsoft Office PowerPoint</Application>
  <PresentationFormat>On-screen Show (4:3)</PresentationFormat>
  <Paragraphs>674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226</cp:revision>
  <cp:lastPrinted>2015-07-01T13:08:07Z</cp:lastPrinted>
  <dcterms:created xsi:type="dcterms:W3CDTF">2011-12-08T19:57:10Z</dcterms:created>
  <dcterms:modified xsi:type="dcterms:W3CDTF">2015-10-14T18:34:57Z</dcterms:modified>
</cp:coreProperties>
</file>