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9" r:id="rId3"/>
    <p:sldId id="280" r:id="rId4"/>
    <p:sldId id="281" r:id="rId5"/>
    <p:sldId id="259" r:id="rId6"/>
    <p:sldId id="284" r:id="rId7"/>
    <p:sldId id="261" r:id="rId8"/>
    <p:sldId id="262" r:id="rId9"/>
    <p:sldId id="266" r:id="rId10"/>
    <p:sldId id="264" r:id="rId11"/>
    <p:sldId id="265" r:id="rId12"/>
    <p:sldId id="267" r:id="rId13"/>
    <p:sldId id="277" r:id="rId14"/>
    <p:sldId id="268" r:id="rId15"/>
    <p:sldId id="27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21D2-AA20-4768-BE7D-95C3B01849A2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86B8D-BC0E-43F9-81FE-912CFDF2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8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2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1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1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06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9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6B8D-BC0E-43F9-81FE-912CFDF2E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5D13F3-95EA-484E-BD3F-A657C35E664C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4AA76D2-92B1-4502-93D7-7D3CB6C57F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RC_Scheduling_EDIT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uadalupe.Izaguirre@choa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eanna.hill@choa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CIRC_Scheduling_EDIT.ppt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elsey.Zinck@choa.org?subject=CIRC%20Scheduling%20Training%20Confirm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848600" cy="192722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CIRC Appointment </a:t>
            </a:r>
            <a:br>
              <a:rPr lang="en-US" dirty="0" smtClean="0"/>
            </a:br>
            <a:r>
              <a:rPr lang="en-US" dirty="0" smtClean="0"/>
              <a:t>Scheduling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 Form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your form is completed</a:t>
            </a:r>
          </a:p>
          <a:p>
            <a:r>
              <a:rPr lang="en-US" dirty="0" smtClean="0"/>
              <a:t>Orders have been placed in EPIC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Send request form to CIRC Coordinators at:</a:t>
            </a:r>
          </a:p>
          <a:p>
            <a:pPr lvl="1"/>
            <a:r>
              <a:rPr lang="en-US" dirty="0" smtClean="0">
                <a:hlinkClick r:id="rId3" action="ppaction://hlinkpres?slideindex=1&amp;slidetitle="/>
              </a:rPr>
              <a:t>Deanna.Hill@choa.org</a:t>
            </a:r>
            <a:r>
              <a:rPr lang="en-US" dirty="0" smtClean="0"/>
              <a:t> (5-5214)</a:t>
            </a:r>
          </a:p>
          <a:p>
            <a:pPr lvl="1"/>
            <a:r>
              <a:rPr lang="en-US" dirty="0" smtClean="0">
                <a:hlinkClick r:id="rId4"/>
              </a:rPr>
              <a:t>Guadalupe.Izaguirre@choa.org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5-0628)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Scheduling Request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 marL="274320" lvl="1" indent="0" algn="ctr">
              <a:buNone/>
            </a:pPr>
            <a:r>
              <a:rPr lang="en-US" sz="2200" dirty="0" smtClean="0"/>
              <a:t>Have multiple options ready that work for the </a:t>
            </a:r>
            <a:r>
              <a:rPr lang="en-US" sz="2200" dirty="0" smtClean="0"/>
              <a:t>patient</a:t>
            </a:r>
          </a:p>
          <a:p>
            <a:pPr marL="274320" lvl="1" indent="0" algn="ctr">
              <a:buNone/>
            </a:pPr>
            <a:endParaRPr lang="en-US" sz="2200" dirty="0" smtClean="0"/>
          </a:p>
          <a:p>
            <a:r>
              <a:rPr lang="en-US" sz="2200" dirty="0" smtClean="0"/>
              <a:t>Appointments are scheduled on the hour from 8:00-11:00 AM and 1:00 – 3:00 PM, Monday-Friday</a:t>
            </a:r>
          </a:p>
          <a:p>
            <a:r>
              <a:rPr lang="en-US" sz="2200" dirty="0" smtClean="0"/>
              <a:t>Investigator should put orders in prior to submitting appointment request.</a:t>
            </a:r>
          </a:p>
          <a:p>
            <a:pPr lvl="2"/>
            <a:r>
              <a:rPr lang="en-US" sz="1600" dirty="0" smtClean="0"/>
              <a:t>EG CARD IMAG RSCH CORE </a:t>
            </a:r>
            <a:r>
              <a:rPr lang="en-US" sz="1600" dirty="0" smtClean="0"/>
              <a:t>[211467]</a:t>
            </a:r>
          </a:p>
          <a:p>
            <a:pPr lvl="2"/>
            <a:r>
              <a:rPr lang="en-US" sz="1600" dirty="0" smtClean="0"/>
              <a:t>Orders should be submitted under “Future”, unless same day</a:t>
            </a:r>
          </a:p>
          <a:p>
            <a:pPr lvl="2"/>
            <a:r>
              <a:rPr lang="en-US" sz="1600" dirty="0" smtClean="0"/>
              <a:t>Orders should include study name</a:t>
            </a:r>
            <a:endParaRPr lang="en-US" sz="1600" dirty="0" smtClean="0"/>
          </a:p>
          <a:p>
            <a:r>
              <a:rPr lang="en-US" sz="2200" dirty="0" smtClean="0"/>
              <a:t>Submit </a:t>
            </a:r>
            <a:r>
              <a:rPr lang="en-US" sz="2200" dirty="0" smtClean="0"/>
              <a:t>form as early as possible (at least 48-72 hours)</a:t>
            </a:r>
          </a:p>
          <a:p>
            <a:r>
              <a:rPr lang="en-US" sz="2200" dirty="0" smtClean="0"/>
              <a:t>Check EPIC within 48 hours of submitting form to check for the appointment.  If one is not in there, contact the CIRC coordinators or schedulers for assistance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Information for Coordinators for Study Visit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stay with your patient in the waiting room until the sonographer comes out to get your patient.  The sonographer may have questions pertaining to the study number, de-identification, etc.</a:t>
            </a:r>
          </a:p>
          <a:p>
            <a:r>
              <a:rPr lang="en-US" dirty="0" smtClean="0"/>
              <a:t>Provide the sonographer with a contact number in case they need to reach you</a:t>
            </a:r>
          </a:p>
          <a:p>
            <a:r>
              <a:rPr lang="en-US" dirty="0" smtClean="0"/>
              <a:t>If a CD or paperwork is required from the sonographer, those materials will be left in the research mailbox behind the sonographer’s office.  For studies that require upload by a CIRC coordinator, please provide the coordinators with these materials from the mailbox if the sonographer hasn’t.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0328"/>
            <a:ext cx="8229600" cy="50718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CIRC Coordinators</a:t>
            </a:r>
            <a:endParaRPr lang="en-US" dirty="0" smtClean="0"/>
          </a:p>
          <a:p>
            <a:pPr lvl="1"/>
            <a:r>
              <a:rPr lang="en-US" dirty="0" smtClean="0"/>
              <a:t>Desk: </a:t>
            </a:r>
            <a:r>
              <a:rPr lang="en-US" dirty="0" smtClean="0"/>
              <a:t>5-5214</a:t>
            </a:r>
            <a:endParaRPr lang="en-US" dirty="0" smtClean="0"/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Deanna.hill@choa.org</a:t>
            </a:r>
            <a:endParaRPr lang="en-US" dirty="0" smtClean="0"/>
          </a:p>
          <a:p>
            <a:pPr lvl="1"/>
            <a:r>
              <a:rPr lang="en-US" dirty="0" smtClean="0"/>
              <a:t>Desk: 5-0628</a:t>
            </a:r>
            <a:endParaRPr lang="en-US" dirty="0" smtClean="0"/>
          </a:p>
          <a:p>
            <a:pPr lvl="1"/>
            <a:r>
              <a:rPr lang="en-US" dirty="0"/>
              <a:t>Email: </a:t>
            </a:r>
            <a:r>
              <a:rPr lang="en-US" dirty="0" smtClean="0">
                <a:hlinkClick r:id="rId4" action="ppaction://hlinkpres?slideindex=1&amp;slidetitle="/>
              </a:rPr>
              <a:t>Guadalupe.izaguerra@choa.org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CIRC Sonographers can be contact through </a:t>
            </a:r>
            <a:r>
              <a:rPr lang="en-US" dirty="0" err="1" smtClean="0"/>
              <a:t>Voalte</a:t>
            </a:r>
            <a:endParaRPr lang="en-US" dirty="0" smtClean="0"/>
          </a:p>
          <a:p>
            <a:pPr lvl="1"/>
            <a:r>
              <a:rPr lang="en-US" dirty="0" smtClean="0"/>
              <a:t>EG </a:t>
            </a:r>
            <a:r>
              <a:rPr lang="en-US" dirty="0" err="1" smtClean="0"/>
              <a:t>Voalte</a:t>
            </a:r>
            <a:r>
              <a:rPr lang="en-US" dirty="0" smtClean="0"/>
              <a:t> </a:t>
            </a:r>
            <a:r>
              <a:rPr lang="en-US" dirty="0" smtClean="0"/>
              <a:t>phone: </a:t>
            </a:r>
            <a:r>
              <a:rPr lang="en-US" dirty="0" smtClean="0"/>
              <a:t>43332</a:t>
            </a:r>
          </a:p>
          <a:p>
            <a:pPr lvl="1"/>
            <a:r>
              <a:rPr lang="en-US" dirty="0" smtClean="0"/>
              <a:t>SR </a:t>
            </a:r>
            <a:r>
              <a:rPr lang="en-US" dirty="0" err="1" smtClean="0"/>
              <a:t>Voalte</a:t>
            </a:r>
            <a:r>
              <a:rPr lang="en-US" dirty="0" smtClean="0"/>
              <a:t>: SR Echo cardiographer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Once you have completed this training, please follow the link below to send a confirmation email.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733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hlinkClick r:id="rId3"/>
              </a:rPr>
              <a:t>CIRC Training Confirmation 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533400"/>
            <a:ext cx="3505200" cy="990600"/>
          </a:xfrm>
        </p:spPr>
        <p:txBody>
          <a:bodyPr/>
          <a:lstStyle/>
          <a:p>
            <a:r>
              <a:rPr lang="en-US" dirty="0"/>
              <a:t>Request 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46" y="1526931"/>
            <a:ext cx="5928946" cy="4876800"/>
          </a:xfrm>
        </p:spPr>
      </p:pic>
      <p:sp>
        <p:nvSpPr>
          <p:cNvPr id="8" name="TextBox 7"/>
          <p:cNvSpPr txBox="1"/>
          <p:nvPr/>
        </p:nvSpPr>
        <p:spPr>
          <a:xfrm>
            <a:off x="6858000" y="1676400"/>
            <a:ext cx="1714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out this form according to the following instructions and submit accordingly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9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Request Form: </a:t>
            </a:r>
            <a:r>
              <a:rPr lang="en-US" dirty="0" smtClean="0"/>
              <a:t>Patient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854" y="1488831"/>
            <a:ext cx="5928946" cy="4876800"/>
          </a:xfrm>
        </p:spPr>
      </p:pic>
      <p:sp>
        <p:nvSpPr>
          <p:cNvPr id="8" name="TextBox 7"/>
          <p:cNvSpPr txBox="1"/>
          <p:nvPr/>
        </p:nvSpPr>
        <p:spPr>
          <a:xfrm>
            <a:off x="6629400" y="1676400"/>
            <a:ext cx="205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patient information, please include all fields: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Patient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 of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Account/HAR #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62400" y="1828800"/>
            <a:ext cx="2209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1828800"/>
            <a:ext cx="2209800" cy="121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8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5334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Request Form: </a:t>
            </a:r>
            <a:r>
              <a:rPr lang="en-US" dirty="0" smtClean="0"/>
              <a:t>Study Name/location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5928946" cy="4876800"/>
          </a:xfrm>
        </p:spPr>
      </p:pic>
      <p:sp>
        <p:nvSpPr>
          <p:cNvPr id="8" name="TextBox 7"/>
          <p:cNvSpPr txBox="1"/>
          <p:nvPr/>
        </p:nvSpPr>
        <p:spPr>
          <a:xfrm>
            <a:off x="6629400" y="2093774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Always include the study name and location the study visit will be performed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62400" y="1828800"/>
            <a:ext cx="2209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1828800"/>
            <a:ext cx="2209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2667000"/>
            <a:ext cx="30480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Request Form: Parent/Guardian Information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1556596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parent/guardian information, please include these fields: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Parent/Guardian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Relationship to Patient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u="sng" dirty="0" smtClean="0">
                <a:solidFill>
                  <a:srgbClr val="FF0000"/>
                </a:solidFill>
              </a:rPr>
              <a:t>DO NOT</a:t>
            </a:r>
            <a:r>
              <a:rPr lang="en-US" dirty="0" smtClean="0">
                <a:solidFill>
                  <a:srgbClr val="FF0000"/>
                </a:solidFill>
              </a:rPr>
              <a:t> need to fill out the Insurance Information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Attaching the patient face sheet is encouraged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100" y="1582973"/>
            <a:ext cx="4648200" cy="4953000"/>
          </a:xfrm>
        </p:spPr>
      </p:pic>
      <p:sp>
        <p:nvSpPr>
          <p:cNvPr id="4" name="Rectangle 3"/>
          <p:cNvSpPr/>
          <p:nvPr/>
        </p:nvSpPr>
        <p:spPr>
          <a:xfrm>
            <a:off x="914400" y="3352800"/>
            <a:ext cx="44196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 Form: Exams to be </a:t>
            </a:r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In this section, check what exams need to be </a:t>
            </a:r>
            <a:r>
              <a:rPr lang="en-US" dirty="0" smtClean="0"/>
              <a:t>performed</a:t>
            </a:r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Be sure that checked procedure matches budget obtained from </a:t>
            </a:r>
            <a:r>
              <a:rPr lang="en-US" b="1" dirty="0" smtClean="0">
                <a:solidFill>
                  <a:srgbClr val="FF0000"/>
                </a:solidFill>
              </a:rPr>
              <a:t>CIRC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8391525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3276600"/>
            <a:ext cx="82296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0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 Form: Study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561743"/>
            <a:ext cx="3124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this section, </a:t>
            </a:r>
            <a:r>
              <a:rPr lang="en-US" sz="1600" dirty="0" smtClean="0"/>
              <a:t>please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 the first lines, write the patient diagnosis (ex: Chronic Kidney Disease)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diagnostic questions, include the short title of the study with the visit number (ex: XYZ123 Cycle 1 Day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special requests, answer the sedation and portability questions.  You can also include any specific instructions (ex: </a:t>
            </a:r>
            <a:r>
              <a:rPr lang="en-US" sz="1600" dirty="0"/>
              <a:t>C</a:t>
            </a:r>
            <a:r>
              <a:rPr lang="en-US" sz="1600" dirty="0" smtClean="0"/>
              <a:t>omplete exam 2 hours after first dose)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procedure completed, please include the date and time for the study (decided after talking to CIRC coordinators)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819400"/>
            <a:ext cx="5715000" cy="1963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895600"/>
            <a:ext cx="5562600" cy="198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Request Form: Signature and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114800"/>
            <a:ext cx="5029200" cy="1571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1730276"/>
            <a:ext cx="731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section, please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Physician Wet </a:t>
            </a:r>
            <a:r>
              <a:rPr lang="en-US" dirty="0"/>
              <a:t>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Printed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Requested Procedure Date and Time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Office Contact – Coordinator/Nurse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Practice Name (ex: Aflac)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Phone </a:t>
            </a:r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8800" y="4114800"/>
            <a:ext cx="5410200" cy="182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514600"/>
            <a:ext cx="2971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Request 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46482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685800"/>
            <a:ext cx="4800600" cy="5867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30e2d35d-ab23-4b4a-8205-16d2fa833ec7"/>
  <p:tag name="_AMO_REPORTCONTROLSVISIBLE" val="Empty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1107</TotalTime>
  <Words>581</Words>
  <Application>Microsoft Office PowerPoint</Application>
  <PresentationFormat>On-screen Show (4:3)</PresentationFormat>
  <Paragraphs>86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Clarity</vt:lpstr>
      <vt:lpstr>  CIRC Appointment  Scheduling </vt:lpstr>
      <vt:lpstr>Request Form</vt:lpstr>
      <vt:lpstr>Request Form: Patient Information</vt:lpstr>
      <vt:lpstr>Request Form: Study Name/location</vt:lpstr>
      <vt:lpstr>Request Form: Parent/Guardian Information</vt:lpstr>
      <vt:lpstr>Request Form: Exams to be Done</vt:lpstr>
      <vt:lpstr>Request Form: Study Information</vt:lpstr>
      <vt:lpstr>Request Form: Signature and Contact Information</vt:lpstr>
      <vt:lpstr>Sample Request Form</vt:lpstr>
      <vt:lpstr>Request Form Submission</vt:lpstr>
      <vt:lpstr>Scheduling Request Tips</vt:lpstr>
      <vt:lpstr>Information for Coordinators for Study Visit Days</vt:lpstr>
      <vt:lpstr>Contact Information</vt:lpstr>
      <vt:lpstr>Thank you!</vt:lpstr>
      <vt:lpstr>Once you have completed this training, please follow the link below to send a confirmation email.</vt:lpstr>
    </vt:vector>
  </TitlesOfParts>
  <Company>CHOA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Zinck, Kelsey</dc:creator>
  <cp:lastModifiedBy>Hill, Deanna</cp:lastModifiedBy>
  <cp:revision>73</cp:revision>
  <dcterms:created xsi:type="dcterms:W3CDTF">2018-01-23T19:22:29Z</dcterms:created>
  <dcterms:modified xsi:type="dcterms:W3CDTF">2021-07-14T14:13:16Z</dcterms:modified>
</cp:coreProperties>
</file>