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36"/>
  </p:notesMasterIdLst>
  <p:handoutMasterIdLst>
    <p:handoutMasterId r:id="rId37"/>
  </p:handoutMasterIdLst>
  <p:sldIdLst>
    <p:sldId id="297" r:id="rId2"/>
    <p:sldId id="556" r:id="rId3"/>
    <p:sldId id="533" r:id="rId4"/>
    <p:sldId id="544" r:id="rId5"/>
    <p:sldId id="414" r:id="rId6"/>
    <p:sldId id="557" r:id="rId7"/>
    <p:sldId id="419" r:id="rId8"/>
    <p:sldId id="422" r:id="rId9"/>
    <p:sldId id="423" r:id="rId10"/>
    <p:sldId id="424" r:id="rId11"/>
    <p:sldId id="425" r:id="rId12"/>
    <p:sldId id="540" r:id="rId13"/>
    <p:sldId id="511" r:id="rId14"/>
    <p:sldId id="558" r:id="rId15"/>
    <p:sldId id="427" r:id="rId16"/>
    <p:sldId id="437" r:id="rId17"/>
    <p:sldId id="527" r:id="rId18"/>
    <p:sldId id="507" r:id="rId19"/>
    <p:sldId id="452" r:id="rId20"/>
    <p:sldId id="513" r:id="rId21"/>
    <p:sldId id="539" r:id="rId22"/>
    <p:sldId id="526" r:id="rId23"/>
    <p:sldId id="555" r:id="rId24"/>
    <p:sldId id="546" r:id="rId25"/>
    <p:sldId id="523" r:id="rId26"/>
    <p:sldId id="503" r:id="rId27"/>
    <p:sldId id="551" r:id="rId28"/>
    <p:sldId id="553" r:id="rId29"/>
    <p:sldId id="537" r:id="rId30"/>
    <p:sldId id="548" r:id="rId31"/>
    <p:sldId id="547" r:id="rId32"/>
    <p:sldId id="562" r:id="rId33"/>
    <p:sldId id="563" r:id="rId34"/>
    <p:sldId id="564" r:id="rId35"/>
  </p:sldIdLst>
  <p:sldSz cx="9144000" cy="6858000" type="screen4x3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35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4684"/>
  </p:normalViewPr>
  <p:slideViewPr>
    <p:cSldViewPr>
      <p:cViewPr varScale="1">
        <p:scale>
          <a:sx n="108" d="100"/>
          <a:sy n="108" d="100"/>
        </p:scale>
        <p:origin x="33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30" y="-84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djones\Desktop\Women%20in%20the%20Medical%20Profession_2.5.20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Representation of Women in the Medical Profession, 1965 to 2019</a:t>
            </a:r>
            <a:endParaRPr lang="en-US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Students Enrolled in Medical School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6C31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Sheet1!$A$2:$A$56</c:f>
              <c:numCache>
                <c:formatCode>@</c:formatCode>
                <c:ptCount val="55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 formatCode="General">
                  <c:v>2016</c:v>
                </c:pt>
                <c:pt idx="52" formatCode="General">
                  <c:v>2017</c:v>
                </c:pt>
                <c:pt idx="53" formatCode="General">
                  <c:v>2018</c:v>
                </c:pt>
                <c:pt idx="54" formatCode="General">
                  <c:v>2019</c:v>
                </c:pt>
              </c:numCache>
            </c:numRef>
          </c:xVal>
          <c:yVal>
            <c:numRef>
              <c:f>Sheet1!$B$2:$B$56</c:f>
              <c:numCache>
                <c:formatCode>General</c:formatCode>
                <c:ptCount val="55"/>
                <c:pt idx="0" formatCode="0.0">
                  <c:v>7.9</c:v>
                </c:pt>
                <c:pt idx="5" formatCode="0.0">
                  <c:v>9.6</c:v>
                </c:pt>
                <c:pt idx="10" formatCode="0.0">
                  <c:v>20.5</c:v>
                </c:pt>
                <c:pt idx="15" formatCode="0.0">
                  <c:v>26.5</c:v>
                </c:pt>
                <c:pt idx="20" formatCode="0.0">
                  <c:v>32.5</c:v>
                </c:pt>
                <c:pt idx="25" formatCode="0.0">
                  <c:v>37.299999999999997</c:v>
                </c:pt>
                <c:pt idx="30" formatCode="0.0">
                  <c:v>41.7</c:v>
                </c:pt>
                <c:pt idx="35" formatCode="0.0">
                  <c:v>44.3</c:v>
                </c:pt>
                <c:pt idx="40" formatCode="0.0">
                  <c:v>48.6</c:v>
                </c:pt>
                <c:pt idx="45" formatCode="0.0">
                  <c:v>47.5</c:v>
                </c:pt>
                <c:pt idx="50" formatCode="0.0">
                  <c:v>46.8</c:v>
                </c:pt>
                <c:pt idx="51" formatCode="0.0">
                  <c:v>47.66</c:v>
                </c:pt>
                <c:pt idx="52" formatCode="0.0">
                  <c:v>48.46</c:v>
                </c:pt>
                <c:pt idx="53" formatCode="0.0">
                  <c:v>49.5</c:v>
                </c:pt>
                <c:pt idx="54" formatCode="0.0">
                  <c:v>50.53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57-4F13-9B1C-BEAB73D160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Physicians in the US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Sheet1!$A$2:$A$56</c:f>
              <c:numCache>
                <c:formatCode>@</c:formatCode>
                <c:ptCount val="55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 formatCode="General">
                  <c:v>2016</c:v>
                </c:pt>
                <c:pt idx="52" formatCode="General">
                  <c:v>2017</c:v>
                </c:pt>
                <c:pt idx="53" formatCode="General">
                  <c:v>2018</c:v>
                </c:pt>
                <c:pt idx="54" formatCode="General">
                  <c:v>2019</c:v>
                </c:pt>
              </c:numCache>
            </c:numRef>
          </c:xVal>
          <c:yVal>
            <c:numRef>
              <c:f>Sheet1!$C$2:$C$56</c:f>
              <c:numCache>
                <c:formatCode>General</c:formatCode>
                <c:ptCount val="55"/>
                <c:pt idx="10" formatCode="0.0">
                  <c:v>9.1</c:v>
                </c:pt>
                <c:pt idx="15" formatCode="0.0">
                  <c:v>11.6</c:v>
                </c:pt>
                <c:pt idx="20" formatCode="0.0">
                  <c:v>14.6</c:v>
                </c:pt>
                <c:pt idx="25" formatCode="0.0">
                  <c:v>16.899999999999999</c:v>
                </c:pt>
                <c:pt idx="35" formatCode="0.0">
                  <c:v>24</c:v>
                </c:pt>
                <c:pt idx="48" formatCode="0.0">
                  <c:v>31.9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257-4F13-9B1C-BEAB73D16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60571392"/>
        <c:axId val="-1211157456"/>
      </c:scatterChart>
      <c:valAx>
        <c:axId val="-1260571392"/>
        <c:scaling>
          <c:orientation val="minMax"/>
          <c:max val="202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11157456"/>
        <c:crosses val="autoZero"/>
        <c:crossBetween val="midCat"/>
        <c:majorUnit val="5"/>
      </c:valAx>
      <c:valAx>
        <c:axId val="-121115745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>
                    <a:solidFill>
                      <a:sysClr val="windowText" lastClr="000000"/>
                    </a:solidFill>
                  </a:rPr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60571392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8" tIns="46514" rIns="93028" bIns="46514" numCol="1" anchor="t" anchorCtr="0" compatLnSpc="1">
            <a:prstTxWarp prst="textNoShape">
              <a:avLst/>
            </a:prstTxWarp>
          </a:bodyPr>
          <a:lstStyle>
            <a:lvl1pPr defTabSz="930372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37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8" tIns="46514" rIns="93028" bIns="46514" numCol="1" anchor="t" anchorCtr="0" compatLnSpc="1">
            <a:prstTxWarp prst="textNoShape">
              <a:avLst/>
            </a:prstTxWarp>
          </a:bodyPr>
          <a:lstStyle>
            <a:lvl1pPr algn="r" defTabSz="930372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371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8" tIns="46514" rIns="93028" bIns="46514" numCol="1" anchor="b" anchorCtr="0" compatLnSpc="1">
            <a:prstTxWarp prst="textNoShape">
              <a:avLst/>
            </a:prstTxWarp>
          </a:bodyPr>
          <a:lstStyle>
            <a:lvl1pPr defTabSz="930372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371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8" tIns="46514" rIns="93028" bIns="46514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ea typeface="MS PGothic" charset="-128"/>
              </a:defRPr>
            </a:lvl1pPr>
          </a:lstStyle>
          <a:p>
            <a:fld id="{9D89643F-82CC-EF42-8E2C-F396557E104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8" tIns="46514" rIns="93028" bIns="46514" numCol="1" anchor="t" anchorCtr="0" compatLnSpc="1">
            <a:prstTxWarp prst="textNoShape">
              <a:avLst/>
            </a:prstTxWarp>
          </a:bodyPr>
          <a:lstStyle>
            <a:lvl1pPr defTabSz="930372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37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8" tIns="46514" rIns="93028" bIns="46514" numCol="1" anchor="t" anchorCtr="0" compatLnSpc="1">
            <a:prstTxWarp prst="textNoShape">
              <a:avLst/>
            </a:prstTxWarp>
          </a:bodyPr>
          <a:lstStyle>
            <a:lvl1pPr algn="r" defTabSz="930372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5325"/>
            <a:ext cx="4641850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0075"/>
            <a:ext cx="51308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8" tIns="46514" rIns="93028" bIns="465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371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8" tIns="46514" rIns="93028" bIns="46514" numCol="1" anchor="b" anchorCtr="0" compatLnSpc="1">
            <a:prstTxWarp prst="textNoShape">
              <a:avLst/>
            </a:prstTxWarp>
          </a:bodyPr>
          <a:lstStyle>
            <a:lvl1pPr defTabSz="930372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371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8" tIns="46514" rIns="93028" bIns="46514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ea typeface="MS PGothic" charset="-128"/>
              </a:defRPr>
            </a:lvl1pPr>
          </a:lstStyle>
          <a:p>
            <a:fld id="{903F3A4B-87AA-EC45-AF50-4999B3B2015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mc.org/system/files/2019-11/2019_FACTS_Table_B-1.2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  <a:cs typeface="MS PGothic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91801C4-7110-D24D-91E7-5E038B58BA0F}" type="slidenum">
              <a:rPr lang="en-US" altLang="x-none" sz="1200"/>
              <a:pPr/>
              <a:t>1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ea typeface="ＭＳ Ｐゴシック" charset="-128"/>
                <a:cs typeface="MS PGothic" charset="-128"/>
              </a:rPr>
              <a:t>We have growing reason to pay attention to these issues since the outbreak of the pandemic.  COVID has amplified many of the drivers of inequity; this study I recently led quantifies the early impact on female first authors.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366C95D-1EBB-D24A-9B43-91F982B99D00}" type="slidenum">
              <a:rPr lang="en-US" altLang="x-none" sz="1200">
                <a:ea typeface="MS PGothic" charset="-128"/>
              </a:rPr>
              <a:pPr/>
              <a:t>31</a:t>
            </a:fld>
            <a:endParaRPr lang="en-US" altLang="x-none" sz="1200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AD7B4A8-2D27-A34F-AECB-05496443AAD3}" type="slidenum">
              <a:rPr lang="en-US" altLang="x-none" sz="1200"/>
              <a:pPr/>
              <a:t>3</a:t>
            </a:fld>
            <a:endParaRPr lang="en-US" altLang="x-none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0075"/>
            <a:ext cx="5597525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ea typeface="ＭＳ Ｐゴシック" charset="-128"/>
                <a:cs typeface="MS PGothic" charset="-128"/>
              </a:rPr>
              <a:t>Data from Association of American Medical Colleges AAMC  (</a:t>
            </a:r>
            <a:r>
              <a:rPr lang="en-US" altLang="x-none" b="1">
                <a:ea typeface="ＭＳ Ｐゴシック" charset="-128"/>
                <a:cs typeface="MS PGothic" charset="-128"/>
              </a:rPr>
              <a:t>TABLE 1: MEDICAL STUDENTS, SELECTED YEARS, 1965–2015</a:t>
            </a:r>
            <a:r>
              <a:rPr lang="en-US" altLang="x-none">
                <a:ea typeface="ＭＳ Ｐゴシック" charset="-128"/>
                <a:cs typeface="MS PGothic" charset="-128"/>
              </a:rPr>
              <a:t>), https://www.aamc.org/download/481178/data/2015table1.pdf </a:t>
            </a:r>
          </a:p>
          <a:p>
            <a:pPr eaLnBrk="1" hangingPunct="1"/>
            <a:r>
              <a:rPr lang="en-US" altLang="x-none">
                <a:ea typeface="ＭＳ Ｐゴシック" charset="-128"/>
                <a:cs typeface="MS PGothic" charset="-128"/>
              </a:rPr>
              <a:t>Data from Association of American Medical Colleges AAMC  (</a:t>
            </a:r>
            <a:r>
              <a:rPr lang="en-US" altLang="x-none" b="1">
                <a:ea typeface="ＭＳ Ｐゴシック" charset="-128"/>
                <a:cs typeface="MS PGothic" charset="-128"/>
              </a:rPr>
              <a:t>TABLE B-1.2: TOTAL ENROLLMENT BY U.S. MEDICAL SCHOOL AND SEX, 2015-2016 THROUGH 2019-2020</a:t>
            </a:r>
            <a:r>
              <a:rPr lang="en-US" altLang="x-none">
                <a:ea typeface="ＭＳ Ｐゴシック" charset="-128"/>
                <a:cs typeface="MS PGothic" charset="-128"/>
              </a:rPr>
              <a:t>), </a:t>
            </a:r>
            <a:r>
              <a:rPr lang="en-US" altLang="x-none">
                <a:ea typeface="ＭＳ Ｐゴシック" charset="-128"/>
                <a:cs typeface="MS PGothic" charset="-128"/>
                <a:hlinkClick r:id="rId3"/>
              </a:rPr>
              <a:t>https://www.aamc.org/system/files/2019-11/2019_FACTS_Table_B-1.2.pdf</a:t>
            </a:r>
            <a:r>
              <a:rPr lang="en-US" altLang="x-none">
                <a:ea typeface="ＭＳ Ｐゴシック" charset="-128"/>
                <a:cs typeface="MS PGothic" charset="-128"/>
              </a:rPr>
              <a:t> </a:t>
            </a:r>
          </a:p>
          <a:p>
            <a:pPr eaLnBrk="1" hangingPunct="1"/>
            <a:r>
              <a:rPr lang="en-US" altLang="x-none">
                <a:ea typeface="ＭＳ Ｐゴシック" charset="-128"/>
                <a:cs typeface="MS PGothic" charset="-128"/>
              </a:rPr>
              <a:t>Data from American Medical Association AMA (</a:t>
            </a:r>
            <a:r>
              <a:rPr lang="en-US" altLang="x-none" b="1">
                <a:ea typeface="ＭＳ Ｐゴシック" charset="-128"/>
                <a:cs typeface="MS PGothic" charset="-128"/>
              </a:rPr>
              <a:t>TABLE 6.5, PHYSICIANS BY AGE AND GENDER, 1975-2013, </a:t>
            </a:r>
            <a:r>
              <a:rPr lang="en-US" altLang="x-none" b="1" i="1">
                <a:ea typeface="ＭＳ Ｐゴシック" charset="-128"/>
                <a:cs typeface="MS PGothic" charset="-128"/>
              </a:rPr>
              <a:t>PHYSICIAN CHARACTERISTICS AND DISTRIBUTION IN THE US, 2015 EDITION</a:t>
            </a:r>
            <a:r>
              <a:rPr lang="en-US" altLang="x-none">
                <a:ea typeface="ＭＳ Ｐゴシック" charset="-128"/>
                <a:cs typeface="MS PGothic" charset="-128"/>
              </a:rPr>
              <a:t>)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2CFCA25-E326-9A4F-B5D0-3BB2382FACD2}" type="slidenum">
              <a:rPr lang="en-US" altLang="x-none" sz="1200"/>
              <a:pPr/>
              <a:t>4</a:t>
            </a:fld>
            <a:endParaRPr lang="en-US" altLang="x-none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0075"/>
            <a:ext cx="5597525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  <a:cs typeface="MS PGothic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ea typeface="ＭＳ Ｐゴシック" charset="-128"/>
                <a:cs typeface="MS PGothic" charset="-128"/>
              </a:rPr>
              <a:t>Indeed, the</a:t>
            </a:r>
            <a:r>
              <a:rPr lang="en-US" altLang="x-none" baseline="0" dirty="0">
                <a:ea typeface="ＭＳ Ｐゴシック" charset="-128"/>
                <a:cs typeface="MS PGothic" charset="-128"/>
              </a:rPr>
              <a:t> </a:t>
            </a:r>
            <a:r>
              <a:rPr lang="en-US" altLang="x-none" dirty="0">
                <a:ea typeface="ＭＳ Ｐゴシック" charset="-128"/>
                <a:cs typeface="MS PGothic" charset="-128"/>
              </a:rPr>
              <a:t>objective data are so abundant that the</a:t>
            </a:r>
            <a:r>
              <a:rPr lang="en-US" altLang="x-none" baseline="0" dirty="0">
                <a:ea typeface="ＭＳ Ｐゴシック" charset="-128"/>
                <a:cs typeface="MS PGothic" charset="-128"/>
              </a:rPr>
              <a:t> </a:t>
            </a:r>
            <a:r>
              <a:rPr lang="en-US" altLang="x-none" dirty="0">
                <a:ea typeface="ＭＳ Ｐゴシック" charset="-128"/>
                <a:cs typeface="MS PGothic" charset="-128"/>
              </a:rPr>
              <a:t>National Academies have published multiple</a:t>
            </a:r>
            <a:r>
              <a:rPr lang="en-US" altLang="x-none" baseline="0" dirty="0">
                <a:ea typeface="ＭＳ Ｐゴシック" charset="-128"/>
                <a:cs typeface="MS PGothic" charset="-128"/>
              </a:rPr>
              <a:t> reports </a:t>
            </a:r>
            <a:r>
              <a:rPr lang="en-US" altLang="x-none" dirty="0">
                <a:ea typeface="ＭＳ Ｐゴシック" charset="-128"/>
                <a:cs typeface="MS PGothic" charset="-128"/>
              </a:rPr>
              <a:t>compiling the overwhelming evidence regarding gender inequity,</a:t>
            </a:r>
            <a:r>
              <a:rPr lang="en-US" altLang="x-none" baseline="0" dirty="0">
                <a:ea typeface="ＭＳ Ｐゴシック" charset="-128"/>
                <a:cs typeface="MS PGothic" charset="-128"/>
              </a:rPr>
              <a:t> the </a:t>
            </a:r>
            <a:r>
              <a:rPr lang="en-US" altLang="x-none" dirty="0">
                <a:ea typeface="ＭＳ Ｐゴシック" charset="-128"/>
                <a:cs typeface="MS PGothic" charset="-128"/>
              </a:rPr>
              <a:t>mechanisms that drive it,</a:t>
            </a:r>
            <a:r>
              <a:rPr lang="en-US" altLang="x-none" baseline="0" dirty="0">
                <a:ea typeface="ＭＳ Ｐゴシック" charset="-128"/>
                <a:cs typeface="MS PGothic" charset="-128"/>
              </a:rPr>
              <a:t> </a:t>
            </a:r>
            <a:r>
              <a:rPr lang="en-US" altLang="x-none" dirty="0">
                <a:ea typeface="ＭＳ Ｐゴシック" charset="-128"/>
                <a:cs typeface="MS PGothic" charset="-128"/>
              </a:rPr>
              <a:t>and interventions to target those mechanisms.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CB8FE28-25BB-4D40-9A18-35370D0D7E83}" type="slidenum">
              <a:rPr lang="en-US" altLang="x-none" sz="1200">
                <a:ea typeface="MS PGothic" charset="-128"/>
              </a:rPr>
              <a:pPr/>
              <a:t>14</a:t>
            </a:fld>
            <a:endParaRPr lang="en-US" altLang="x-none" sz="120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2372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  <a:cs typeface="MS PGothic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E1C02D0-2A49-2A4C-A640-80B20FAD4A47}" type="slidenum">
              <a:rPr lang="en-US" altLang="x-none" sz="1200"/>
              <a:pPr/>
              <a:t>15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  <a:cs typeface="MS PGothic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ECCF16D-16E9-A64F-A7C2-0498202F9C23}" type="slidenum">
              <a:rPr lang="en-US" altLang="x-none" sz="1200">
                <a:ea typeface="MS PGothic" charset="-128"/>
              </a:rPr>
              <a:pPr/>
              <a:t>17</a:t>
            </a:fld>
            <a:endParaRPr lang="en-US" altLang="x-none" sz="1200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latin typeface="Calibri" charset="0"/>
                <a:ea typeface="ＭＳ Ｐゴシック" charset="-128"/>
                <a:cs typeface="MS PGothic" charset="-128"/>
              </a:rPr>
              <a:t>Both deontological and teleological arguments can be articulated about the need to promote gender equity</a:t>
            </a:r>
          </a:p>
          <a:p>
            <a:pPr eaLnBrk="1" hangingPunct="1"/>
            <a:r>
              <a:rPr lang="en-US" altLang="x-none">
                <a:latin typeface="Calibri" charset="0"/>
                <a:ea typeface="ＭＳ Ｐゴシック" charset="-128"/>
                <a:cs typeface="MS PGothic" charset="-128"/>
              </a:rPr>
              <a:t>Codes of ethics should say more...</a:t>
            </a:r>
          </a:p>
          <a:p>
            <a:endParaRPr lang="en-US" altLang="x-none">
              <a:ea typeface="ＭＳ Ｐゴシック" charset="-128"/>
              <a:cs typeface="MS PGothic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7E4B623-A038-6640-A24C-46E4ECE1A4F5}" type="slidenum">
              <a:rPr lang="en-US" altLang="x-none" sz="1200">
                <a:ea typeface="MS PGothic" charset="-128"/>
              </a:rPr>
              <a:pPr/>
              <a:t>21</a:t>
            </a:fld>
            <a:endParaRPr lang="en-US" altLang="x-none" sz="120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919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ea typeface="ＭＳ Ｐゴシック" charset="-128"/>
                <a:cs typeface="MS PGothic" charset="-128"/>
              </a:rPr>
              <a:t>In brief, we know from decades of social scientific research that gender inequity develops as a profound downstream consequence of persistent unconscious biases, sexual harassment, and the gendered division of domestic labor in our society.  We also know that there is a vicious cycle:  gender inequity itself creates an environment in which bias, harassment, and gendered expectations thrive.  A lot of my own scholarly work has focused on how to measure these constructs.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0275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3681D63-16D5-FA46-A36D-0EDB8BE38ACE}" type="slidenum">
              <a:rPr lang="en-US" altLang="x-none" sz="1200">
                <a:ea typeface="MS PGothic" charset="-128"/>
              </a:rPr>
              <a:pPr/>
              <a:t>24</a:t>
            </a:fld>
            <a:endParaRPr lang="en-US" altLang="x-none" sz="1200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09700" y="1160463"/>
            <a:ext cx="4178300" cy="3133725"/>
          </a:xfrm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  <a:cs typeface="MS PGothic" charset="-128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35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635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635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635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635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635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635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635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635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362FABFD-D4C8-574C-A3F3-0AB66D6464AB}" type="slidenum">
              <a:rPr lang="en-US" altLang="x-none" sz="1200">
                <a:solidFill>
                  <a:srgbClr val="000000"/>
                </a:solidFill>
                <a:latin typeface="Calibri" charset="0"/>
              </a:rPr>
              <a:pPr eaLnBrk="0" hangingPunct="0"/>
              <a:t>26</a:t>
            </a:fld>
            <a:endParaRPr lang="en-US" altLang="x-none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191C1-6D8E-2A41-BAF4-524FA375FD0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08565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E0065-1525-5544-8842-632F681BD13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560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49814-F5E2-5B42-8A44-13718B782DE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75524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77731-CE7E-6746-9B8C-A96CDE126E6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20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7F2D4-8F15-E541-B765-8DC41C7BA32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1549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5161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8990" y="6366801"/>
            <a:ext cx="2903538" cy="4000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latin typeface="Univers LT Std 57 Cn"/>
                <a:cs typeface="Univers LT Std 57 C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704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B389D-9324-6544-A910-C4E69581F05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6564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91073-3621-994D-ABA5-A75A62D6FBF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3491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F9F0A-2BD0-B54F-A01C-D19C79F2F43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59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A23D5-9B99-0B43-B661-1921D33BE8F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60421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CB6B2-161E-BC4E-A57E-D21EEB49EFD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1250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AA664-EB0E-A641-BEB7-FF65121106E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8919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68141-6A41-5B4B-ADA0-3BC90C688D6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714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0789F-1FB5-504A-A601-1389F968370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7536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MS PGothic" charset="-128"/>
              </a:defRPr>
            </a:lvl1pPr>
          </a:lstStyle>
          <a:p>
            <a:fld id="{150D1134-AE84-F24D-B485-34AF1D1B5A9F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6" r:id="rId1"/>
    <p:sldLayoutId id="2147484437" r:id="rId2"/>
    <p:sldLayoutId id="2147484438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  <p:sldLayoutId id="2147484447" r:id="rId12"/>
    <p:sldLayoutId id="2147484448" r:id="rId13"/>
    <p:sldLayoutId id="2147484449" r:id="rId14"/>
    <p:sldLayoutId id="214748445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annals.o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600200"/>
            <a:ext cx="8534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ea typeface="ＭＳ Ｐゴシック" pitchFamily="34" charset="-128"/>
                <a:cs typeface="+mj-cs"/>
              </a:rPr>
              <a:t>Promoting Equity for Women </a:t>
            </a:r>
            <a:br>
              <a:rPr lang="en-US" altLang="en-US" sz="4000" dirty="0">
                <a:ea typeface="ＭＳ Ｐゴシック" pitchFamily="34" charset="-128"/>
                <a:cs typeface="+mj-cs"/>
              </a:rPr>
            </a:br>
            <a:r>
              <a:rPr lang="en-US" altLang="en-US" sz="4000" dirty="0">
                <a:ea typeface="ＭＳ Ｐゴシック" pitchFamily="34" charset="-128"/>
                <a:cs typeface="+mj-cs"/>
              </a:rPr>
              <a:t>in Academic Medicine:  </a:t>
            </a:r>
            <a:br>
              <a:rPr lang="en-US" altLang="en-US" sz="4000" dirty="0">
                <a:ea typeface="ＭＳ Ｐゴシック" pitchFamily="34" charset="-128"/>
                <a:cs typeface="+mj-cs"/>
              </a:rPr>
            </a:br>
            <a:r>
              <a:rPr lang="en-US" altLang="en-US" sz="4000" dirty="0">
                <a:ea typeface="ＭＳ Ｐゴシック" pitchFamily="34" charset="-128"/>
                <a:cs typeface="+mj-cs"/>
              </a:rPr>
              <a:t>An Evidence-Based Approach</a:t>
            </a:r>
            <a:br>
              <a:rPr lang="en-US" altLang="en-US" sz="4000" dirty="0">
                <a:ea typeface="ＭＳ Ｐゴシック" pitchFamily="34" charset="-128"/>
                <a:cs typeface="+mj-cs"/>
              </a:rPr>
            </a:br>
            <a:endParaRPr lang="en-US" altLang="en-US" b="1" dirty="0">
              <a:ea typeface="ＭＳ Ｐゴシック" pitchFamily="34" charset="-128"/>
              <a:cs typeface="+mj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038600"/>
            <a:ext cx="80772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sz="1800" dirty="0" err="1">
                <a:ea typeface="ＭＳ Ｐゴシック" pitchFamily="34" charset="-128"/>
                <a:cs typeface="+mn-cs"/>
              </a:rPr>
              <a:t>Reshma</a:t>
            </a:r>
            <a:r>
              <a:rPr lang="en-US" altLang="en-US" sz="1800" dirty="0">
                <a:ea typeface="ＭＳ Ｐゴシック" pitchFamily="34" charset="-128"/>
                <a:cs typeface="+mn-cs"/>
              </a:rPr>
              <a:t> </a:t>
            </a:r>
            <a:r>
              <a:rPr lang="en-US" altLang="en-US" sz="1800" dirty="0" err="1">
                <a:ea typeface="ＭＳ Ｐゴシック" pitchFamily="34" charset="-128"/>
                <a:cs typeface="+mn-cs"/>
              </a:rPr>
              <a:t>Jagsi</a:t>
            </a:r>
            <a:r>
              <a:rPr lang="en-US" altLang="en-US" sz="1800" dirty="0">
                <a:ea typeface="ＭＳ Ｐゴシック" pitchFamily="34" charset="-128"/>
                <a:cs typeface="+mn-cs"/>
              </a:rPr>
              <a:t>, MD, DPhil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sz="1800" dirty="0">
                <a:ea typeface="ＭＳ Ｐゴシック" pitchFamily="34" charset="-128"/>
                <a:cs typeface="+mn-cs"/>
              </a:rPr>
              <a:t>Newman Family Professor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sz="1800" dirty="0">
                <a:ea typeface="ＭＳ Ｐゴシック" pitchFamily="34" charset="-128"/>
                <a:cs typeface="+mn-cs"/>
              </a:rPr>
              <a:t>Deputy Chair, Department of Radiation Oncology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sz="1800" dirty="0">
                <a:ea typeface="ＭＳ Ｐゴシック" pitchFamily="34" charset="-128"/>
                <a:cs typeface="+mn-cs"/>
              </a:rPr>
              <a:t>Director, Center for Bioethics and Social Sciences in Medicine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sz="1800" dirty="0">
                <a:ea typeface="ＭＳ Ｐゴシック" pitchFamily="34" charset="-128"/>
                <a:cs typeface="+mn-cs"/>
              </a:rPr>
              <a:t>University of Michigan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en-US" sz="2400" dirty="0">
              <a:ea typeface="ＭＳ Ｐゴシック" pitchFamily="34" charset="-128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en-US" sz="2400" dirty="0"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ea typeface="ＭＳ Ｐゴシック" pitchFamily="34" charset="-128"/>
                <a:cs typeface="+mj-cs"/>
              </a:rPr>
              <a:t>Gender Differences in </a:t>
            </a:r>
            <a:br>
              <a:rPr lang="en-US" altLang="en-US" sz="3600" dirty="0">
                <a:ea typeface="ＭＳ Ｐゴシック" pitchFamily="34" charset="-128"/>
                <a:cs typeface="+mj-cs"/>
              </a:rPr>
            </a:br>
            <a:r>
              <a:rPr lang="en-US" altLang="en-US" sz="3600" dirty="0">
                <a:ea typeface="ＭＳ Ｐゴシック" pitchFamily="34" charset="-128"/>
                <a:cs typeface="+mj-cs"/>
              </a:rPr>
              <a:t>Values or Behavior?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MS PGothic" charset="-128"/>
              </a:rPr>
              <a:t>Perhaps mothers are more likely to sacrifice pay for unobserved job characteristics such as flexibility and fathers wish to earn more to support their families</a:t>
            </a:r>
          </a:p>
          <a:p>
            <a:pPr lvl="1" eaLnBrk="1" hangingPunct="1"/>
            <a:r>
              <a:rPr lang="en-US" altLang="x-none">
                <a:ea typeface="MS PGothic" charset="-128"/>
                <a:cs typeface="MS PGothic" charset="-128"/>
              </a:rPr>
              <a:t>Relatively homogeneous job type</a:t>
            </a:r>
          </a:p>
          <a:p>
            <a:pPr lvl="1" eaLnBrk="1" hangingPunct="1"/>
            <a:r>
              <a:rPr lang="en-US" altLang="x-none">
                <a:ea typeface="MS PGothic" charset="-128"/>
                <a:cs typeface="MS PGothic" charset="-128"/>
              </a:rPr>
              <a:t>No interaction between gender and parental status; even women without children had lower pay than men</a:t>
            </a:r>
          </a:p>
          <a:p>
            <a:pPr eaLnBrk="1" hangingPunct="1"/>
            <a:r>
              <a:rPr lang="en-US" altLang="x-none">
                <a:ea typeface="ＭＳ Ｐゴシック" charset="-128"/>
                <a:cs typeface="MS PGothic" charset="-128"/>
              </a:rPr>
              <a:t>Perhaps women don</a:t>
            </a:r>
            <a:r>
              <a:rPr lang="en-US" altLang="en-US">
                <a:ea typeface="ＭＳ Ｐゴシック" charset="-128"/>
                <a:cs typeface="MS PGothic" charset="-128"/>
              </a:rPr>
              <a:t>’</a:t>
            </a:r>
            <a:r>
              <a:rPr lang="en-US" altLang="x-none">
                <a:ea typeface="ＭＳ Ｐゴシック" charset="-128"/>
                <a:cs typeface="MS PGothic" charset="-128"/>
              </a:rPr>
              <a:t>t ask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ea typeface="ＭＳ Ｐゴシック" pitchFamily="34" charset="-128"/>
                <a:cs typeface="+mj-cs"/>
              </a:rPr>
              <a:t>Differences in Employer Behavior towards Men and Women?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  <a:cs typeface="+mn-cs"/>
              </a:rPr>
              <a:t>Statistical discrimination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>
                <a:ea typeface="+mn-ea"/>
                <a:cs typeface="+mn-cs"/>
              </a:rPr>
              <a:t>employers make inferences based on group characteristics (such as mean productivity level) rather than considering individual characteristics when setting salaries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  <a:cs typeface="+mn-cs"/>
              </a:rPr>
              <a:t>The concept of the family wage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MS PGothic" charset="-128"/>
              </a:rPr>
              <a:t>Unconscious Biases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x-none" sz="2800">
                <a:ea typeface="ＭＳ Ｐゴシック" charset="-128"/>
                <a:cs typeface="MS PGothic" charset="-128"/>
              </a:rPr>
              <a:t>Deeply ingrained notions held by all </a:t>
            </a:r>
          </a:p>
          <a:p>
            <a:pPr eaLnBrk="1" hangingPunct="1"/>
            <a:r>
              <a:rPr lang="en-US" altLang="x-none" sz="2800">
                <a:ea typeface="ＭＳ Ｐゴシック" charset="-128"/>
                <a:cs typeface="MS PGothic" charset="-128"/>
              </a:rPr>
              <a:t>NAS report</a:t>
            </a:r>
          </a:p>
          <a:p>
            <a:pPr lvl="1" eaLnBrk="1" hangingPunct="1">
              <a:spcBef>
                <a:spcPct val="0"/>
              </a:spcBef>
            </a:pPr>
            <a:r>
              <a:rPr lang="ja-JP" altLang="en-US" sz="1400" i="1">
                <a:ea typeface="MS PGothic" charset="-128"/>
                <a:cs typeface="MS PGothic" charset="-128"/>
              </a:rPr>
              <a:t>“</a:t>
            </a:r>
            <a:r>
              <a:rPr lang="en-US" altLang="ja-JP" sz="1400" i="1">
                <a:ea typeface="MS PGothic" charset="-128"/>
                <a:cs typeface="MS PGothic" charset="-128"/>
              </a:rPr>
              <a:t>An impressive body of controlled experimental studies and examination of decision-making processes in real life show that, on the average, people are less likely to hire a woman than a man with identical qualifications, are less likely to ascribe credit to a woman than to a man for identical accomplishments, and, when information is scarce, will far more often give the benefit of the doubt to a man than a woman.</a:t>
            </a:r>
            <a:r>
              <a:rPr lang="ja-JP" altLang="en-US" sz="1400" i="1">
                <a:ea typeface="MS PGothic" charset="-128"/>
                <a:cs typeface="MS PGothic" charset="-128"/>
              </a:rPr>
              <a:t>”</a:t>
            </a:r>
            <a:r>
              <a:rPr lang="en-US" altLang="ja-JP" sz="1400">
                <a:ea typeface="MS PGothic" charset="-128"/>
                <a:cs typeface="MS PGothic" charset="-128"/>
              </a:rPr>
              <a:t> 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3822700"/>
            <a:ext cx="275431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4235450"/>
            <a:ext cx="451961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85925"/>
            <a:ext cx="9144000" cy="5172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MS PGothic" charset="-128"/>
              </a:rPr>
              <a:t>Multiple Identities</a:t>
            </a:r>
            <a:br>
              <a:rPr lang="en-US" altLang="x-none">
                <a:ea typeface="ＭＳ Ｐゴシック" charset="-128"/>
                <a:cs typeface="MS PGothic" charset="-128"/>
              </a:rPr>
            </a:br>
            <a:r>
              <a:rPr lang="en-US" altLang="x-none" sz="1600">
                <a:ea typeface="ＭＳ Ｐゴシック" charset="-128"/>
                <a:cs typeface="MS PGothic" charset="-128"/>
              </a:rPr>
              <a:t>Jagsi R.  How Deep the Bias?  </a:t>
            </a:r>
            <a:r>
              <a:rPr lang="en-US" altLang="x-none" sz="1600" i="1">
                <a:ea typeface="ＭＳ Ｐゴシック" charset="-128"/>
                <a:cs typeface="MS PGothic" charset="-128"/>
              </a:rPr>
              <a:t>JAMA</a:t>
            </a:r>
            <a:r>
              <a:rPr lang="en-US" altLang="x-none" sz="1600">
                <a:ea typeface="ＭＳ Ｐゴシック" charset="-128"/>
                <a:cs typeface="MS PGothic" charset="-128"/>
              </a:rPr>
              <a:t> 2008.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  <a:cs typeface="MS PGothic" charset="-128"/>
              </a:rPr>
              <a:t>Key NASEM Reports</a:t>
            </a:r>
          </a:p>
        </p:txBody>
      </p:sp>
      <p:pic>
        <p:nvPicPr>
          <p:cNvPr id="22530" name="Picture 3" descr="Screen Shot 2020-06-26 at 12.57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224"/>
            <a:ext cx="2183900" cy="341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Screen Shot 2020-06-26 at 12.58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35" y="1524000"/>
            <a:ext cx="2349326" cy="347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761" y="2971800"/>
            <a:ext cx="2406582" cy="3524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00" y="3461246"/>
            <a:ext cx="2171535" cy="329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08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4000">
                <a:ea typeface="ＭＳ Ｐゴシック" charset="-128"/>
                <a:cs typeface="MS PGothic" charset="-128"/>
              </a:rPr>
              <a:t>Not a Level Playing Field</a:t>
            </a:r>
            <a:endParaRPr lang="en-US" altLang="x-none">
              <a:ea typeface="ＭＳ Ｐゴシック" charset="-128"/>
              <a:cs typeface="MS PGothic" charset="-128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sz="2400" dirty="0">
                <a:ea typeface="ＭＳ Ｐゴシック" charset="-128"/>
                <a:cs typeface="MS PGothic" charset="-128"/>
              </a:rPr>
              <a:t>Seemingly gender-neutral norms, practices, and policies can have a disparate negative impact upon women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2400" dirty="0">
                <a:ea typeface="MS PGothic" charset="-128"/>
                <a:cs typeface="MS PGothic" charset="-128"/>
              </a:rPr>
              <a:t>Examples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sz="2000" dirty="0">
                <a:ea typeface="MS PGothic" charset="-128"/>
                <a:cs typeface="MS PGothic" charset="-128"/>
              </a:rPr>
              <a:t>Leave policies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x-none" sz="1800" dirty="0">
                <a:ea typeface="MS PGothic" charset="-128"/>
                <a:cs typeface="MS PGothic" charset="-128"/>
              </a:rPr>
              <a:t>Jagsi, Weinstein, Tarbell, </a:t>
            </a:r>
            <a:r>
              <a:rPr lang="en-US" altLang="x-none" sz="1800" i="1" dirty="0">
                <a:ea typeface="MS PGothic" charset="-128"/>
                <a:cs typeface="MS PGothic" charset="-128"/>
              </a:rPr>
              <a:t>N </a:t>
            </a:r>
            <a:r>
              <a:rPr lang="en-US" altLang="x-none" sz="1800" i="1" dirty="0" err="1">
                <a:ea typeface="MS PGothic" charset="-128"/>
                <a:cs typeface="MS PGothic" charset="-128"/>
              </a:rPr>
              <a:t>Engl</a:t>
            </a:r>
            <a:r>
              <a:rPr lang="en-US" altLang="x-none" sz="1800" i="1" dirty="0">
                <a:ea typeface="MS PGothic" charset="-128"/>
                <a:cs typeface="MS PGothic" charset="-128"/>
              </a:rPr>
              <a:t> J Med</a:t>
            </a:r>
            <a:r>
              <a:rPr lang="en-US" altLang="x-none" sz="1800" dirty="0">
                <a:ea typeface="MS PGothic" charset="-128"/>
                <a:cs typeface="MS PGothic" charset="-128"/>
              </a:rPr>
              <a:t> 2007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x-none" sz="1800" dirty="0" err="1">
                <a:ea typeface="MS PGothic" charset="-128"/>
                <a:cs typeface="MS PGothic" charset="-128"/>
              </a:rPr>
              <a:t>Magudia</a:t>
            </a:r>
            <a:r>
              <a:rPr lang="en-US" altLang="x-none" sz="1800" dirty="0">
                <a:ea typeface="MS PGothic" charset="-128"/>
                <a:cs typeface="MS PGothic" charset="-128"/>
              </a:rPr>
              <a:t>, Bick, Cohen, Ng, Weinstein, </a:t>
            </a:r>
            <a:r>
              <a:rPr lang="en-US" altLang="x-none" sz="1800" dirty="0" err="1">
                <a:ea typeface="MS PGothic" charset="-128"/>
                <a:cs typeface="MS PGothic" charset="-128"/>
              </a:rPr>
              <a:t>Mangurian</a:t>
            </a:r>
            <a:r>
              <a:rPr lang="en-US" altLang="x-none" sz="1800" dirty="0">
                <a:ea typeface="MS PGothic" charset="-128"/>
                <a:cs typeface="MS PGothic" charset="-128"/>
              </a:rPr>
              <a:t>, Jagsi, </a:t>
            </a:r>
            <a:r>
              <a:rPr lang="en-US" altLang="x-none" sz="1800" i="1" dirty="0">
                <a:ea typeface="MS PGothic" charset="-128"/>
                <a:cs typeface="MS PGothic" charset="-128"/>
              </a:rPr>
              <a:t>JAMA </a:t>
            </a:r>
            <a:r>
              <a:rPr lang="en-US" altLang="x-none" sz="1800" dirty="0">
                <a:ea typeface="MS PGothic" charset="-128"/>
                <a:cs typeface="MS PGothic" charset="-128"/>
              </a:rPr>
              <a:t>2018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x-none" sz="1800" dirty="0">
                <a:ea typeface="MS PGothic" charset="-128"/>
                <a:cs typeface="MS PGothic" charset="-128"/>
              </a:rPr>
              <a:t>Weinstein, </a:t>
            </a:r>
            <a:r>
              <a:rPr lang="en-US" altLang="x-none" sz="1800" dirty="0" err="1">
                <a:ea typeface="MS PGothic" charset="-128"/>
                <a:cs typeface="MS PGothic" charset="-128"/>
              </a:rPr>
              <a:t>Mangurian</a:t>
            </a:r>
            <a:r>
              <a:rPr lang="en-US" altLang="x-none" sz="1800" dirty="0">
                <a:ea typeface="MS PGothic" charset="-128"/>
                <a:cs typeface="MS PGothic" charset="-128"/>
              </a:rPr>
              <a:t>, Jagsi, </a:t>
            </a:r>
            <a:r>
              <a:rPr lang="en-US" altLang="x-none" sz="1800" i="1" dirty="0">
                <a:ea typeface="MS PGothic" charset="-128"/>
                <a:cs typeface="MS PGothic" charset="-128"/>
              </a:rPr>
              <a:t>N </a:t>
            </a:r>
            <a:r>
              <a:rPr lang="en-US" altLang="x-none" sz="1800" i="1" dirty="0" err="1">
                <a:ea typeface="MS PGothic" charset="-128"/>
                <a:cs typeface="MS PGothic" charset="-128"/>
              </a:rPr>
              <a:t>Engl</a:t>
            </a:r>
            <a:r>
              <a:rPr lang="en-US" altLang="x-none" sz="1800" i="1" dirty="0">
                <a:ea typeface="MS PGothic" charset="-128"/>
                <a:cs typeface="MS PGothic" charset="-128"/>
              </a:rPr>
              <a:t> J Med</a:t>
            </a:r>
            <a:r>
              <a:rPr lang="en-US" altLang="x-none" sz="1800" dirty="0">
                <a:ea typeface="MS PGothic" charset="-128"/>
                <a:cs typeface="MS PGothic" charset="-128"/>
              </a:rPr>
              <a:t> 2019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sz="2000" dirty="0">
                <a:ea typeface="MS PGothic" charset="-128"/>
                <a:cs typeface="MS PGothic" charset="-128"/>
              </a:rPr>
              <a:t>Expectations regarding work hours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x-none" sz="1800" dirty="0">
                <a:ea typeface="MS PGothic" charset="-128"/>
                <a:cs typeface="MS PGothic" charset="-128"/>
              </a:rPr>
              <a:t>Jagsi &amp; </a:t>
            </a:r>
            <a:r>
              <a:rPr lang="en-US" altLang="x-none" sz="1800" dirty="0" err="1">
                <a:ea typeface="MS PGothic" charset="-128"/>
                <a:cs typeface="MS PGothic" charset="-128"/>
              </a:rPr>
              <a:t>Surender</a:t>
            </a:r>
            <a:r>
              <a:rPr lang="en-US" altLang="x-none" sz="1800" dirty="0">
                <a:ea typeface="MS PGothic" charset="-128"/>
                <a:cs typeface="MS PGothic" charset="-128"/>
              </a:rPr>
              <a:t>, </a:t>
            </a:r>
            <a:r>
              <a:rPr lang="en-US" altLang="x-none" sz="1800" i="1" dirty="0" err="1">
                <a:ea typeface="MS PGothic" charset="-128"/>
                <a:cs typeface="MS PGothic" charset="-128"/>
              </a:rPr>
              <a:t>Soc</a:t>
            </a:r>
            <a:r>
              <a:rPr lang="en-US" altLang="x-none" sz="1800" i="1" dirty="0">
                <a:ea typeface="MS PGothic" charset="-128"/>
                <a:cs typeface="MS PGothic" charset="-128"/>
              </a:rPr>
              <a:t> </a:t>
            </a:r>
            <a:r>
              <a:rPr lang="en-US" altLang="x-none" sz="1800" i="1" dirty="0" err="1">
                <a:ea typeface="MS PGothic" charset="-128"/>
                <a:cs typeface="MS PGothic" charset="-128"/>
              </a:rPr>
              <a:t>Sci</a:t>
            </a:r>
            <a:r>
              <a:rPr lang="en-US" altLang="x-none" sz="1800" i="1" dirty="0">
                <a:ea typeface="MS PGothic" charset="-128"/>
                <a:cs typeface="MS PGothic" charset="-128"/>
              </a:rPr>
              <a:t> Med</a:t>
            </a:r>
            <a:r>
              <a:rPr lang="en-US" altLang="x-none" sz="1800" dirty="0">
                <a:ea typeface="MS PGothic" charset="-128"/>
                <a:cs typeface="MS PGothic" charset="-128"/>
              </a:rPr>
              <a:t> 2002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sz="2000" dirty="0">
                <a:ea typeface="MS PGothic" charset="-128"/>
                <a:cs typeface="MS PGothic" charset="-128"/>
              </a:rPr>
              <a:t>Tenure clocks &amp; limits on grant eligibility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2000" dirty="0">
                <a:ea typeface="MS PGothic" charset="-128"/>
                <a:cs typeface="MS PGothic" charset="-128"/>
              </a:rPr>
              <a:t>Mechanisms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sz="2000" dirty="0">
                <a:ea typeface="MS PGothic" charset="-128"/>
                <a:cs typeface="MS PGothic" charset="-128"/>
              </a:rPr>
              <a:t>forcing collision of biological &amp; professional clocks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sz="2000" dirty="0">
                <a:ea typeface="MS PGothic" charset="-128"/>
                <a:cs typeface="MS PGothic" charset="-128"/>
              </a:rPr>
              <a:t>magnifying the inequities of the traditional gendered division of labor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oter Placeholder 4"/>
          <p:cNvSpPr txBox="1">
            <a:spLocks noGrp="1"/>
          </p:cNvSpPr>
          <p:nvPr/>
        </p:nvSpPr>
        <p:spPr bwMode="auto">
          <a:xfrm>
            <a:off x="2514600" y="63246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100">
              <a:solidFill>
                <a:srgbClr val="898989"/>
              </a:solidFill>
            </a:endParaRPr>
          </a:p>
        </p:txBody>
      </p:sp>
      <p:sp>
        <p:nvSpPr>
          <p:cNvPr id="41986" name="Text Placeholder 2"/>
          <p:cNvSpPr txBox="1">
            <a:spLocks/>
          </p:cNvSpPr>
          <p:nvPr/>
        </p:nvSpPr>
        <p:spPr bwMode="auto">
          <a:xfrm>
            <a:off x="304800" y="735013"/>
            <a:ext cx="822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x-none" sz="1200" b="1"/>
              <a:t>Gender Differences in Time Spent on Parenting and Domestic Responsibilities by High-Achieving Young Physician-Researchers</a:t>
            </a:r>
          </a:p>
        </p:txBody>
      </p:sp>
      <p:cxnSp>
        <p:nvCxnSpPr>
          <p:cNvPr id="41987" name="Straight Connector 8"/>
          <p:cNvCxnSpPr>
            <a:cxnSpLocks noChangeShapeType="1"/>
          </p:cNvCxnSpPr>
          <p:nvPr/>
        </p:nvCxnSpPr>
        <p:spPr bwMode="auto">
          <a:xfrm>
            <a:off x="381000" y="6248400"/>
            <a:ext cx="8382000" cy="0"/>
          </a:xfrm>
          <a:prstGeom prst="line">
            <a:avLst/>
          </a:prstGeom>
          <a:noFill/>
          <a:ln w="9525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88" name="Text Placeholder 2"/>
          <p:cNvSpPr txBox="1">
            <a:spLocks/>
          </p:cNvSpPr>
          <p:nvPr/>
        </p:nvSpPr>
        <p:spPr bwMode="auto">
          <a:xfrm>
            <a:off x="304800" y="1344613"/>
            <a:ext cx="838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x-none" sz="800" b="1"/>
              <a:t>Ann Intern Med. 2014;160(5):344-353. doi:10.7326/M13-0974</a:t>
            </a:r>
          </a:p>
        </p:txBody>
      </p:sp>
      <p:sp>
        <p:nvSpPr>
          <p:cNvPr id="41989" name="Text Placeholder 2"/>
          <p:cNvSpPr txBox="1">
            <a:spLocks/>
          </p:cNvSpPr>
          <p:nvPr/>
        </p:nvSpPr>
        <p:spPr bwMode="auto">
          <a:xfrm>
            <a:off x="1828800" y="1420813"/>
            <a:ext cx="7086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x-none" altLang="x-none" sz="1200" b="1"/>
          </a:p>
        </p:txBody>
      </p:sp>
      <p:pic>
        <p:nvPicPr>
          <p:cNvPr id="41990" name="Picture 1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991" name="Straight Connector 14"/>
          <p:cNvCxnSpPr>
            <a:cxnSpLocks noChangeShapeType="1"/>
          </p:cNvCxnSpPr>
          <p:nvPr/>
        </p:nvCxnSpPr>
        <p:spPr bwMode="auto">
          <a:xfrm>
            <a:off x="381000" y="1752600"/>
            <a:ext cx="8382000" cy="0"/>
          </a:xfrm>
          <a:prstGeom prst="line">
            <a:avLst/>
          </a:prstGeom>
          <a:noFill/>
          <a:ln w="9525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992" name="Picture 1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96"/>
          <a:stretch>
            <a:fillRect/>
          </a:stretch>
        </p:blipFill>
        <p:spPr bwMode="auto">
          <a:xfrm>
            <a:off x="158750" y="2667000"/>
            <a:ext cx="6234113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29400" y="1981200"/>
            <a:ext cx="1905000" cy="4648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en-US" sz="1200" dirty="0">
                <a:ea typeface="+mn-ea"/>
              </a:rPr>
              <a:t>Among married or partnered respondents with children, after adjustment for work hours, spousal employment, and other factors, women spent 8.5 more hours per week on domestic activities. 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endParaRPr lang="en-US" sz="1200" dirty="0">
              <a:ea typeface="+mn-ea"/>
            </a:endParaRP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en-US" sz="1200" dirty="0">
                <a:ea typeface="+mn-ea"/>
              </a:rPr>
              <a:t>In the subgroup with spouses or domestic partners who were employed full-time, women were more likely to take time off during disruptions of usual child care arrangements than men (42.6% vs. 12.4%).</a:t>
            </a:r>
          </a:p>
          <a:p>
            <a:pPr eaLnBrk="1" hangingPunct="1">
              <a:defRPr/>
            </a:pPr>
            <a:endParaRPr lang="en-US" dirty="0">
              <a:ea typeface="+mn-ea"/>
            </a:endParaRPr>
          </a:p>
        </p:txBody>
      </p:sp>
      <p:sp>
        <p:nvSpPr>
          <p:cNvPr id="41994" name="TextBox 2"/>
          <p:cNvSpPr txBox="1">
            <a:spLocks noChangeArrowheads="1"/>
          </p:cNvSpPr>
          <p:nvPr/>
        </p:nvSpPr>
        <p:spPr bwMode="auto">
          <a:xfrm>
            <a:off x="146050" y="6432550"/>
            <a:ext cx="6553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Jolly S, Griffith KA, DeCastro R, Stewart A, Ubel P, Jagsi R. </a:t>
            </a:r>
          </a:p>
        </p:txBody>
      </p:sp>
      <p:pic>
        <p:nvPicPr>
          <p:cNvPr id="41995" name="Picture 1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42"/>
          <a:stretch>
            <a:fillRect/>
          </a:stretch>
        </p:blipFill>
        <p:spPr bwMode="auto">
          <a:xfrm>
            <a:off x="152400" y="4038600"/>
            <a:ext cx="6234113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572000" y="1165225"/>
            <a:ext cx="2282825" cy="4800600"/>
          </a:xfrm>
          <a:prstGeom prst="rect">
            <a:avLst/>
          </a:prstGeom>
          <a:solidFill>
            <a:srgbClr val="FFD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165225"/>
            <a:ext cx="2284413" cy="4800600"/>
          </a:xfrm>
          <a:prstGeom prst="rect">
            <a:avLst/>
          </a:prstGeom>
          <a:solidFill>
            <a:srgbClr val="FFD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0" y="1165225"/>
            <a:ext cx="2282825" cy="4800600"/>
          </a:xfrm>
          <a:prstGeom prst="rect">
            <a:avLst/>
          </a:prstGeom>
          <a:solidFill>
            <a:srgbClr val="FFE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30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3910013"/>
            <a:ext cx="15684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44738"/>
            <a:ext cx="1604963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4351338"/>
            <a:ext cx="1201738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17"/>
          <p:cNvSpPr txBox="1">
            <a:spLocks noChangeArrowheads="1"/>
          </p:cNvSpPr>
          <p:nvPr/>
        </p:nvSpPr>
        <p:spPr bwMode="auto">
          <a:xfrm>
            <a:off x="0" y="1365250"/>
            <a:ext cx="2298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400" b="1"/>
              <a:t>Surveyed 816 Participants</a:t>
            </a:r>
          </a:p>
        </p:txBody>
      </p:sp>
      <p:sp>
        <p:nvSpPr>
          <p:cNvPr id="43016" name="TextBox 19"/>
          <p:cNvSpPr txBox="1">
            <a:spLocks noChangeArrowheads="1"/>
          </p:cNvSpPr>
          <p:nvPr/>
        </p:nvSpPr>
        <p:spPr bwMode="auto">
          <a:xfrm>
            <a:off x="3479800" y="2998788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000"/>
              <a:t>Women</a:t>
            </a:r>
          </a:p>
          <a:p>
            <a:pPr algn="ctr"/>
            <a:r>
              <a:rPr lang="en-US" altLang="x-none" sz="2000"/>
              <a:t>41%</a:t>
            </a:r>
          </a:p>
        </p:txBody>
      </p:sp>
      <p:sp>
        <p:nvSpPr>
          <p:cNvPr id="43017" name="TextBox 20"/>
          <p:cNvSpPr txBox="1">
            <a:spLocks noChangeArrowheads="1"/>
          </p:cNvSpPr>
          <p:nvPr/>
        </p:nvSpPr>
        <p:spPr bwMode="auto">
          <a:xfrm>
            <a:off x="3541713" y="4473575"/>
            <a:ext cx="939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000"/>
              <a:t>Men</a:t>
            </a:r>
          </a:p>
          <a:p>
            <a:pPr algn="ctr"/>
            <a:r>
              <a:rPr lang="en-US" altLang="x-none" sz="2000"/>
              <a:t>32%</a:t>
            </a:r>
          </a:p>
        </p:txBody>
      </p:sp>
      <p:sp>
        <p:nvSpPr>
          <p:cNvPr id="43018" name="TextBox 21"/>
          <p:cNvSpPr txBox="1">
            <a:spLocks noChangeArrowheads="1"/>
          </p:cNvSpPr>
          <p:nvPr/>
        </p:nvSpPr>
        <p:spPr bwMode="auto">
          <a:xfrm>
            <a:off x="4572000" y="1365250"/>
            <a:ext cx="22875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/>
              <a:t>Drivers of Gender Differences in Burnout</a:t>
            </a:r>
          </a:p>
        </p:txBody>
      </p:sp>
      <p:sp>
        <p:nvSpPr>
          <p:cNvPr id="43019" name="TextBox 24"/>
          <p:cNvSpPr txBox="1">
            <a:spLocks noChangeArrowheads="1"/>
          </p:cNvSpPr>
          <p:nvPr/>
        </p:nvSpPr>
        <p:spPr bwMode="auto">
          <a:xfrm>
            <a:off x="2289175" y="1365250"/>
            <a:ext cx="2271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400" b="1"/>
              <a:t>Prevalence of Work-Related Burnout</a:t>
            </a:r>
          </a:p>
        </p:txBody>
      </p:sp>
      <p:pic>
        <p:nvPicPr>
          <p:cNvPr id="4302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846388"/>
            <a:ext cx="987425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2881313"/>
            <a:ext cx="9334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2" name="TextBox 26"/>
          <p:cNvSpPr txBox="1">
            <a:spLocks noChangeArrowheads="1"/>
          </p:cNvSpPr>
          <p:nvPr/>
        </p:nvSpPr>
        <p:spPr bwMode="auto">
          <a:xfrm>
            <a:off x="4573588" y="2435225"/>
            <a:ext cx="2273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600"/>
              <a:t>Time pressures</a:t>
            </a:r>
          </a:p>
        </p:txBody>
      </p:sp>
      <p:sp>
        <p:nvSpPr>
          <p:cNvPr id="43023" name="TextBox 27"/>
          <p:cNvSpPr txBox="1">
            <a:spLocks noChangeArrowheads="1"/>
          </p:cNvSpPr>
          <p:nvPr/>
        </p:nvSpPr>
        <p:spPr bwMode="auto">
          <a:xfrm>
            <a:off x="4568825" y="4140200"/>
            <a:ext cx="2290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rIns="18288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600"/>
              <a:t>Perceptions of work climate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8000" y="1165225"/>
            <a:ext cx="2282825" cy="4800600"/>
          </a:xfrm>
          <a:prstGeom prst="rect">
            <a:avLst/>
          </a:prstGeom>
          <a:solidFill>
            <a:srgbClr val="FFE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3025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1751013"/>
            <a:ext cx="190817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6" name="TextBox 32"/>
          <p:cNvSpPr txBox="1">
            <a:spLocks noChangeArrowheads="1"/>
          </p:cNvSpPr>
          <p:nvPr/>
        </p:nvSpPr>
        <p:spPr bwMode="auto">
          <a:xfrm>
            <a:off x="6854825" y="1365250"/>
            <a:ext cx="2289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400" b="1"/>
              <a:t>Implications</a:t>
            </a:r>
          </a:p>
        </p:txBody>
      </p:sp>
      <p:sp>
        <p:nvSpPr>
          <p:cNvPr id="43027" name="TextBox 33"/>
          <p:cNvSpPr txBox="1">
            <a:spLocks noChangeArrowheads="1"/>
          </p:cNvSpPr>
          <p:nvPr/>
        </p:nvSpPr>
        <p:spPr bwMode="auto">
          <a:xfrm>
            <a:off x="6845300" y="4083050"/>
            <a:ext cx="22987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600"/>
              <a:t>Need to improve work climate through</a:t>
            </a:r>
          </a:p>
          <a:p>
            <a:pPr algn="ctr"/>
            <a:r>
              <a:rPr lang="en-US" altLang="x-none" sz="1600"/>
              <a:t> civility &amp; respect </a:t>
            </a:r>
          </a:p>
          <a:p>
            <a:pPr algn="ctr"/>
            <a:r>
              <a:rPr lang="en-US" altLang="x-none" sz="1600"/>
              <a:t>and mitigate </a:t>
            </a:r>
          </a:p>
          <a:p>
            <a:pPr algn="ctr"/>
            <a:r>
              <a:rPr lang="en-US" altLang="x-none" sz="1600"/>
              <a:t>competing demands</a:t>
            </a:r>
          </a:p>
        </p:txBody>
      </p:sp>
      <p:grpSp>
        <p:nvGrpSpPr>
          <p:cNvPr id="43028" name="Group 4"/>
          <p:cNvGrpSpPr>
            <a:grpSpLocks/>
          </p:cNvGrpSpPr>
          <p:nvPr/>
        </p:nvGrpSpPr>
        <p:grpSpPr bwMode="auto">
          <a:xfrm>
            <a:off x="-304800" y="1905000"/>
            <a:ext cx="2667000" cy="2894013"/>
            <a:chOff x="403737" y="2400759"/>
            <a:chExt cx="2036248" cy="2036248"/>
          </a:xfrm>
        </p:grpSpPr>
        <p:pic>
          <p:nvPicPr>
            <p:cNvPr id="43035" name="Content Placeholder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37" y="2400759"/>
              <a:ext cx="2036248" cy="2036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6" name="TextBox 34"/>
            <p:cNvSpPr txBox="1">
              <a:spLocks noChangeArrowheads="1"/>
            </p:cNvSpPr>
            <p:nvPr/>
          </p:nvSpPr>
          <p:spPr bwMode="auto">
            <a:xfrm>
              <a:off x="955627" y="3114644"/>
              <a:ext cx="745563" cy="20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200">
                  <a:ea typeface="MS PGothic" charset="-128"/>
                </a:rPr>
                <a:t>K Award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0"/>
            <a:ext cx="9144000" cy="1195388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30" name="TextBox 3"/>
          <p:cNvSpPr txBox="1">
            <a:spLocks noChangeArrowheads="1"/>
          </p:cNvSpPr>
          <p:nvPr/>
        </p:nvSpPr>
        <p:spPr bwMode="auto">
          <a:xfrm>
            <a:off x="119063" y="201613"/>
            <a:ext cx="8936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800" b="1">
                <a:solidFill>
                  <a:schemeClr val="bg1"/>
                </a:solidFill>
              </a:rPr>
              <a:t>Work-Related Burnout in Physician-Scientists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3175" y="5799138"/>
            <a:ext cx="9144000" cy="1058862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32" name="TextBox 5"/>
          <p:cNvSpPr txBox="1">
            <a:spLocks noChangeArrowheads="1"/>
          </p:cNvSpPr>
          <p:nvPr/>
        </p:nvSpPr>
        <p:spPr bwMode="auto">
          <a:xfrm>
            <a:off x="119063" y="5991225"/>
            <a:ext cx="4949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400" dirty="0" err="1">
                <a:solidFill>
                  <a:schemeClr val="bg1"/>
                </a:solidFill>
              </a:rPr>
              <a:t>Perumalswami</a:t>
            </a:r>
            <a:r>
              <a:rPr lang="en-US" altLang="x-none" sz="1400" dirty="0">
                <a:solidFill>
                  <a:schemeClr val="bg1"/>
                </a:solidFill>
              </a:rPr>
              <a:t>, Griffith, Jones, Stewart, </a:t>
            </a:r>
            <a:r>
              <a:rPr lang="en-US" altLang="x-none" sz="1400" dirty="0" err="1">
                <a:solidFill>
                  <a:schemeClr val="bg1"/>
                </a:solidFill>
              </a:rPr>
              <a:t>Ubel</a:t>
            </a:r>
            <a:r>
              <a:rPr lang="en-US" altLang="x-none" sz="1400" dirty="0">
                <a:solidFill>
                  <a:schemeClr val="bg1"/>
                </a:solidFill>
              </a:rPr>
              <a:t>, Jagsi.</a:t>
            </a:r>
          </a:p>
          <a:p>
            <a:r>
              <a:rPr lang="en-US" altLang="x-none" sz="1400" i="1" dirty="0">
                <a:solidFill>
                  <a:schemeClr val="bg1"/>
                </a:solidFill>
              </a:rPr>
              <a:t>JAMA Internal Medicine, </a:t>
            </a:r>
            <a:r>
              <a:rPr lang="en-US" altLang="x-none" sz="1400" dirty="0">
                <a:solidFill>
                  <a:schemeClr val="bg1"/>
                </a:solidFill>
              </a:rPr>
              <a:t>October 2019.</a:t>
            </a:r>
          </a:p>
        </p:txBody>
      </p:sp>
      <p:sp>
        <p:nvSpPr>
          <p:cNvPr id="43033" name="TextBox 36"/>
          <p:cNvSpPr txBox="1">
            <a:spLocks noChangeArrowheads="1"/>
          </p:cNvSpPr>
          <p:nvPr/>
        </p:nvSpPr>
        <p:spPr bwMode="auto">
          <a:xfrm>
            <a:off x="11113" y="4625975"/>
            <a:ext cx="2276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/>
              <a:t>NIH K grant recipients still in academia 5 to 8 years after award</a:t>
            </a:r>
          </a:p>
        </p:txBody>
      </p:sp>
      <p:pic>
        <p:nvPicPr>
          <p:cNvPr id="4303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6111875"/>
            <a:ext cx="28479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-533400"/>
            <a:ext cx="8993187" cy="874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  <a:cs typeface="MS PGothic" charset="-128"/>
              </a:rPr>
              <a:t>The Iceberg of Sexual Harassment</a:t>
            </a:r>
            <a:br>
              <a:rPr lang="en-US" altLang="x-none">
                <a:ea typeface="ＭＳ Ｐゴシック" charset="-128"/>
                <a:cs typeface="MS PGothic" charset="-128"/>
              </a:rPr>
            </a:br>
            <a:r>
              <a:rPr lang="en-US" altLang="x-none" sz="1600">
                <a:ea typeface="ＭＳ Ｐゴシック" charset="-128"/>
                <a:cs typeface="MS PGothic" charset="-128"/>
              </a:rPr>
              <a:t>Image courtesy of and copyright held by Lilia Cortina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ontent Placeholder 2"/>
          <p:cNvSpPr>
            <a:spLocks noGrp="1"/>
          </p:cNvSpPr>
          <p:nvPr>
            <p:ph idx="1"/>
          </p:nvPr>
        </p:nvSpPr>
        <p:spPr>
          <a:xfrm>
            <a:off x="228600" y="4419600"/>
            <a:ext cx="8001000" cy="2133600"/>
          </a:xfrm>
        </p:spPr>
        <p:txBody>
          <a:bodyPr/>
          <a:lstStyle/>
          <a:p>
            <a:pPr marL="228600" lvl="2" eaLnBrk="1" hangingPunct="1"/>
            <a:r>
              <a:rPr lang="en-US" altLang="x-none" sz="2000">
                <a:ea typeface="MS PGothic" charset="-128"/>
                <a:cs typeface="MS PGothic" charset="-128"/>
              </a:rPr>
              <a:t>59% perceived a negative effect on confidence in themselves as professionals</a:t>
            </a:r>
          </a:p>
          <a:p>
            <a:pPr marL="228600" lvl="2" eaLnBrk="1" hangingPunct="1"/>
            <a:r>
              <a:rPr lang="en-US" altLang="x-none" sz="2000">
                <a:ea typeface="MS PGothic" charset="-128"/>
                <a:cs typeface="MS PGothic" charset="-128"/>
              </a:rPr>
              <a:t>47% reported that these experiences negatively affected their career advancement</a:t>
            </a:r>
          </a:p>
        </p:txBody>
      </p:sp>
      <p:pic>
        <p:nvPicPr>
          <p:cNvPr id="46082" name="Picture 3" descr="D:\rdecastr\Desktop\harr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524351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 descr="D:\rdecastr\Desktop\harrass_au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52400"/>
            <a:ext cx="19431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D:\rdecastr\Desktop\ja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31242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1447800"/>
            <a:ext cx="8991600" cy="289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46086" name="Object 2"/>
          <p:cNvGraphicFramePr>
            <a:graphicFrameLocks/>
          </p:cNvGraphicFramePr>
          <p:nvPr/>
        </p:nvGraphicFramePr>
        <p:xfrm>
          <a:off x="215900" y="1327150"/>
          <a:ext cx="8940800" cy="314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8937511" imgH="3151905" progId="Excel.Chart.8">
                  <p:embed/>
                </p:oleObj>
              </mc:Choice>
              <mc:Fallback>
                <p:oleObj name="Chart" r:id="rId5" imgW="8937511" imgH="3151905" progId="Excel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1327150"/>
                        <a:ext cx="8940800" cy="314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7" name="TextBox 3"/>
          <p:cNvSpPr txBox="1">
            <a:spLocks noChangeArrowheads="1"/>
          </p:cNvSpPr>
          <p:nvPr/>
        </p:nvSpPr>
        <p:spPr bwMode="auto">
          <a:xfrm>
            <a:off x="2114550" y="2847975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000"/>
              <a:t>4%</a:t>
            </a:r>
          </a:p>
        </p:txBody>
      </p:sp>
      <p:sp>
        <p:nvSpPr>
          <p:cNvPr id="46088" name="TextBox 2"/>
          <p:cNvSpPr txBox="1">
            <a:spLocks noChangeArrowheads="1"/>
          </p:cNvSpPr>
          <p:nvPr/>
        </p:nvSpPr>
        <p:spPr bwMode="auto">
          <a:xfrm>
            <a:off x="5791200" y="2847975"/>
            <a:ext cx="700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/>
              <a:t>30%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MS PGothic" charset="-128"/>
              </a:rPr>
              <a:t>Outline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x-none" sz="2800" dirty="0">
                <a:ea typeface="ＭＳ Ｐゴシック" charset="-128"/>
                <a:cs typeface="MS PGothic" charset="-128"/>
              </a:rPr>
              <a:t>Nature and causes of gender inequity in academic medicine</a:t>
            </a:r>
          </a:p>
          <a:p>
            <a:pPr lvl="1" eaLnBrk="1" hangingPunct="1"/>
            <a:r>
              <a:rPr lang="en-US" altLang="x-none" dirty="0">
                <a:ea typeface="MS PGothic" charset="-128"/>
                <a:cs typeface="MS PGothic" charset="-128"/>
              </a:rPr>
              <a:t>Not simply due to a slow pipeline </a:t>
            </a:r>
          </a:p>
          <a:p>
            <a:pPr lvl="1" eaLnBrk="1" hangingPunct="1"/>
            <a:r>
              <a:rPr lang="en-US" altLang="x-none" dirty="0">
                <a:ea typeface="MS PGothic" charset="-128"/>
                <a:cs typeface="MS PGothic" charset="-128"/>
              </a:rPr>
              <a:t>Rather, reflects the differential impact of</a:t>
            </a:r>
          </a:p>
          <a:p>
            <a:pPr lvl="2" eaLnBrk="1" hangingPunct="1"/>
            <a:r>
              <a:rPr lang="en-US" altLang="x-none" dirty="0">
                <a:ea typeface="MS PGothic" charset="-128"/>
                <a:cs typeface="MS PGothic" charset="-128"/>
              </a:rPr>
              <a:t>Unconscious biases</a:t>
            </a:r>
          </a:p>
          <a:p>
            <a:pPr lvl="2" eaLnBrk="1" hangingPunct="1"/>
            <a:r>
              <a:rPr lang="en-US" altLang="x-none" dirty="0">
                <a:ea typeface="MS PGothic" charset="-128"/>
                <a:cs typeface="MS PGothic" charset="-128"/>
              </a:rPr>
              <a:t>Gendered expectations of society</a:t>
            </a:r>
          </a:p>
          <a:p>
            <a:pPr lvl="2"/>
            <a:r>
              <a:rPr lang="en-US" altLang="x-none" dirty="0">
                <a:ea typeface="MS PGothic" charset="-128"/>
                <a:cs typeface="MS PGothic" charset="-128"/>
              </a:rPr>
              <a:t>Harassment</a:t>
            </a:r>
          </a:p>
          <a:p>
            <a:pPr eaLnBrk="1" hangingPunct="1"/>
            <a:r>
              <a:rPr lang="en-US" altLang="x-none" sz="2800" dirty="0">
                <a:ea typeface="ＭＳ Ｐゴシック" charset="-128"/>
                <a:cs typeface="MS PGothic" charset="-128"/>
              </a:rPr>
              <a:t>Evidence-based interventions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Content Placeholder 2"/>
          <p:cNvSpPr>
            <a:spLocks noGrp="1"/>
          </p:cNvSpPr>
          <p:nvPr>
            <p:ph idx="4294967295"/>
          </p:nvPr>
        </p:nvSpPr>
        <p:spPr>
          <a:xfrm>
            <a:off x="381000" y="685800"/>
            <a:ext cx="8610600" cy="5638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x-none" sz="1600">
                <a:latin typeface="Corbel" charset="0"/>
                <a:ea typeface="ＭＳ Ｐゴシック" charset="-128"/>
                <a:cs typeface="MS PGothic" charset="-128"/>
              </a:rPr>
              <a:t>Dr. Jagsi,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x-none" sz="1600">
                <a:latin typeface="Corbel" charset="0"/>
                <a:ea typeface="ＭＳ Ｐゴシック" charset="-128"/>
                <a:cs typeface="MS PGothic" charset="-128"/>
              </a:rPr>
              <a:t>Your paper struck a particular chord with me...  I brushed what happened under the rug; and </a:t>
            </a:r>
            <a:r>
              <a:rPr lang="en-US" altLang="x-none" sz="1600" b="1">
                <a:latin typeface="Corbel" charset="0"/>
                <a:ea typeface="ＭＳ Ｐゴシック" charset="-128"/>
                <a:cs typeface="MS PGothic" charset="-128"/>
              </a:rPr>
              <a:t>in a residency program where the chair invites the male (and not female) residents &amp; attendings over every week for poker, these things largely go unnoticed. </a:t>
            </a:r>
          </a:p>
          <a:p>
            <a:pPr marL="0" indent="0" eaLnBrk="1" hangingPunct="1">
              <a:buFont typeface="Arial" charset="0"/>
              <a:buNone/>
            </a:pPr>
            <a:endParaRPr lang="en-US" altLang="x-none" sz="1600">
              <a:latin typeface="Corbel" charset="0"/>
              <a:ea typeface="ＭＳ Ｐゴシック" charset="-128"/>
              <a:cs typeface="MS PGothic" charset="-128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x-none" sz="1600">
                <a:latin typeface="Corbel" charset="0"/>
                <a:ea typeface="ＭＳ Ｐゴシック" charset="-128"/>
                <a:cs typeface="MS PGothic" charset="-128"/>
              </a:rPr>
              <a:t>Over the past 4 years, </a:t>
            </a:r>
            <a:r>
              <a:rPr lang="en-US" altLang="x-none" sz="1600" b="1">
                <a:latin typeface="Corbel" charset="0"/>
                <a:ea typeface="ＭＳ Ｐゴシック" charset="-128"/>
                <a:cs typeface="MS PGothic" charset="-128"/>
              </a:rPr>
              <a:t>I've wondered if something was pathologically wrong with me that I invited that kind of behavior (was it because I wasn't smart enough, was it because I was soft-spoken, was it because there was something so wrong with me that I couldn't even recognize it</a:t>
            </a:r>
            <a:r>
              <a:rPr lang="en-US" altLang="x-none" sz="1600">
                <a:latin typeface="Corbel" charset="0"/>
                <a:ea typeface="ＭＳ Ｐゴシック" charset="-128"/>
                <a:cs typeface="MS PGothic" charset="-128"/>
              </a:rPr>
              <a:t>) and whether it would keep me from achieving anything of merit. </a:t>
            </a:r>
          </a:p>
          <a:p>
            <a:pPr marL="0" indent="0" eaLnBrk="1" hangingPunct="1">
              <a:buFont typeface="Arial" charset="0"/>
              <a:buNone/>
            </a:pPr>
            <a:endParaRPr lang="en-US" altLang="x-none" sz="1600">
              <a:latin typeface="Corbel" charset="0"/>
              <a:ea typeface="ＭＳ Ｐゴシック" charset="-128"/>
              <a:cs typeface="MS PGothic" charset="-128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x-none" sz="1600" b="1">
                <a:latin typeface="Corbel" charset="0"/>
                <a:ea typeface="ＭＳ Ｐゴシック" charset="-128"/>
                <a:cs typeface="MS PGothic" charset="-128"/>
              </a:rPr>
              <a:t>I read your article with a mixture of simultaneous dismay and relief </a:t>
            </a:r>
            <a:r>
              <a:rPr lang="en-US" altLang="x-none" sz="1600">
                <a:latin typeface="Corbel" charset="0"/>
                <a:ea typeface="ＭＳ Ｐゴシック" charset="-128"/>
                <a:cs typeface="MS PGothic" charset="-128"/>
              </a:rPr>
              <a:t>- dismay because how could such successful women be subject to that kind of discrimination - </a:t>
            </a:r>
            <a:r>
              <a:rPr lang="en-US" altLang="x-none" sz="1600" b="1">
                <a:latin typeface="Corbel" charset="0"/>
                <a:ea typeface="ＭＳ Ｐゴシック" charset="-128"/>
                <a:cs typeface="MS PGothic" charset="-128"/>
              </a:rPr>
              <a:t>relief because </a:t>
            </a:r>
            <a:r>
              <a:rPr lang="en-US" altLang="x-none" sz="1600">
                <a:latin typeface="Corbel" charset="0"/>
                <a:ea typeface="ＭＳ Ｐゴシック" charset="-128"/>
                <a:cs typeface="MS PGothic" charset="-128"/>
              </a:rPr>
              <a:t>despite what they endured, they were successful...and </a:t>
            </a:r>
            <a:r>
              <a:rPr lang="en-US" altLang="x-none" sz="1600" b="1">
                <a:latin typeface="Corbel" charset="0"/>
                <a:ea typeface="ＭＳ Ｐゴシック" charset="-128"/>
                <a:cs typeface="MS PGothic" charset="-128"/>
              </a:rPr>
              <a:t>if they have gone through similar things, then maybe I'm not defective. </a:t>
            </a:r>
          </a:p>
          <a:p>
            <a:pPr marL="0" indent="0" eaLnBrk="1" hangingPunct="1">
              <a:buFont typeface="Arial" charset="0"/>
              <a:buNone/>
            </a:pPr>
            <a:endParaRPr lang="en-US" altLang="x-none" sz="1600">
              <a:latin typeface="Corbel" charset="0"/>
              <a:ea typeface="ＭＳ Ｐゴシック" charset="-128"/>
              <a:cs typeface="MS PGothic" charset="-128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x-none" sz="1600" b="1">
                <a:latin typeface="Corbel" charset="0"/>
                <a:ea typeface="ＭＳ Ｐゴシック" charset="-128"/>
                <a:cs typeface="MS PGothic" charset="-128"/>
              </a:rPr>
              <a:t>I don't think I can ever talk about my experiences partially because of fear, partially because it seems ungrateful to do so</a:t>
            </a:r>
            <a:r>
              <a:rPr lang="en-US" altLang="x-none" sz="1600">
                <a:latin typeface="Corbel" charset="0"/>
                <a:ea typeface="ＭＳ Ｐゴシック" charset="-128"/>
                <a:cs typeface="MS PGothic" charset="-128"/>
              </a:rPr>
              <a:t>... </a:t>
            </a:r>
          </a:p>
          <a:p>
            <a:pPr marL="0" indent="0" eaLnBrk="1" hangingPunct="1">
              <a:buFont typeface="Arial" charset="0"/>
              <a:buNone/>
            </a:pPr>
            <a:endParaRPr lang="en-US" altLang="x-none" sz="1600">
              <a:latin typeface="Corbel" charset="0"/>
              <a:ea typeface="ＭＳ Ｐゴシック" charset="-128"/>
              <a:cs typeface="MS PGothic" charset="-128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x-none" sz="1600">
                <a:latin typeface="Corbel" charset="0"/>
                <a:ea typeface="ＭＳ Ｐゴシック" charset="-128"/>
                <a:cs typeface="MS PGothic" charset="-128"/>
              </a:rPr>
              <a:t>I hope institutions pay attention. I hope people care.  Your article helped me gain the closure that I didn't realize I needed.</a:t>
            </a:r>
          </a:p>
          <a:p>
            <a:pPr marL="0" indent="0" eaLnBrk="1" hangingPunct="1"/>
            <a:endParaRPr lang="en-US" altLang="x-none" sz="1400">
              <a:latin typeface="Corbel" charset="0"/>
              <a:ea typeface="ＭＳ Ｐゴシック" charset="-128"/>
              <a:cs typeface="MS PGothic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3200">
                <a:ea typeface="ＭＳ Ｐゴシック" charset="-128"/>
                <a:cs typeface="MS PGothic" charset="-128"/>
              </a:rPr>
              <a:t>An Ethical Imperative to Act</a:t>
            </a:r>
            <a:endParaRPr lang="en-US" altLang="x-none" sz="1800">
              <a:ea typeface="ＭＳ Ｐゴシック" charset="-128"/>
              <a:cs typeface="MS PGothic" charset="-128"/>
            </a:endParaRPr>
          </a:p>
        </p:txBody>
      </p:sp>
      <p:pic>
        <p:nvPicPr>
          <p:cNvPr id="26626" name="Picture 2" descr="Screen Shot 2020-05-20 at 9.30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46288"/>
            <a:ext cx="88900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775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MS PGothic" charset="-128"/>
              </a:rPr>
              <a:t>Teleological Arguments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x-none">
              <a:ea typeface="ＭＳ Ｐゴシック" charset="-128"/>
              <a:cs typeface="MS PGothic" charset="-128"/>
            </a:endParaRPr>
          </a:p>
          <a:p>
            <a:pPr eaLnBrk="1" hangingPunct="1">
              <a:buFontTx/>
              <a:buNone/>
            </a:pPr>
            <a:endParaRPr lang="en-US" altLang="x-none">
              <a:ea typeface="ＭＳ Ｐゴシック" charset="-128"/>
              <a:cs typeface="MS PGothic" charset="-128"/>
            </a:endParaRPr>
          </a:p>
        </p:txBody>
      </p:sp>
      <p:pic>
        <p:nvPicPr>
          <p:cNvPr id="2867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38400"/>
            <a:ext cx="3563938" cy="10334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" y="3041043"/>
            <a:ext cx="4776788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4000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E53C0D-FBD6-4F43-8B25-4804BFCAE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" y="5190402"/>
            <a:ext cx="5149932" cy="1667597"/>
          </a:xfrm>
          <a:prstGeom prst="rect">
            <a:avLst/>
          </a:prstGeom>
        </p:spPr>
      </p:pic>
      <p:pic>
        <p:nvPicPr>
          <p:cNvPr id="10" name="Picture 11" descr="Screen Shot 2017-04-13 at 4.04.23 PM.png">
            <a:extLst>
              <a:ext uri="{FF2B5EF4-FFF2-40B4-BE49-F238E27FC236}">
                <a16:creationId xmlns:a16="http://schemas.microsoft.com/office/drawing/2014/main" id="{69AF5A95-1BD2-1943-9833-EDC27BA3E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"/>
          <a:stretch>
            <a:fillRect/>
          </a:stretch>
        </p:blipFill>
        <p:spPr bwMode="auto">
          <a:xfrm>
            <a:off x="4045396" y="4385562"/>
            <a:ext cx="4943586" cy="10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042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  <a:cs typeface="MS PGothic" charset="-128"/>
              </a:rPr>
              <a:t>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229600" cy="4525962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sz="2800" dirty="0">
                <a:cs typeface="ＭＳ Ｐゴシック" charset="0"/>
              </a:rPr>
              <a:t>To address strikingly high rates of harassment in medicine, must learn from evidence:</a:t>
            </a:r>
          </a:p>
          <a:p>
            <a:pPr marL="857250" lvl="1" indent="-45720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2400" dirty="0"/>
              <a:t>Gather data</a:t>
            </a:r>
          </a:p>
          <a:p>
            <a:pPr marL="1314450" lvl="2" indent="-45720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600" dirty="0"/>
              <a:t>Improve understanding (especially regarding women in under-represented or vulnerable groups)</a:t>
            </a:r>
          </a:p>
          <a:p>
            <a:pPr marL="1314450" lvl="2" indent="-45720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600" dirty="0"/>
              <a:t>Inform interventions </a:t>
            </a:r>
          </a:p>
          <a:p>
            <a:pPr marL="1314450" lvl="2" indent="-45720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600" dirty="0"/>
              <a:t>Demonstrate commitment</a:t>
            </a:r>
          </a:p>
          <a:p>
            <a:pPr marL="857250" lvl="1" indent="-45720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2400" dirty="0"/>
              <a:t>Facilitate reporting and offer choices</a:t>
            </a:r>
          </a:p>
          <a:p>
            <a:pPr marL="857250" lvl="1" indent="-45720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2400" dirty="0"/>
              <a:t>Clarify policies</a:t>
            </a:r>
          </a:p>
          <a:p>
            <a:pPr marL="1314450" lvl="2" indent="-45720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altLang="en-US" sz="1600" i="1" dirty="0"/>
              <a:t>Lowest rates of sexual harassment in organizations that proactively develop, disseminate, and enforce sexual harassment policy (Gruber 1998)</a:t>
            </a:r>
          </a:p>
          <a:p>
            <a:pPr marL="857250" lvl="1" indent="-45720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2400" dirty="0"/>
              <a:t>Address harassment by patients &amp; families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cs typeface="ＭＳ Ｐゴシック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>
              <a:cs typeface="ＭＳ Ｐゴシック" charset="0"/>
            </a:endParaRPr>
          </a:p>
        </p:txBody>
      </p:sp>
      <p:pic>
        <p:nvPicPr>
          <p:cNvPr id="4915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5934"/>
            <a:ext cx="211455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37" y="407370"/>
            <a:ext cx="3581400" cy="54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5974"/>
            <a:ext cx="2743200" cy="27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DFA3D217-8394-E342-A2DC-92AD79BD4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050"/>
            <a:ext cx="2743200" cy="161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  <a:cs typeface="MS PGothic" charset="-128"/>
              </a:rPr>
              <a:t>Causal Mechanisms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914400" y="1701800"/>
            <a:ext cx="2057400" cy="11176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914400" y="3327400"/>
            <a:ext cx="2057400" cy="11176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914400" y="5054600"/>
            <a:ext cx="2057400" cy="11176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638800" y="2717800"/>
            <a:ext cx="2057400" cy="18288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0182" name="TextBox 7"/>
          <p:cNvSpPr txBox="1">
            <a:spLocks noChangeArrowheads="1"/>
          </p:cNvSpPr>
          <p:nvPr/>
        </p:nvSpPr>
        <p:spPr bwMode="auto">
          <a:xfrm>
            <a:off x="5867400" y="3022600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400"/>
              <a:t>Gender Inequity</a:t>
            </a:r>
          </a:p>
        </p:txBody>
      </p:sp>
      <p:sp>
        <p:nvSpPr>
          <p:cNvPr id="50183" name="TextBox 8"/>
          <p:cNvSpPr txBox="1">
            <a:spLocks noChangeArrowheads="1"/>
          </p:cNvSpPr>
          <p:nvPr/>
        </p:nvSpPr>
        <p:spPr bwMode="auto">
          <a:xfrm>
            <a:off x="990600" y="1701800"/>
            <a:ext cx="190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000"/>
              <a:t>Unconscious Bias</a:t>
            </a:r>
          </a:p>
        </p:txBody>
      </p:sp>
      <p:sp>
        <p:nvSpPr>
          <p:cNvPr id="50184" name="TextBox 9"/>
          <p:cNvSpPr txBox="1">
            <a:spLocks noChangeArrowheads="1"/>
          </p:cNvSpPr>
          <p:nvPr/>
        </p:nvSpPr>
        <p:spPr bwMode="auto">
          <a:xfrm>
            <a:off x="1066800" y="5054600"/>
            <a:ext cx="175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600"/>
              <a:t>Gendered Division of Domestic Labor</a:t>
            </a:r>
          </a:p>
        </p:txBody>
      </p:sp>
      <p:sp>
        <p:nvSpPr>
          <p:cNvPr id="50185" name="TextBox 10"/>
          <p:cNvSpPr txBox="1">
            <a:spLocks noChangeArrowheads="1"/>
          </p:cNvSpPr>
          <p:nvPr/>
        </p:nvSpPr>
        <p:spPr bwMode="auto">
          <a:xfrm>
            <a:off x="1143000" y="3429000"/>
            <a:ext cx="160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000"/>
              <a:t>Sexual Harassment</a:t>
            </a: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V="1">
            <a:off x="2971800" y="3657600"/>
            <a:ext cx="2667000" cy="254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133600"/>
            <a:ext cx="2667000" cy="7620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flipV="1">
            <a:off x="2971800" y="4191000"/>
            <a:ext cx="2667000" cy="1371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2971800" y="3810000"/>
            <a:ext cx="2667000" cy="254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H="1" flipV="1">
            <a:off x="2971800" y="2286000"/>
            <a:ext cx="2667000" cy="7620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flipH="1">
            <a:off x="2971800" y="4343400"/>
            <a:ext cx="2667000" cy="1371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  <a:cs typeface="MS PGothic" charset="-128"/>
              </a:rPr>
              <a:t>Why Does the Iceberg Form?</a:t>
            </a:r>
            <a:br>
              <a:rPr lang="en-US" altLang="x-none">
                <a:ea typeface="ＭＳ Ｐゴシック" charset="-128"/>
                <a:cs typeface="MS PGothic" charset="-128"/>
              </a:rPr>
            </a:br>
            <a:r>
              <a:rPr lang="en-US" altLang="x-none" sz="1800">
                <a:ea typeface="ＭＳ Ｐゴシック" charset="-128"/>
                <a:cs typeface="MS PGothic" charset="-128"/>
              </a:rPr>
              <a:t>Beeler, Cortina, Jagsi.  JCI 2019.</a:t>
            </a:r>
          </a:p>
        </p:txBody>
      </p:sp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172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5" descr="Signature-Marketi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6361113"/>
            <a:ext cx="29321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6359525"/>
            <a:ext cx="24955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4701" y="10487"/>
            <a:ext cx="4187039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cap="all" dirty="0">
                <a:solidFill>
                  <a:prstClr val="black"/>
                </a:solidFill>
                <a:latin typeface="+mj-lt"/>
                <a:ea typeface="MS PGothic" charset="0"/>
                <a:cs typeface="Arial" panose="020B0604020202020204" pitchFamily="34" charset="0"/>
              </a:rPr>
              <a:t>EQUITY is essential</a:t>
            </a:r>
            <a:endParaRPr lang="en-US" sz="3600" cap="all" dirty="0">
              <a:solidFill>
                <a:prstClr val="black"/>
              </a:solidFill>
              <a:latin typeface="+mj-lt"/>
              <a:ea typeface="ＭＳ Ｐゴシック" panose="020B0600070205080204" pitchFamily="34" charset="-128"/>
            </a:endParaRPr>
          </a:p>
        </p:txBody>
      </p:sp>
      <p:sp>
        <p:nvSpPr>
          <p:cNvPr id="53254" name="Rectangle 1"/>
          <p:cNvSpPr>
            <a:spLocks noChangeArrowheads="1"/>
          </p:cNvSpPr>
          <p:nvPr/>
        </p:nvSpPr>
        <p:spPr bwMode="auto">
          <a:xfrm>
            <a:off x="155575" y="1073150"/>
            <a:ext cx="8732838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914400" indent="-4572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371600" indent="-4572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>
              <a:spcBef>
                <a:spcPts val="300"/>
              </a:spcBef>
              <a:spcAft>
                <a:spcPts val="300"/>
              </a:spcAft>
              <a:buFont typeface="Courier New" charset="0"/>
              <a:buChar char="o"/>
            </a:pPr>
            <a:r>
              <a:rPr lang="en-US" altLang="x-none" sz="2400">
                <a:latin typeface="Calibri" charset="0"/>
              </a:rPr>
              <a:t>Change the structures that support harassment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altLang="x-none" sz="2400">
                <a:latin typeface="Calibri" charset="0"/>
              </a:rPr>
              <a:t>Employ more women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altLang="x-none" sz="2400">
                <a:latin typeface="Calibri" charset="0"/>
              </a:rPr>
              <a:t>Promote more women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altLang="x-none" sz="2400">
                <a:latin typeface="Calibri" charset="0"/>
              </a:rPr>
              <a:t>Integrate more women into every level of the organization</a:t>
            </a:r>
          </a:p>
          <a:p>
            <a:pPr lvl="3">
              <a:spcBef>
                <a:spcPts val="300"/>
              </a:spcBef>
              <a:spcAft>
                <a:spcPts val="300"/>
              </a:spcAft>
            </a:pPr>
            <a:r>
              <a:rPr lang="en-US" altLang="x-none" sz="2400" u="sng">
                <a:latin typeface="Calibri" charset="0"/>
              </a:rPr>
              <a:t>Goal</a:t>
            </a:r>
            <a:r>
              <a:rPr lang="en-US" altLang="x-none" sz="2400">
                <a:latin typeface="Calibri" charset="0"/>
              </a:rPr>
              <a:t>: </a:t>
            </a:r>
            <a:r>
              <a:rPr lang="en-US" altLang="en-US" sz="2400">
                <a:latin typeface="Calibri" charset="0"/>
              </a:rPr>
              <a:t>“</a:t>
            </a:r>
            <a:r>
              <a:rPr lang="en-US" altLang="x-none" sz="2400">
                <a:latin typeface="Calibri" charset="0"/>
              </a:rPr>
              <a:t>a </a:t>
            </a:r>
            <a:r>
              <a:rPr lang="en-US" altLang="en-US" sz="2400">
                <a:latin typeface="Calibri" charset="0"/>
              </a:rPr>
              <a:t>‘</a:t>
            </a:r>
            <a:r>
              <a:rPr lang="en-US" altLang="x-none" sz="2400">
                <a:latin typeface="Calibri" charset="0"/>
              </a:rPr>
              <a:t>well-integrated, structurally egalitarian workplace,</a:t>
            </a:r>
            <a:r>
              <a:rPr lang="en-US" altLang="en-US" sz="2400">
                <a:latin typeface="Calibri" charset="0"/>
              </a:rPr>
              <a:t>’</a:t>
            </a:r>
            <a:r>
              <a:rPr lang="en-US" altLang="x-none" sz="2400">
                <a:latin typeface="Calibri" charset="0"/>
              </a:rPr>
              <a:t> in which women and men equally share power and authority</a:t>
            </a:r>
            <a:r>
              <a:rPr lang="en-US" altLang="en-US" sz="2400">
                <a:latin typeface="Calibri" charset="0"/>
              </a:rPr>
              <a:t>”</a:t>
            </a:r>
            <a:r>
              <a:rPr lang="en-US" altLang="x-none" sz="2400">
                <a:latin typeface="Calibri" charset="0"/>
              </a:rPr>
              <a:t> </a:t>
            </a:r>
            <a:r>
              <a:rPr lang="en-US" altLang="x-none" sz="1400">
                <a:latin typeface="Calibri" charset="0"/>
              </a:rPr>
              <a:t>(Schultz 2003 qtd in Cortina &amp; Berdahl 2008)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443913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1" descr="Screen Shot 2019-10-11 at 6.38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10100"/>
            <a:ext cx="73279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6096000" y="5181600"/>
            <a:ext cx="1524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pic>
        <p:nvPicPr>
          <p:cNvPr id="55300" name="Picture 1" descr="Screen Shot 2019-12-17 at 9.27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47888"/>
            <a:ext cx="403225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x-none" sz="4000">
                <a:ea typeface="ＭＳ Ｐゴシック" charset="-128"/>
                <a:cs typeface="MS PGothic" charset="-128"/>
              </a:rPr>
              <a:t>Don</a:t>
            </a:r>
            <a:r>
              <a:rPr lang="en-US" altLang="en-US" sz="4000">
                <a:ea typeface="ＭＳ Ｐゴシック" charset="-128"/>
                <a:cs typeface="MS PGothic" charset="-128"/>
              </a:rPr>
              <a:t>’</a:t>
            </a:r>
            <a:r>
              <a:rPr lang="en-US" altLang="x-none" sz="4000">
                <a:ea typeface="ＭＳ Ｐゴシック" charset="-128"/>
                <a:cs typeface="MS PGothic" charset="-128"/>
              </a:rPr>
              <a:t>t Fix the Women:  Fix the Systems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Gender equity must be promoted through recognition and changes at the institutional level</a:t>
            </a:r>
          </a:p>
          <a:p>
            <a:pPr lvl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2000" dirty="0">
                <a:latin typeface="Arial" charset="0"/>
                <a:ea typeface="MS PGothic" charset="0"/>
              </a:rPr>
              <a:t>Mentorship and Sponsorship Programs</a:t>
            </a:r>
          </a:p>
          <a:p>
            <a:pPr lvl="2">
              <a:spcBef>
                <a:spcPct val="0"/>
              </a:spcBef>
              <a:defRPr/>
            </a:pPr>
            <a:r>
              <a:rPr lang="en-US" sz="1400" dirty="0" err="1">
                <a:latin typeface="Arial" charset="0"/>
                <a:ea typeface="MS PGothic" charset="0"/>
              </a:rPr>
              <a:t>Decastro</a:t>
            </a:r>
            <a:r>
              <a:rPr lang="en-US" sz="1400" dirty="0">
                <a:latin typeface="Arial" charset="0"/>
                <a:ea typeface="MS PGothic" charset="0"/>
              </a:rPr>
              <a:t> R, </a:t>
            </a:r>
            <a:r>
              <a:rPr lang="en-US" sz="1400" dirty="0" err="1">
                <a:latin typeface="Arial" charset="0"/>
                <a:ea typeface="MS PGothic" charset="0"/>
              </a:rPr>
              <a:t>Sambuco</a:t>
            </a:r>
            <a:r>
              <a:rPr lang="en-US" sz="1400" dirty="0">
                <a:latin typeface="Arial" charset="0"/>
                <a:ea typeface="MS PGothic" charset="0"/>
              </a:rPr>
              <a:t> D, </a:t>
            </a:r>
            <a:r>
              <a:rPr lang="en-US" sz="1400" dirty="0" err="1">
                <a:latin typeface="Arial" charset="0"/>
                <a:ea typeface="MS PGothic" charset="0"/>
              </a:rPr>
              <a:t>Ubel</a:t>
            </a:r>
            <a:r>
              <a:rPr lang="en-US" sz="1400" dirty="0">
                <a:latin typeface="Arial" charset="0"/>
                <a:ea typeface="MS PGothic" charset="0"/>
              </a:rPr>
              <a:t> PA, Stewart A, Jagsi R. Mentor Networks in Academic Medicine: Moving Beyond a Dyadic Conception of Mentoring for Junior Faculty Researchers. </a:t>
            </a:r>
            <a:r>
              <a:rPr lang="en-US" sz="1400" dirty="0" err="1">
                <a:latin typeface="Arial" charset="0"/>
                <a:ea typeface="MS PGothic" charset="0"/>
              </a:rPr>
              <a:t>Acad</a:t>
            </a:r>
            <a:r>
              <a:rPr lang="en-US" sz="1400" dirty="0">
                <a:latin typeface="Arial" charset="0"/>
                <a:ea typeface="MS PGothic" charset="0"/>
              </a:rPr>
              <a:t> Med 2013.</a:t>
            </a:r>
          </a:p>
          <a:p>
            <a:pPr lvl="2">
              <a:spcBef>
                <a:spcPct val="0"/>
              </a:spcBef>
              <a:defRPr/>
            </a:pPr>
            <a:r>
              <a:rPr lang="en-US" sz="1400" dirty="0">
                <a:latin typeface="Arial" charset="0"/>
                <a:ea typeface="MS PGothic" charset="0"/>
              </a:rPr>
              <a:t>Patton E, Griffith K, Jones R, Stewart A, </a:t>
            </a:r>
            <a:r>
              <a:rPr lang="en-US" sz="1400" dirty="0" err="1">
                <a:latin typeface="Arial" charset="0"/>
                <a:ea typeface="MS PGothic" charset="0"/>
              </a:rPr>
              <a:t>Ubel</a:t>
            </a:r>
            <a:r>
              <a:rPr lang="en-US" sz="1400" dirty="0">
                <a:latin typeface="Arial" charset="0"/>
                <a:ea typeface="MS PGothic" charset="0"/>
              </a:rPr>
              <a:t> P, Jagsi R. Differences in Mentor-Mentee Sponsorship in Male </a:t>
            </a:r>
            <a:r>
              <a:rPr lang="en-US" sz="1400" dirty="0" err="1">
                <a:latin typeface="Arial" charset="0"/>
                <a:ea typeface="MS PGothic" charset="0"/>
              </a:rPr>
              <a:t>vs</a:t>
            </a:r>
            <a:r>
              <a:rPr lang="en-US" sz="1400" dirty="0">
                <a:latin typeface="Arial" charset="0"/>
                <a:ea typeface="MS PGothic" charset="0"/>
              </a:rPr>
              <a:t> Female Recipients of National Institutes of Health Grants.  JAMA Intern Med 2017.</a:t>
            </a:r>
            <a:endParaRPr lang="en-US" sz="2000" dirty="0">
              <a:latin typeface="Arial" charset="0"/>
              <a:ea typeface="MS PGothic" charset="0"/>
            </a:endParaRPr>
          </a:p>
          <a:p>
            <a:pPr lvl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2000" dirty="0">
                <a:latin typeface="Arial" charset="0"/>
                <a:ea typeface="MS PGothic" charset="0"/>
              </a:rPr>
              <a:t>Evidence-based implicit bias training</a:t>
            </a:r>
          </a:p>
          <a:p>
            <a:pPr lvl="2">
              <a:spcBef>
                <a:spcPct val="0"/>
              </a:spcBef>
              <a:defRPr/>
            </a:pPr>
            <a:r>
              <a:rPr lang="en-US" sz="1400" dirty="0">
                <a:latin typeface="Arial" charset="0"/>
                <a:ea typeface="MS PGothic" charset="0"/>
              </a:rPr>
              <a:t>Carnes M et al.  The effect of an intervention to break the gender bias habit for faculty at one institution: a cluster randomized, controlled trial. </a:t>
            </a:r>
            <a:r>
              <a:rPr lang="en-US" sz="1400" dirty="0" err="1">
                <a:latin typeface="Arial" charset="0"/>
                <a:ea typeface="MS PGothic" charset="0"/>
              </a:rPr>
              <a:t>Acad</a:t>
            </a:r>
            <a:r>
              <a:rPr lang="en-US" sz="1400" dirty="0">
                <a:latin typeface="Arial" charset="0"/>
                <a:ea typeface="MS PGothic" charset="0"/>
              </a:rPr>
              <a:t> Med 2015.</a:t>
            </a:r>
            <a:endParaRPr lang="en-US" dirty="0">
              <a:latin typeface="Arial" charset="0"/>
              <a:ea typeface="MS PGothic" charset="0"/>
            </a:endParaRPr>
          </a:p>
          <a:p>
            <a:pPr lvl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2000" dirty="0">
                <a:ea typeface="MS PGothic" charset="0"/>
              </a:rPr>
              <a:t>Cultural transformation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>
                <a:ea typeface="MS PGothic" charset="0"/>
              </a:rPr>
              <a:t>Michigan ADVANCE, Hopkins Task Force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err="1">
                <a:ea typeface="MS PGothic" charset="0"/>
              </a:rPr>
              <a:t>Pati</a:t>
            </a:r>
            <a:r>
              <a:rPr lang="en-US" sz="1600" dirty="0">
                <a:ea typeface="MS PGothic" charset="0"/>
              </a:rPr>
              <a:t> S et al. Tradition meets innovation: transforming academic medical culture at the University of Pennsylvania's Perelman School of Medicine.</a:t>
            </a:r>
            <a:r>
              <a:rPr lang="da-DK" sz="1600" dirty="0">
                <a:ea typeface="MS PGothic" charset="0"/>
              </a:rPr>
              <a:t> </a:t>
            </a:r>
            <a:r>
              <a:rPr lang="da-DK" sz="1600" dirty="0" err="1">
                <a:ea typeface="MS PGothic" charset="0"/>
              </a:rPr>
              <a:t>Acad</a:t>
            </a:r>
            <a:r>
              <a:rPr lang="da-DK" sz="1600" dirty="0">
                <a:ea typeface="MS PGothic" charset="0"/>
              </a:rPr>
              <a:t> Med 2013.</a:t>
            </a:r>
            <a:endParaRPr lang="en-US" dirty="0">
              <a:ea typeface="MS PGothic" charset="0"/>
            </a:endParaRPr>
          </a:p>
          <a:p>
            <a:pPr lvl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2000" dirty="0">
                <a:latin typeface="Arial" charset="0"/>
                <a:ea typeface="MS PGothic" charset="0"/>
              </a:rPr>
              <a:t>Transparent and consistent criterion-based evaluation, promotion, compensation processes</a:t>
            </a:r>
          </a:p>
          <a:p>
            <a:pPr lvl="2">
              <a:spcBef>
                <a:spcPct val="0"/>
              </a:spcBef>
              <a:defRPr/>
            </a:pPr>
            <a:r>
              <a:rPr lang="en-US" sz="1400" dirty="0">
                <a:latin typeface="Arial" charset="0"/>
                <a:ea typeface="MS PGothic" charset="0"/>
              </a:rPr>
              <a:t>Gold, </a:t>
            </a:r>
            <a:r>
              <a:rPr lang="en-US" sz="1400" dirty="0" err="1">
                <a:latin typeface="Arial" charset="0"/>
                <a:ea typeface="MS PGothic" charset="0"/>
              </a:rPr>
              <a:t>Roubinov</a:t>
            </a:r>
            <a:r>
              <a:rPr lang="en-US" sz="1400" dirty="0">
                <a:latin typeface="Arial" charset="0"/>
                <a:ea typeface="MS PGothic" charset="0"/>
              </a:rPr>
              <a:t>, </a:t>
            </a:r>
            <a:r>
              <a:rPr lang="en-US" sz="1400" dirty="0" err="1">
                <a:latin typeface="Arial" charset="0"/>
                <a:ea typeface="MS PGothic" charset="0"/>
              </a:rPr>
              <a:t>Jia</a:t>
            </a:r>
            <a:r>
              <a:rPr lang="en-US" sz="1400" dirty="0">
                <a:latin typeface="Arial" charset="0"/>
                <a:ea typeface="MS PGothic" charset="0"/>
              </a:rPr>
              <a:t>, Griffith, </a:t>
            </a:r>
            <a:r>
              <a:rPr lang="en-US" sz="1400" dirty="0" err="1">
                <a:latin typeface="Arial" charset="0"/>
                <a:ea typeface="MS PGothic" charset="0"/>
              </a:rPr>
              <a:t>Carethers</a:t>
            </a:r>
            <a:r>
              <a:rPr lang="en-US" sz="1400" dirty="0">
                <a:latin typeface="Arial" charset="0"/>
                <a:ea typeface="MS PGothic" charset="0"/>
              </a:rPr>
              <a:t>, </a:t>
            </a:r>
            <a:r>
              <a:rPr lang="en-US" sz="1400" dirty="0" err="1">
                <a:latin typeface="Arial" charset="0"/>
                <a:ea typeface="MS PGothic" charset="0"/>
              </a:rPr>
              <a:t>Mangurian</a:t>
            </a:r>
            <a:r>
              <a:rPr lang="en-US" sz="1400" dirty="0">
                <a:latin typeface="Arial" charset="0"/>
                <a:ea typeface="MS PGothic" charset="0"/>
              </a:rPr>
              <a:t>, Jagsi. Gender Differences in Endowed Chairs in Medicine at Top Schools.  JAMA Internal Medicine 2020.</a:t>
            </a:r>
          </a:p>
          <a:p>
            <a:pPr lvl="2">
              <a:spcBef>
                <a:spcPct val="0"/>
              </a:spcBef>
              <a:defRPr/>
            </a:pPr>
            <a:endParaRPr lang="en-US" sz="2000" dirty="0">
              <a:latin typeface="Arial" charset="0"/>
              <a:ea typeface="MS PGothic" charset="0"/>
            </a:endParaRP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dirty="0">
              <a:ea typeface="MS PGothic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  <a:cs typeface="MS PGothic" charset="-128"/>
              </a:rPr>
              <a:t>Promote Work-Life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Font typeface="Arial" charset="0"/>
              <a:buNone/>
              <a:defRPr/>
            </a:pPr>
            <a:r>
              <a:rPr lang="en-US" dirty="0">
                <a:ea typeface="ＭＳ Ｐゴシック" charset="0"/>
                <a:cs typeface="+mn-cs"/>
              </a:rPr>
              <a:t>Family/Medical Leave Policies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dirty="0">
                <a:ea typeface="ＭＳ Ｐゴシック" charset="0"/>
                <a:cs typeface="+mn-cs"/>
              </a:rPr>
              <a:t>Distinguished Scholar Awards</a:t>
            </a:r>
          </a:p>
          <a:p>
            <a:pPr marL="457200" lvl="1" indent="0">
              <a:buFont typeface="Arial" charset="0"/>
              <a:buNone/>
              <a:defRPr/>
            </a:pPr>
            <a:endParaRPr lang="en-US" dirty="0">
              <a:ea typeface="ＭＳ Ｐゴシック" charset="0"/>
              <a:cs typeface="+mn-cs"/>
            </a:endParaRPr>
          </a:p>
          <a:p>
            <a:pPr marL="457200" lvl="1" indent="0">
              <a:spcBef>
                <a:spcPts val="0"/>
              </a:spcBef>
              <a:buFont typeface="Arial" charset="0"/>
              <a:buNone/>
              <a:defRPr/>
            </a:pPr>
            <a:endParaRPr lang="en-US" dirty="0">
              <a:ea typeface="ＭＳ Ｐゴシック" charset="0"/>
              <a:cs typeface="+mn-cs"/>
            </a:endParaRPr>
          </a:p>
          <a:p>
            <a:pPr marL="457200" lvl="1" indent="0">
              <a:spcBef>
                <a:spcPts val="0"/>
              </a:spcBef>
              <a:buFont typeface="Arial" charset="0"/>
              <a:buNone/>
              <a:defRPr/>
            </a:pPr>
            <a:endParaRPr lang="en-US" sz="1200" dirty="0">
              <a:ea typeface="ＭＳ Ｐゴシック" charset="0"/>
              <a:cs typeface="+mn-cs"/>
            </a:endParaRPr>
          </a:p>
          <a:p>
            <a:pPr marL="457200" lvl="1" indent="0">
              <a:spcBef>
                <a:spcPts val="0"/>
              </a:spcBef>
              <a:buFont typeface="Arial" charset="0"/>
              <a:buNone/>
              <a:defRPr/>
            </a:pPr>
            <a:r>
              <a:rPr lang="en-US" dirty="0">
                <a:ea typeface="ＭＳ Ｐゴシック" charset="0"/>
                <a:cs typeface="+mn-cs"/>
              </a:rPr>
              <a:t>On-Site Childcare and Facilitating Use of </a:t>
            </a:r>
          </a:p>
          <a:p>
            <a:pPr marL="457200" lvl="1" indent="0">
              <a:spcBef>
                <a:spcPts val="0"/>
              </a:spcBef>
              <a:buFont typeface="Arial" charset="0"/>
              <a:buNone/>
              <a:defRPr/>
            </a:pPr>
            <a:r>
              <a:rPr lang="en-US" dirty="0">
                <a:ea typeface="ＭＳ Ｐゴシック" charset="0"/>
                <a:cs typeface="+mn-cs"/>
              </a:rPr>
              <a:t>Funds to Support Dependent Care Expenses</a:t>
            </a:r>
          </a:p>
          <a:p>
            <a:pPr marL="457200" lvl="1" indent="0">
              <a:spcBef>
                <a:spcPts val="0"/>
              </a:spcBef>
              <a:buFont typeface="Arial" charset="0"/>
              <a:buNone/>
              <a:defRPr/>
            </a:pPr>
            <a:endParaRPr lang="en-US" dirty="0">
              <a:ea typeface="ＭＳ Ｐゴシック" charset="0"/>
              <a:cs typeface="+mn-cs"/>
            </a:endParaRPr>
          </a:p>
          <a:p>
            <a:pPr marL="457200" lvl="1" indent="0">
              <a:buFont typeface="Arial" pitchFamily="34" charset="0"/>
              <a:buNone/>
              <a:defRPr/>
            </a:pPr>
            <a:endParaRPr lang="en-US" sz="1600" dirty="0">
              <a:ea typeface="ＭＳ Ｐゴシック" charset="0"/>
              <a:cs typeface="+mn-cs"/>
            </a:endParaRPr>
          </a:p>
          <a:p>
            <a:pPr marL="0" lvl="1" indent="0">
              <a:buFont typeface="Arial" charset="0"/>
              <a:buNone/>
              <a:defRPr/>
            </a:pPr>
            <a:r>
              <a:rPr lang="en-US" dirty="0">
                <a:ea typeface="ＭＳ Ｐゴシック" charset="0"/>
              </a:rPr>
              <a:t>      Time Banking</a:t>
            </a:r>
            <a:endParaRPr lang="en-US" dirty="0">
              <a:cs typeface="ＭＳ Ｐゴシック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>
              <a:cs typeface="ＭＳ Ｐゴシック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>
              <a:cs typeface="ＭＳ Ｐゴシック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>
              <a:cs typeface="ＭＳ Ｐゴシック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905000"/>
            <a:ext cx="1563820" cy="2438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1066800" y="2616200"/>
            <a:ext cx="624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 sz="1200" dirty="0"/>
              <a:t>Jagsi R et al.  A Targeted Intervention to Promote Women</a:t>
            </a:r>
            <a:r>
              <a:rPr lang="ja-JP" altLang="en-US" sz="1200"/>
              <a:t>’</a:t>
            </a:r>
            <a:r>
              <a:rPr lang="en-US" altLang="ja-JP" sz="1200" dirty="0"/>
              <a:t>s Careers in Academic Medicine.  Arch Intern Med 2007.</a:t>
            </a:r>
          </a:p>
          <a:p>
            <a:pPr>
              <a:buFont typeface="Arial" charset="0"/>
              <a:buChar char="•"/>
            </a:pPr>
            <a:r>
              <a:rPr lang="en-US" altLang="x-none" sz="1200" dirty="0"/>
              <a:t>Jagsi R et al. An Innovative Program to Support Gender Equity and Success in Academic Medicine:  Early Experiences from the Doris Duke Charitable Foundation</a:t>
            </a:r>
            <a:r>
              <a:rPr lang="ja-JP" altLang="en-US" sz="1200"/>
              <a:t>’</a:t>
            </a:r>
            <a:r>
              <a:rPr lang="en-US" altLang="ja-JP" sz="1200" dirty="0"/>
              <a:t>s Fund to Retain Clinical Scientists.  Ann Intern Med. 2018;169(2):128-130</a:t>
            </a:r>
          </a:p>
        </p:txBody>
      </p:sp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1222169" y="5862843"/>
            <a:ext cx="617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 sz="1200" dirty="0" err="1"/>
              <a:t>Fassiotto</a:t>
            </a:r>
            <a:r>
              <a:rPr lang="en-US" altLang="x-none" sz="1200" dirty="0"/>
              <a:t> MA, Maldonado YA.  A time banking system to support workplace flexibility.  http://</a:t>
            </a:r>
            <a:r>
              <a:rPr lang="en-US" altLang="x-none" sz="1200" dirty="0" err="1"/>
              <a:t>wellmd.stanford.edu</a:t>
            </a:r>
            <a:r>
              <a:rPr lang="en-US" altLang="x-none" sz="1200" dirty="0"/>
              <a:t>/content/dam/</a:t>
            </a:r>
            <a:r>
              <a:rPr lang="en-US" altLang="x-none" sz="1200" dirty="0" err="1"/>
              <a:t>sm</a:t>
            </a:r>
            <a:r>
              <a:rPr lang="en-US" altLang="x-none" sz="1200" dirty="0"/>
              <a:t>/</a:t>
            </a:r>
            <a:r>
              <a:rPr lang="en-US" altLang="x-none" sz="1200" dirty="0" err="1"/>
              <a:t>wellmd</a:t>
            </a:r>
            <a:r>
              <a:rPr lang="en-US" altLang="x-none" sz="1200" dirty="0"/>
              <a:t>/documents/Time-banking-</a:t>
            </a:r>
            <a:r>
              <a:rPr lang="en-US" altLang="x-none" sz="1200" dirty="0" err="1"/>
              <a:t>system.pdf</a:t>
            </a:r>
            <a:r>
              <a:rPr lang="en-US" altLang="x-none" sz="1200" dirty="0"/>
              <a:t>.</a:t>
            </a:r>
          </a:p>
        </p:txBody>
      </p:sp>
      <p:sp>
        <p:nvSpPr>
          <p:cNvPr id="57350" name="TextBox 4"/>
          <p:cNvSpPr txBox="1">
            <a:spLocks noChangeArrowheads="1"/>
          </p:cNvSpPr>
          <p:nvPr/>
        </p:nvSpPr>
        <p:spPr bwMode="auto">
          <a:xfrm>
            <a:off x="1219200" y="4525962"/>
            <a:ext cx="6477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 sz="1200" dirty="0"/>
              <a:t>Knoll M, Griffith K, Jones R, Jagsi R. Association of Gender and Parenthood With Conference Attendance Among Early Career Oncologists. JAMA Oncol 2019.</a:t>
            </a:r>
          </a:p>
          <a:p>
            <a:pPr>
              <a:buFont typeface="Arial" charset="0"/>
              <a:buChar char="•"/>
            </a:pPr>
            <a:r>
              <a:rPr lang="en-US" altLang="x-none" sz="1200" dirty="0" err="1"/>
              <a:t>Ormseth</a:t>
            </a:r>
            <a:r>
              <a:rPr lang="en-US" altLang="x-none" sz="1200" dirty="0"/>
              <a:t> C, </a:t>
            </a:r>
            <a:r>
              <a:rPr lang="en-US" altLang="x-none" sz="1200" dirty="0" err="1"/>
              <a:t>Mangurian</a:t>
            </a:r>
            <a:r>
              <a:rPr lang="en-US" altLang="x-none" sz="1200" dirty="0"/>
              <a:t> C, Jagsi R, et al. Implementation of Federal Dependent Care Policies for Physician-Scientists at Leading US Medical Schools.  JAMA </a:t>
            </a:r>
            <a:r>
              <a:rPr lang="en-US" altLang="x-none" sz="1200" dirty="0" err="1"/>
              <a:t>Int</a:t>
            </a:r>
            <a:r>
              <a:rPr lang="en-US" altLang="x-none" sz="1200" dirty="0"/>
              <a:t> Med 2019.</a:t>
            </a:r>
          </a:p>
          <a:p>
            <a:pPr>
              <a:buFont typeface="Arial" charset="0"/>
              <a:buChar char="•"/>
            </a:pPr>
            <a:endParaRPr lang="en-US" altLang="ja-JP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706" y="4572001"/>
            <a:ext cx="1727094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x-none" sz="4000">
                <a:ea typeface="ＭＳ Ｐゴシック" charset="-128"/>
                <a:cs typeface="MS PGothic" charset="-128"/>
              </a:rPr>
              <a:t>Women in the Medical Profession 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381001" y="1437085"/>
          <a:ext cx="8534400" cy="3515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en-US" altLang="x-none">
                <a:ea typeface="ＭＳ Ｐゴシック" charset="-128"/>
                <a:cs typeface="MS PGothic" charset="-128"/>
              </a:rPr>
              <a:t>Social Media</a:t>
            </a:r>
            <a:br>
              <a:rPr lang="en-US" altLang="x-none">
                <a:ea typeface="ＭＳ Ｐゴシック" charset="-128"/>
                <a:cs typeface="MS PGothic" charset="-128"/>
              </a:rPr>
            </a:br>
            <a:r>
              <a:rPr lang="en-US" altLang="x-none" sz="1600">
                <a:ea typeface="ＭＳ Ｐゴシック" charset="-128"/>
                <a:cs typeface="MS PGothic" charset="-128"/>
              </a:rPr>
              <a:t>Knoll M, Jagsi R.  JAMA Oncology 2018.</a:t>
            </a:r>
            <a:br>
              <a:rPr lang="en-US" altLang="x-none" sz="1600" b="1">
                <a:ea typeface="ＭＳ Ｐゴシック" charset="-128"/>
                <a:cs typeface="MS PGothic" charset="-128"/>
              </a:rPr>
            </a:br>
            <a:endParaRPr lang="en-US" altLang="x-none" sz="1600">
              <a:ea typeface="ＭＳ Ｐゴシック" charset="-128"/>
              <a:cs typeface="MS PGothic" charset="-128"/>
            </a:endParaRPr>
          </a:p>
        </p:txBody>
      </p:sp>
      <p:pic>
        <p:nvPicPr>
          <p:cNvPr id="59394" name="Picture 1" descr="Screen Shot 2020-02-05 at 9.42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04800"/>
            <a:ext cx="6143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14288" y="838200"/>
            <a:ext cx="175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/>
              <a:t>@reshmajagsi</a:t>
            </a:r>
          </a:p>
        </p:txBody>
      </p:sp>
      <p:pic>
        <p:nvPicPr>
          <p:cNvPr id="59396" name="Picture 2" descr="Screen Shot 2020-09-03 at 4.05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66" y="3962400"/>
            <a:ext cx="3429000" cy="26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41379"/>
            <a:ext cx="4420816" cy="2098556"/>
          </a:xfrm>
          <a:prstGeom prst="rect">
            <a:avLst/>
          </a:prstGeom>
        </p:spPr>
      </p:pic>
      <p:pic>
        <p:nvPicPr>
          <p:cNvPr id="7" name="Picture 6" descr="Screen Shot 2018-11-02 at 10.05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47" y="1584779"/>
            <a:ext cx="388676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10730"/>
            <a:ext cx="4724400" cy="235143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3600" dirty="0">
                <a:ea typeface="ＭＳ Ｐゴシック" charset="-128"/>
                <a:cs typeface="MS PGothic" charset="-128"/>
              </a:rPr>
              <a:t>COVID Has Amplified Challenges</a:t>
            </a:r>
            <a:br>
              <a:rPr lang="en-US" altLang="x-none" sz="2800" dirty="0">
                <a:ea typeface="ＭＳ Ｐゴシック" charset="-128"/>
                <a:cs typeface="MS PGothic" charset="-128"/>
              </a:rPr>
            </a:br>
            <a:r>
              <a:rPr lang="en-US" altLang="x-none" sz="1600" dirty="0">
                <a:ea typeface="ＭＳ Ｐゴシック" charset="-128"/>
                <a:cs typeface="MS PGothic" charset="-128"/>
              </a:rPr>
              <a:t>Andersen JP, Nielsen MW, Simone N, </a:t>
            </a:r>
            <a:r>
              <a:rPr lang="en-US" altLang="x-none" sz="1600" dirty="0" err="1">
                <a:ea typeface="ＭＳ Ｐゴシック" charset="-128"/>
                <a:cs typeface="MS PGothic" charset="-128"/>
              </a:rPr>
              <a:t>Lewiss</a:t>
            </a:r>
            <a:r>
              <a:rPr lang="en-US" altLang="x-none" sz="1600" dirty="0">
                <a:ea typeface="ＭＳ Ｐゴシック" charset="-128"/>
                <a:cs typeface="MS PGothic" charset="-128"/>
              </a:rPr>
              <a:t> R, Jagsi R.</a:t>
            </a:r>
            <a:br>
              <a:rPr lang="en-US" altLang="x-none" sz="1600" dirty="0">
                <a:ea typeface="ＭＳ Ｐゴシック" charset="-128"/>
                <a:cs typeface="MS PGothic" charset="-128"/>
              </a:rPr>
            </a:br>
            <a:r>
              <a:rPr lang="en-US" altLang="x-none" sz="1600" dirty="0" err="1">
                <a:ea typeface="ＭＳ Ｐゴシック" charset="-128"/>
                <a:cs typeface="MS PGothic" charset="-128"/>
              </a:rPr>
              <a:t>ELife</a:t>
            </a:r>
            <a:r>
              <a:rPr lang="en-US" altLang="x-none" sz="1600" dirty="0">
                <a:ea typeface="ＭＳ Ｐゴシック" charset="-128"/>
                <a:cs typeface="MS PGothic" charset="-128"/>
              </a:rPr>
              <a:t> 2021.</a:t>
            </a:r>
          </a:p>
        </p:txBody>
      </p:sp>
      <p:pic>
        <p:nvPicPr>
          <p:cNvPr id="60418" name="Picture 1" descr="Screen Shot 2020-06-23 at 2.24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498600"/>
            <a:ext cx="77978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483600" cy="5181600"/>
          </a:xfrm>
        </p:spPr>
      </p:pic>
    </p:spTree>
    <p:extLst>
      <p:ext uri="{BB962C8B-B14F-4D97-AF65-F5344CB8AC3E}">
        <p14:creationId xmlns:p14="http://schemas.microsoft.com/office/powerpoint/2010/main" val="799530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839200" cy="1143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  <a:cs typeface="MS PGothic" charset="-128"/>
              </a:rPr>
              <a:t>Conclusions</a:t>
            </a:r>
            <a:br>
              <a:rPr lang="en-US" altLang="x-none">
                <a:ea typeface="ＭＳ Ｐゴシック" charset="-128"/>
                <a:cs typeface="MS PGothic" charset="-128"/>
              </a:rPr>
            </a:br>
            <a:endParaRPr lang="en-US" altLang="x-none" sz="1600" dirty="0">
              <a:ea typeface="ＭＳ Ｐゴシック" charset="-128"/>
              <a:cs typeface="MS PGothic" charset="-128"/>
            </a:endParaRP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4525962"/>
          </a:xfrm>
        </p:spPr>
        <p:txBody>
          <a:bodyPr/>
          <a:lstStyle/>
          <a:p>
            <a:r>
              <a:rPr lang="en-US" altLang="x-none" sz="2800" dirty="0">
                <a:ea typeface="ＭＳ Ｐゴシック" charset="-128"/>
                <a:cs typeface="MS PGothic" charset="-128"/>
              </a:rPr>
              <a:t>We inhabit a momentous time in history </a:t>
            </a:r>
          </a:p>
          <a:p>
            <a:r>
              <a:rPr lang="en-US" altLang="x-none" sz="2800" dirty="0">
                <a:ea typeface="ＭＳ Ｐゴシック" charset="-128"/>
                <a:cs typeface="MS PGothic" charset="-128"/>
              </a:rPr>
              <a:t>Opportunity to move from awareness to action</a:t>
            </a:r>
          </a:p>
          <a:p>
            <a:r>
              <a:rPr lang="en-US" altLang="x-none" sz="2800" dirty="0">
                <a:ea typeface="ＭＳ Ｐゴシック" charset="-128"/>
                <a:cs typeface="MS PGothic" charset="-128"/>
              </a:rPr>
              <a:t>Principles</a:t>
            </a:r>
          </a:p>
          <a:p>
            <a:pPr lvl="1"/>
            <a:r>
              <a:rPr lang="en-US" altLang="x-none" dirty="0">
                <a:ea typeface="MS PGothic" charset="-128"/>
                <a:cs typeface="MS PGothic" charset="-128"/>
              </a:rPr>
              <a:t>Dignity, safety, equity</a:t>
            </a:r>
          </a:p>
          <a:p>
            <a:pPr lvl="2"/>
            <a:r>
              <a:rPr lang="en-US" altLang="x-none" dirty="0">
                <a:ea typeface="MS PGothic" charset="-128"/>
                <a:cs typeface="MS PGothic" charset="-128"/>
              </a:rPr>
              <a:t>Fair equality of opportunity</a:t>
            </a:r>
          </a:p>
          <a:p>
            <a:pPr lvl="2"/>
            <a:r>
              <a:rPr lang="en-US" altLang="x-none" dirty="0">
                <a:ea typeface="MS PGothic" charset="-128"/>
                <a:cs typeface="MS PGothic" charset="-128"/>
              </a:rPr>
              <a:t>Equal pay for equal work</a:t>
            </a:r>
          </a:p>
          <a:p>
            <a:r>
              <a:rPr lang="en-US" altLang="x-none" sz="2800" dirty="0">
                <a:ea typeface="ＭＳ Ｐゴシック" charset="-128"/>
                <a:cs typeface="MS PGothic" charset="-128"/>
              </a:rPr>
              <a:t>Health care quality improvement                 framework</a:t>
            </a:r>
          </a:p>
          <a:p>
            <a:pPr lvl="1"/>
            <a:r>
              <a:rPr lang="en-US" altLang="x-none" sz="2400" dirty="0">
                <a:ea typeface="ＭＳ Ｐゴシック" charset="-128"/>
                <a:cs typeface="MS PGothic" charset="-128"/>
              </a:rPr>
              <a:t>Structures, processes, outcomes</a:t>
            </a:r>
          </a:p>
          <a:p>
            <a:endParaRPr lang="en-US" altLang="x-none" dirty="0">
              <a:ea typeface="ＭＳ Ｐゴシック" charset="-128"/>
              <a:cs typeface="MS PGothic" charset="-128"/>
            </a:endParaRPr>
          </a:p>
          <a:p>
            <a:endParaRPr lang="en-US" altLang="x-none" dirty="0">
              <a:ea typeface="ＭＳ Ｐゴシック" charset="-128"/>
              <a:cs typeface="MS PGothic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3276600"/>
            <a:ext cx="2768600" cy="263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17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MS PGothic" charset="-128"/>
              </a:rPr>
              <a:t>Acknowledgments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838200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x-none" sz="2000" dirty="0">
                <a:ea typeface="ＭＳ Ｐゴシック" charset="-128"/>
                <a:cs typeface="MS PGothic" charset="-128"/>
              </a:rPr>
              <a:t>Collaborators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Nancy Tarbell,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Peter </a:t>
            </a:r>
            <a:r>
              <a:rPr lang="en-US" altLang="x-none" sz="1100" dirty="0" err="1">
                <a:ea typeface="ＭＳ Ｐゴシック" charset="-128"/>
                <a:cs typeface="MS PGothic" charset="-128"/>
              </a:rPr>
              <a:t>Ubel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Abigail Stewart, PhD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Kent Griffith, MS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Rochelle </a:t>
            </a:r>
            <a:r>
              <a:rPr lang="en-US" altLang="x-none" sz="1100" dirty="0" err="1">
                <a:ea typeface="ＭＳ Ｐゴシック" charset="-128"/>
                <a:cs typeface="MS PGothic" charset="-128"/>
              </a:rPr>
              <a:t>DeCastro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 Jones, MS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Dana </a:t>
            </a:r>
            <a:r>
              <a:rPr lang="en-US" altLang="x-none" sz="1100" dirty="0" err="1">
                <a:ea typeface="ＭＳ Ｐゴシック" charset="-128"/>
                <a:cs typeface="MS PGothic" charset="-128"/>
              </a:rPr>
              <a:t>Sambuco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, MA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Natalie Clark,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Emma Holliday,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 err="1">
                <a:ea typeface="ＭＳ Ｐゴシック" charset="-128"/>
                <a:cs typeface="MS PGothic" charset="-128"/>
              </a:rPr>
              <a:t>Chithra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 </a:t>
            </a:r>
            <a:r>
              <a:rPr lang="en-US" altLang="x-none" sz="1100" dirty="0" err="1">
                <a:ea typeface="ＭＳ Ｐゴシック" charset="-128"/>
                <a:cs typeface="MS PGothic" charset="-128"/>
              </a:rPr>
              <a:t>Perumalswami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Elizabeth Patton,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 err="1">
                <a:ea typeface="ＭＳ Ｐゴシック" charset="-128"/>
                <a:cs typeface="MS PGothic" charset="-128"/>
              </a:rPr>
              <a:t>Shruti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 Jolly,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Pamela Douglas,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Kyoko Nomura,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Amy </a:t>
            </a:r>
            <a:r>
              <a:rPr lang="en-US" altLang="x-none" sz="1100" dirty="0" err="1">
                <a:ea typeface="ＭＳ Ｐゴシック" charset="-128"/>
                <a:cs typeface="MS PGothic" charset="-128"/>
              </a:rPr>
              <a:t>Motomura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, BSE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 err="1">
                <a:ea typeface="ＭＳ Ｐゴシック" charset="-128"/>
                <a:cs typeface="MS PGothic" charset="-128"/>
              </a:rPr>
              <a:t>Soumya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 </a:t>
            </a:r>
            <a:r>
              <a:rPr lang="en-US" altLang="x-none" sz="1100" dirty="0" err="1">
                <a:ea typeface="ＭＳ Ｐゴシック" charset="-128"/>
                <a:cs typeface="MS PGothic" charset="-128"/>
              </a:rPr>
              <a:t>Rangarajan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, MPP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Deb Weinstein,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Rebecca </a:t>
            </a:r>
            <a:r>
              <a:rPr lang="en-US" altLang="x-none" sz="1100" dirty="0" err="1">
                <a:ea typeface="ＭＳ Ｐゴシック" charset="-128"/>
                <a:cs typeface="MS PGothic" charset="-128"/>
              </a:rPr>
              <a:t>Surender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, DPhil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Elaine </a:t>
            </a:r>
            <a:r>
              <a:rPr lang="en-US" altLang="x-none" sz="1100" dirty="0" err="1">
                <a:ea typeface="ＭＳ Ｐゴシック" charset="-128"/>
                <a:cs typeface="MS PGothic" charset="-128"/>
              </a:rPr>
              <a:t>Hylek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, MD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Mimi Knoll,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Christina </a:t>
            </a:r>
            <a:r>
              <a:rPr lang="en-US" altLang="x-none" sz="1100" dirty="0" err="1">
                <a:ea typeface="ＭＳ Ｐゴシック" charset="-128"/>
                <a:cs typeface="MS PGothic" charset="-128"/>
              </a:rPr>
              <a:t>Mangurian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Dana </a:t>
            </a:r>
            <a:r>
              <a:rPr lang="en-US" altLang="x-none" sz="1100" dirty="0" err="1">
                <a:ea typeface="ＭＳ Ｐゴシック" charset="-128"/>
                <a:cs typeface="MS PGothic" charset="-128"/>
              </a:rPr>
              <a:t>Telem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Nancy Spector,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Lauren </a:t>
            </a:r>
            <a:r>
              <a:rPr lang="en-US" altLang="x-none" sz="1100" dirty="0" err="1">
                <a:ea typeface="ＭＳ Ｐゴシック" charset="-128"/>
                <a:cs typeface="MS PGothic" charset="-128"/>
              </a:rPr>
              <a:t>Szczygiel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Christina Chapman,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Michelle Mello, JD, PhD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Eve Kerr,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Isis Settles, PhD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Lilia Cortina, PhD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Emily Vargas, PhD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Mimi Knoll,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 err="1">
                <a:ea typeface="ＭＳ Ｐゴシック" charset="-128"/>
                <a:cs typeface="MS PGothic" charset="-128"/>
              </a:rPr>
              <a:t>Resa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 </a:t>
            </a:r>
            <a:r>
              <a:rPr lang="en-US" altLang="x-none" sz="1100" dirty="0" err="1">
                <a:ea typeface="ＭＳ Ｐゴシック" charset="-128"/>
                <a:cs typeface="MS PGothic" charset="-128"/>
              </a:rPr>
              <a:t>Lewiss</a:t>
            </a:r>
            <a:r>
              <a:rPr lang="en-US" altLang="x-none" sz="1100" dirty="0">
                <a:ea typeface="ＭＳ Ｐゴシック" charset="-128"/>
                <a:cs typeface="MS PGothic" charset="-128"/>
              </a:rPr>
              <a:t>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Nancy Spector,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Bridget Keenan, MD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100" dirty="0">
                <a:ea typeface="ＭＳ Ｐゴシック" charset="-128"/>
                <a:cs typeface="MS PGothic" charset="-128"/>
              </a:rPr>
              <a:t>Many others!</a:t>
            </a:r>
          </a:p>
        </p:txBody>
      </p:sp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4191000" y="1066800"/>
            <a:ext cx="4673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/>
              <a:t>Funders</a:t>
            </a:r>
          </a:p>
          <a:p>
            <a:pPr eaLnBrk="1" hangingPunct="1">
              <a:buFontTx/>
              <a:buChar char="•"/>
            </a:pPr>
            <a:r>
              <a:rPr lang="en-US" altLang="x-none" sz="2000"/>
              <a:t>National Institutes of Health</a:t>
            </a:r>
          </a:p>
          <a:p>
            <a:pPr eaLnBrk="1" hangingPunct="1">
              <a:buFontTx/>
              <a:buChar char="•"/>
            </a:pPr>
            <a:r>
              <a:rPr lang="en-US" altLang="x-none" sz="2000"/>
              <a:t>Robert Wood Johnson Foundation</a:t>
            </a:r>
          </a:p>
          <a:p>
            <a:pPr eaLnBrk="1" hangingPunct="1">
              <a:buFontTx/>
              <a:buChar char="•"/>
            </a:pPr>
            <a:r>
              <a:rPr lang="en-US" altLang="x-none" sz="2000"/>
              <a:t>American Medical Association</a:t>
            </a:r>
          </a:p>
          <a:p>
            <a:pPr eaLnBrk="1" hangingPunct="1">
              <a:buFontTx/>
              <a:buChar char="•"/>
            </a:pPr>
            <a:r>
              <a:rPr lang="en-US" altLang="x-none" sz="2000"/>
              <a:t>The Doris Duke Charitable Foundation</a:t>
            </a:r>
          </a:p>
          <a:p>
            <a:pPr eaLnBrk="1" hangingPunct="1">
              <a:buFontTx/>
              <a:buChar char="•"/>
            </a:pPr>
            <a:r>
              <a:rPr lang="en-US" altLang="x-none" sz="2000"/>
              <a:t>University of Michigan IRWG &amp; OVPR</a:t>
            </a:r>
          </a:p>
          <a:p>
            <a:pPr eaLnBrk="1" hangingPunct="1">
              <a:buFontTx/>
              <a:buChar char="•"/>
            </a:pPr>
            <a:r>
              <a:rPr lang="en-US" altLang="x-none" sz="2000"/>
              <a:t>Burroughs-Wellcome Fund/</a:t>
            </a:r>
          </a:p>
          <a:p>
            <a:pPr eaLnBrk="1" hangingPunct="1"/>
            <a:r>
              <a:rPr lang="en-US" altLang="x-none" sz="2000"/>
              <a:t>Alliance for Academic Internal Medicine</a:t>
            </a:r>
          </a:p>
          <a:p>
            <a:pPr eaLnBrk="1" hangingPunct="1"/>
            <a:endParaRPr lang="en-US" altLang="x-none" sz="2000"/>
          </a:p>
          <a:p>
            <a:pPr eaLnBrk="1" hangingPunct="1">
              <a:buFontTx/>
              <a:buChar char="•"/>
            </a:pPr>
            <a:endParaRPr lang="en-US" altLang="x-none" sz="2000"/>
          </a:p>
          <a:p>
            <a:pPr eaLnBrk="1" hangingPunct="1">
              <a:buFontTx/>
              <a:buChar char="•"/>
            </a:pPr>
            <a:endParaRPr lang="en-US" altLang="x-none" sz="2000"/>
          </a:p>
        </p:txBody>
      </p:sp>
      <p:pic>
        <p:nvPicPr>
          <p:cNvPr id="63492" name="Picture 5" descr="D:\rjagsi\Desktop\MyraFam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3" r="24576"/>
          <a:stretch>
            <a:fillRect/>
          </a:stretch>
        </p:blipFill>
        <p:spPr bwMode="auto">
          <a:xfrm>
            <a:off x="5314950" y="3705225"/>
            <a:ext cx="24574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543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MS PGothic" charset="-128"/>
              </a:rPr>
              <a:t>Women in Leadership</a:t>
            </a:r>
          </a:p>
        </p:txBody>
      </p:sp>
      <p:pic>
        <p:nvPicPr>
          <p:cNvPr id="23554" name="Picture 1" descr="Screen Shot 2020-07-07 at 10.2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325"/>
            <a:ext cx="89154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87661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800"/>
            <a:ext cx="345281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20669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18288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4000"/>
            <a:ext cx="1624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MS PGothic" charset="-128"/>
              </a:rPr>
              <a:t>Should We Just Be Patient?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3058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x-none" dirty="0">
                <a:ea typeface="ＭＳ Ｐゴシック" charset="-128"/>
                <a:cs typeface="MS PGothic" charset="-128"/>
              </a:rPr>
              <a:t>Pipeline hypothesis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dirty="0" err="1">
                <a:ea typeface="ＭＳ Ｐゴシック" charset="-128"/>
                <a:cs typeface="MS PGothic" charset="-128"/>
              </a:rPr>
              <a:t>Nonnemaker</a:t>
            </a:r>
            <a:r>
              <a:rPr lang="en-US" altLang="x-none" dirty="0">
                <a:ea typeface="ＭＳ Ｐゴシック" charset="-128"/>
                <a:cs typeface="MS PGothic" charset="-128"/>
              </a:rPr>
              <a:t> </a:t>
            </a:r>
            <a:r>
              <a:rPr lang="en-US" altLang="x-none" sz="2400" i="1" dirty="0">
                <a:ea typeface="ＭＳ Ｐゴシック" charset="-128"/>
                <a:cs typeface="MS PGothic" charset="-128"/>
              </a:rPr>
              <a:t>(N </a:t>
            </a:r>
            <a:r>
              <a:rPr lang="en-US" altLang="x-none" sz="2400" i="1" dirty="0" err="1">
                <a:ea typeface="ＭＳ Ｐゴシック" charset="-128"/>
                <a:cs typeface="MS PGothic" charset="-128"/>
              </a:rPr>
              <a:t>Engl</a:t>
            </a:r>
            <a:r>
              <a:rPr lang="en-US" altLang="x-none" sz="2400" i="1" dirty="0">
                <a:ea typeface="ＭＳ Ｐゴシック" charset="-128"/>
                <a:cs typeface="MS PGothic" charset="-128"/>
              </a:rPr>
              <a:t> J Med 2000;342:399-405)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dirty="0">
                <a:ea typeface="MS PGothic" charset="-128"/>
                <a:cs typeface="MS PGothic" charset="-128"/>
              </a:rPr>
              <a:t>15 cohorts graduating medical school 1979-1993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dirty="0">
                <a:ea typeface="MS PGothic" charset="-128"/>
                <a:cs typeface="MS PGothic" charset="-128"/>
              </a:rPr>
              <a:t>proportion of women who advanced to associate professor significantly lower than expected in all but 2 of the 15 cohorts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dirty="0">
                <a:ea typeface="MS PGothic" charset="-128"/>
                <a:cs typeface="MS PGothic" charset="-128"/>
              </a:rPr>
              <a:t>even women who reached the rank of associate professor less likely to become full professor than male counterparts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dirty="0">
                <a:ea typeface="MS PGothic" charset="-128"/>
                <a:cs typeface="MS PGothic" charset="-128"/>
              </a:rPr>
              <a:t>criticisms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dirty="0">
                <a:ea typeface="ＭＳ Ｐゴシック" charset="-128"/>
                <a:cs typeface="MS PGothic" charset="-128"/>
              </a:rPr>
              <a:t>Need for further research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dirty="0">
                <a:ea typeface="ＭＳ Ｐゴシック" charset="-128"/>
                <a:cs typeface="MS PGothic" charset="-128"/>
              </a:rPr>
              <a:t>Richter et al. </a:t>
            </a:r>
            <a:r>
              <a:rPr lang="en-US" altLang="x-none" sz="2400" i="1" dirty="0">
                <a:ea typeface="ＭＳ Ｐゴシック" charset="-128"/>
                <a:cs typeface="MS PGothic" charset="-128"/>
              </a:rPr>
              <a:t>(N </a:t>
            </a:r>
            <a:r>
              <a:rPr lang="en-US" altLang="x-none" sz="2400" i="1" dirty="0" err="1">
                <a:ea typeface="ＭＳ Ｐゴシック" charset="-128"/>
                <a:cs typeface="MS PGothic" charset="-128"/>
              </a:rPr>
              <a:t>Engl</a:t>
            </a:r>
            <a:r>
              <a:rPr lang="en-US" altLang="x-none" sz="2400" i="1" dirty="0">
                <a:ea typeface="ＭＳ Ｐゴシック" charset="-128"/>
                <a:cs typeface="MS PGothic" charset="-128"/>
              </a:rPr>
              <a:t> J Med 2020; </a:t>
            </a:r>
            <a:r>
              <a:rPr lang="is-IS" altLang="x-none" sz="2400" i="1" dirty="0">
                <a:ea typeface="ＭＳ Ｐゴシック" charset="-128"/>
                <a:cs typeface="MS PGothic" charset="-128"/>
              </a:rPr>
              <a:t>383:2148-2157)</a:t>
            </a:r>
            <a:endParaRPr lang="en-US" altLang="x-none" sz="2400" i="1" dirty="0">
              <a:ea typeface="ＭＳ Ｐゴシック" charset="-128"/>
              <a:cs typeface="MS PGothic" charset="-128"/>
            </a:endParaRPr>
          </a:p>
          <a:p>
            <a:pPr lvl="2" eaLnBrk="1" hangingPunct="1">
              <a:lnSpc>
                <a:spcPct val="80000"/>
              </a:lnSpc>
            </a:pPr>
            <a:endParaRPr lang="en-US" altLang="x-none" dirty="0">
              <a:ea typeface="MS PGothic" charset="-128"/>
              <a:cs typeface="MS PGothic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x-none" sz="2400" dirty="0"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6751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752600"/>
            <a:ext cx="27432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x-none" sz="2000">
                <a:ea typeface="ＭＳ Ｐゴシック" charset="-128"/>
                <a:cs typeface="MS PGothic" charset="-128"/>
              </a:rPr>
              <a:t>5-yr rate of R01 attainment:  19% among women and 25% among men</a:t>
            </a:r>
          </a:p>
          <a:p>
            <a:pPr eaLnBrk="1" hangingPunct="1">
              <a:lnSpc>
                <a:spcPct val="80000"/>
              </a:lnSpc>
            </a:pPr>
            <a:endParaRPr lang="en-US" altLang="x-none" sz="2000">
              <a:ea typeface="ＭＳ Ｐゴシック" charset="-128"/>
              <a:cs typeface="MS PGothic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x-none" sz="2000">
                <a:ea typeface="ＭＳ Ｐゴシック" charset="-128"/>
                <a:cs typeface="MS PGothic" charset="-128"/>
              </a:rPr>
              <a:t>Gender (HR 0.8, p=0.002) independently significant predictor of R01 attainment on multivariable analysis controlling for K award type, year of award, funding institute, institution, and specialty</a:t>
            </a:r>
          </a:p>
          <a:p>
            <a:pPr eaLnBrk="1" hangingPunct="1">
              <a:lnSpc>
                <a:spcPct val="80000"/>
              </a:lnSpc>
            </a:pPr>
            <a:endParaRPr lang="en-US" altLang="x-none" sz="1600">
              <a:ea typeface="ＭＳ Ｐゴシック" charset="-128"/>
              <a:cs typeface="MS PGothic" charset="-128"/>
            </a:endParaRPr>
          </a:p>
        </p:txBody>
      </p:sp>
      <p:pic>
        <p:nvPicPr>
          <p:cNvPr id="30722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"/>
          <a:stretch>
            <a:fillRect/>
          </a:stretch>
        </p:blipFill>
        <p:spPr>
          <a:xfrm>
            <a:off x="3657600" y="1741488"/>
            <a:ext cx="5029200" cy="4659312"/>
          </a:xfrm>
          <a:noFill/>
        </p:spPr>
      </p:pic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3505200" y="6172200"/>
            <a:ext cx="5638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399"/>
            <a:ext cx="7543800" cy="1453393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40000"/>
              </a:schemeClr>
            </a:glow>
            <a:outerShdw dist="35921" dir="2700000" algn="ctr" rotWithShape="0">
              <a:schemeClr val="bg2"/>
            </a:outerShdw>
            <a:softEdge rad="3175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15925" y="36513"/>
            <a:ext cx="3927475" cy="1143000"/>
          </a:xfrm>
        </p:spPr>
        <p:txBody>
          <a:bodyPr/>
          <a:lstStyle/>
          <a:p>
            <a:pPr eaLnBrk="1" hangingPunct="1"/>
            <a:br>
              <a:rPr lang="en-US" altLang="x-none">
                <a:ea typeface="ＭＳ Ｐゴシック" charset="-128"/>
                <a:cs typeface="MS PGothic" charset="-128"/>
              </a:rPr>
            </a:br>
            <a:endParaRPr lang="en-US" altLang="x-none" sz="1200">
              <a:ea typeface="ＭＳ Ｐゴシック" charset="-128"/>
              <a:cs typeface="MS PGothic" charset="-128"/>
            </a:endParaRPr>
          </a:p>
        </p:txBody>
      </p:sp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127000" y="1071563"/>
            <a:ext cx="4418013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x-none" sz="1600"/>
          </a:p>
          <a:p>
            <a:pPr eaLnBrk="1" hangingPunct="1">
              <a:buFontTx/>
              <a:buChar char="•"/>
            </a:pPr>
            <a:r>
              <a:rPr lang="en-US" altLang="x-none" sz="1600"/>
              <a:t>800 MDs who were still working at academic institutions responded to our surveys of K awardees from 2000-2003</a:t>
            </a:r>
          </a:p>
          <a:p>
            <a:pPr eaLnBrk="1" hangingPunct="1">
              <a:buFontTx/>
              <a:buChar char="•"/>
            </a:pPr>
            <a:r>
              <a:rPr lang="en-US" altLang="x-none" sz="1600"/>
              <a:t>Significant gender difference in annual salary even after adjustment for numerous measures of success/productivity, specialization, and other factors 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Age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Race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Marital status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Parental status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Additional doctoral degree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Academic rank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Leadership positions 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Specialty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Current institution type (public/private)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Current institution region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Current institution NIH funding rank group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Whether changed institutions since K award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K award type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Years since K award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K award funding institute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Receipt of R01 or &gt;$1 million in grants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Publications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Work hours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x-none" sz="1200" b="1"/>
              <a:t>Percent time in research </a:t>
            </a: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34" y="2057400"/>
            <a:ext cx="4304866" cy="46672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28600"/>
            <a:ext cx="4375150" cy="17653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"/>
          </a:effectLst>
        </p:spPr>
      </p:pic>
      <p:pic>
        <p:nvPicPr>
          <p:cNvPr id="3174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2690813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"/>
            <a:ext cx="1258888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1295400"/>
            <a:ext cx="42386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8600" y="202406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sz="4400" dirty="0">
                <a:cs typeface="Arial" pitchFamily="34" charset="0"/>
              </a:rPr>
              <a:t>Compensation</a:t>
            </a:r>
            <a:endParaRPr lang="en-US" sz="2400" dirty="0">
              <a:solidFill>
                <a:srgbClr val="0070C0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MS PGothic" charset="-128"/>
              </a:rPr>
              <a:t>What Drives These Differences?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sz="2400">
                <a:ea typeface="ＭＳ Ｐゴシック" charset="-128"/>
                <a:cs typeface="MS PGothic" charset="-128"/>
              </a:rPr>
              <a:t>Specialty </a:t>
            </a:r>
            <a:r>
              <a:rPr lang="en-US" altLang="en-US" sz="2400">
                <a:ea typeface="ＭＳ Ｐゴシック" charset="-128"/>
                <a:cs typeface="MS PGothic" charset="-128"/>
              </a:rPr>
              <a:t>“</a:t>
            </a:r>
            <a:r>
              <a:rPr lang="en-US" altLang="x-none" sz="2400">
                <a:ea typeface="ＭＳ Ｐゴシック" charset="-128"/>
                <a:cs typeface="MS PGothic" charset="-128"/>
              </a:rPr>
              <a:t>choice</a:t>
            </a:r>
            <a:r>
              <a:rPr lang="en-US" altLang="en-US" sz="2400">
                <a:ea typeface="ＭＳ Ｐゴシック" charset="-128"/>
                <a:cs typeface="MS PGothic" charset="-128"/>
              </a:rPr>
              <a:t>”</a:t>
            </a:r>
            <a:endParaRPr lang="en-US" altLang="x-none" sz="2400">
              <a:ea typeface="ＭＳ Ｐゴシック" charset="-128"/>
              <a:cs typeface="MS PGothic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x-none" sz="2400">
                <a:ea typeface="MS PGothic" charset="-128"/>
                <a:cs typeface="MS PGothic" charset="-128"/>
              </a:rPr>
              <a:t>Women may be encouraged to occupy lower-paid specialties, specialties chosen by women may pay less partly because they are predominated by women or involve less valued </a:t>
            </a:r>
            <a:r>
              <a:rPr lang="en-US" altLang="en-US" sz="2400">
                <a:ea typeface="MS PGothic" charset="-128"/>
                <a:cs typeface="MS PGothic" charset="-128"/>
              </a:rPr>
              <a:t>“</a:t>
            </a:r>
            <a:r>
              <a:rPr lang="en-US" altLang="x-none" sz="2400">
                <a:ea typeface="MS PGothic" charset="-128"/>
                <a:cs typeface="MS PGothic" charset="-128"/>
              </a:rPr>
              <a:t>feminine</a:t>
            </a:r>
            <a:r>
              <a:rPr lang="en-US" altLang="en-US" sz="2400">
                <a:ea typeface="MS PGothic" charset="-128"/>
                <a:cs typeface="MS PGothic" charset="-128"/>
              </a:rPr>
              <a:t>”</a:t>
            </a:r>
            <a:r>
              <a:rPr lang="en-US" altLang="x-none" sz="2400">
                <a:ea typeface="MS PGothic" charset="-128"/>
                <a:cs typeface="MS PGothic" charset="-128"/>
              </a:rPr>
              <a:t> behaviors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sz="2400">
                <a:ea typeface="ＭＳ Ｐゴシック" charset="-128"/>
                <a:cs typeface="MS PGothic" charset="-128"/>
              </a:rPr>
              <a:t>Differences in productivity, hours, and </a:t>
            </a:r>
            <a:r>
              <a:rPr lang="en-US" altLang="en-US" sz="2400">
                <a:ea typeface="ＭＳ Ｐゴシック" charset="-128"/>
                <a:cs typeface="MS PGothic" charset="-128"/>
              </a:rPr>
              <a:t>“</a:t>
            </a:r>
            <a:r>
              <a:rPr lang="en-US" altLang="x-none" sz="2400">
                <a:ea typeface="ＭＳ Ｐゴシック" charset="-128"/>
                <a:cs typeface="MS PGothic" charset="-128"/>
              </a:rPr>
              <a:t>willingness</a:t>
            </a:r>
            <a:r>
              <a:rPr lang="en-US" altLang="en-US" sz="2400">
                <a:ea typeface="ＭＳ Ｐゴシック" charset="-128"/>
                <a:cs typeface="MS PGothic" charset="-128"/>
              </a:rPr>
              <a:t>”</a:t>
            </a:r>
            <a:r>
              <a:rPr lang="en-US" altLang="x-none" sz="2400">
                <a:ea typeface="ＭＳ Ｐゴシック" charset="-128"/>
                <a:cs typeface="MS PGothic" charset="-128"/>
              </a:rPr>
              <a:t> to change institutions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2400">
                <a:ea typeface="MS PGothic" charset="-128"/>
                <a:cs typeface="MS PGothic" charset="-128"/>
              </a:rPr>
              <a:t>Constraints of a gender-structured society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sz="2400">
                <a:ea typeface="ＭＳ Ｐゴシック" charset="-128"/>
                <a:cs typeface="MS PGothic" charset="-128"/>
              </a:rPr>
              <a:t>Differences in rank and leadership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2400">
                <a:ea typeface="MS PGothic" charset="-128"/>
                <a:cs typeface="MS PGothic" charset="-128"/>
              </a:rPr>
              <a:t>May reflect biased processes for determining rewards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sz="2400">
                <a:ea typeface="ＭＳ Ｐゴシック" charset="-128"/>
                <a:cs typeface="MS PGothic" charset="-128"/>
              </a:rPr>
              <a:t>But a substantial unexplained gender difference remained even after accounting for all of these factors and more</a:t>
            </a:r>
          </a:p>
          <a:p>
            <a:pPr eaLnBrk="1" hangingPunct="1">
              <a:lnSpc>
                <a:spcPct val="90000"/>
              </a:lnSpc>
            </a:pPr>
            <a:endParaRPr lang="en-US" altLang="x-none">
              <a:ea typeface="ＭＳ Ｐゴシック" charset="-128"/>
              <a:cs typeface="MS PGothic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2651</TotalTime>
  <Words>2295</Words>
  <Application>Microsoft Office PowerPoint</Application>
  <PresentationFormat>On-screen Show (4:3)</PresentationFormat>
  <Paragraphs>260</Paragraphs>
  <Slides>34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Corbel</vt:lpstr>
      <vt:lpstr>Courier New</vt:lpstr>
      <vt:lpstr>Univers LT Std 57 Cn</vt:lpstr>
      <vt:lpstr>Office Theme</vt:lpstr>
      <vt:lpstr>Chart</vt:lpstr>
      <vt:lpstr>Promoting Equity for Women  in Academic Medicine:   An Evidence-Based Approach </vt:lpstr>
      <vt:lpstr>Outline</vt:lpstr>
      <vt:lpstr>Women in the Medical Profession </vt:lpstr>
      <vt:lpstr>Women in Leadership</vt:lpstr>
      <vt:lpstr>PowerPoint Presentation</vt:lpstr>
      <vt:lpstr>Should We Just Be Patient?</vt:lpstr>
      <vt:lpstr>PowerPoint Presentation</vt:lpstr>
      <vt:lpstr> </vt:lpstr>
      <vt:lpstr>What Drives These Differences?</vt:lpstr>
      <vt:lpstr>Gender Differences in  Values or Behavior?</vt:lpstr>
      <vt:lpstr>Differences in Employer Behavior towards Men and Women?</vt:lpstr>
      <vt:lpstr>Unconscious Biases</vt:lpstr>
      <vt:lpstr>Multiple Identities Jagsi R.  How Deep the Bias?  JAMA 2008.</vt:lpstr>
      <vt:lpstr>Key NASEM Reports</vt:lpstr>
      <vt:lpstr>Not a Level Playing Field</vt:lpstr>
      <vt:lpstr>PowerPoint Presentation</vt:lpstr>
      <vt:lpstr>PowerPoint Presentation</vt:lpstr>
      <vt:lpstr>The Iceberg of Sexual Harassment Image courtesy of and copyright held by Lilia Cortina</vt:lpstr>
      <vt:lpstr>PowerPoint Presentation</vt:lpstr>
      <vt:lpstr>PowerPoint Presentation</vt:lpstr>
      <vt:lpstr>An Ethical Imperative to Act</vt:lpstr>
      <vt:lpstr>Teleological Arguments</vt:lpstr>
      <vt:lpstr>Interventions</vt:lpstr>
      <vt:lpstr>Causal Mechanisms</vt:lpstr>
      <vt:lpstr>Why Does the Iceberg Form? Beeler, Cortina, Jagsi.  JCI 2019.</vt:lpstr>
      <vt:lpstr>PowerPoint Presentation</vt:lpstr>
      <vt:lpstr>PowerPoint Presentation</vt:lpstr>
      <vt:lpstr>Don’t Fix the Women:  Fix the Systems</vt:lpstr>
      <vt:lpstr>Promote Work-Life Integration</vt:lpstr>
      <vt:lpstr>Social Media Knoll M, Jagsi R.  JAMA Oncology 2018. </vt:lpstr>
      <vt:lpstr>COVID Has Amplified Challenges Andersen JP, Nielsen MW, Simone N, Lewiss R, Jagsi R. ELife 2021.</vt:lpstr>
      <vt:lpstr>PowerPoint Presentation</vt:lpstr>
      <vt:lpstr>Conclusions </vt:lpstr>
      <vt:lpstr>Acknowledgments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Elaine Hylek</dc:creator>
  <cp:lastModifiedBy>Hawk, Julie Lollar</cp:lastModifiedBy>
  <cp:revision>360</cp:revision>
  <cp:lastPrinted>2006-10-20T21:44:11Z</cp:lastPrinted>
  <dcterms:created xsi:type="dcterms:W3CDTF">2005-02-21T17:48:22Z</dcterms:created>
  <dcterms:modified xsi:type="dcterms:W3CDTF">2023-02-15T16:55:19Z</dcterms:modified>
</cp:coreProperties>
</file>