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1" r:id="rId3"/>
    <p:sldId id="260" r:id="rId4"/>
    <p:sldId id="265" r:id="rId5"/>
    <p:sldId id="269" r:id="rId6"/>
    <p:sldId id="263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080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1854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0821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89800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148767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407746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66671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92569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184659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2443637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702604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961584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220549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479529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738496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97474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4256441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4515421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4774387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5033366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29233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555131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810280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6069257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328225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6587205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846171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105150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364116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7623095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882063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14104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8400008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658988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371854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630821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889800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148767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407746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666712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925692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2184659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2443637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2702604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2961584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3220549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3479529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3738496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3997474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4256441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4515421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4774387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5033366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5292332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5551312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5810280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6069257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6328225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6587205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6846171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7105150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7364116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7623095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7882063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8141042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8400008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8658988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371854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630821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889800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1148767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1407746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166671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192569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2184659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2443637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2702604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2961584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3220549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3479529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3738496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3997474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4256441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4515421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4774387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5033366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529233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555131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5810280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6069257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6328225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6587205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6846171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7105150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7364116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7623095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7882063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8141042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8400008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8658988" y="63855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371854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630821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889800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1148767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1407746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1666712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1925692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2184659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2443637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2702604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2961584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3220549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8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3479529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3738496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3997474" y="6143244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4256441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4515421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4774387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5033366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5292332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5551312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5810280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6069257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6328225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6587205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6846171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7105150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7364116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7623095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7882063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8141042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8400008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8658988" y="6143245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6553" y="0"/>
                </a:moveTo>
                <a:lnTo>
                  <a:pt x="34963" y="4419"/>
                </a:lnTo>
                <a:lnTo>
                  <a:pt x="16941" y="16497"/>
                </a:lnTo>
                <a:lnTo>
                  <a:pt x="4584" y="34442"/>
                </a:lnTo>
                <a:lnTo>
                  <a:pt x="0" y="56451"/>
                </a:lnTo>
                <a:lnTo>
                  <a:pt x="0" y="57315"/>
                </a:lnTo>
                <a:lnTo>
                  <a:pt x="4470" y="79324"/>
                </a:lnTo>
                <a:lnTo>
                  <a:pt x="16624" y="97269"/>
                </a:lnTo>
                <a:lnTo>
                  <a:pt x="34607" y="109334"/>
                </a:lnTo>
                <a:lnTo>
                  <a:pt x="56553" y="113766"/>
                </a:lnTo>
                <a:lnTo>
                  <a:pt x="78498" y="109334"/>
                </a:lnTo>
                <a:lnTo>
                  <a:pt x="96481" y="97269"/>
                </a:lnTo>
                <a:lnTo>
                  <a:pt x="108635" y="79324"/>
                </a:lnTo>
                <a:lnTo>
                  <a:pt x="113106" y="57315"/>
                </a:lnTo>
                <a:lnTo>
                  <a:pt x="113106" y="56451"/>
                </a:lnTo>
                <a:lnTo>
                  <a:pt x="108457" y="34442"/>
                </a:lnTo>
                <a:lnTo>
                  <a:pt x="95999" y="16497"/>
                </a:lnTo>
                <a:lnTo>
                  <a:pt x="77952" y="4419"/>
                </a:lnTo>
                <a:lnTo>
                  <a:pt x="5655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6222481" y="533400"/>
            <a:ext cx="2141217" cy="60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777240" y="3685032"/>
            <a:ext cx="7589519" cy="487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685800" y="533400"/>
            <a:ext cx="2430623" cy="6095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64540" y="3112388"/>
            <a:ext cx="761491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64540" y="3826255"/>
            <a:ext cx="7614919" cy="903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0A94F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0A94F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0A94F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56259" y="1150620"/>
            <a:ext cx="8045183" cy="548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40284"/>
            <a:ext cx="8072119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0A94F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0" y="1967585"/>
            <a:ext cx="8224519" cy="1781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53628" y="6335776"/>
            <a:ext cx="17907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Uddo@choa.org" TargetMode="External"/><Relationship Id="rId2" Type="http://schemas.openxmlformats.org/officeDocument/2006/relationships/hyperlink" Target="mailto:Macarthur.benoit@choa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tacey.Brown@choa.org" TargetMode="External"/><Relationship Id="rId4" Type="http://schemas.openxmlformats.org/officeDocument/2006/relationships/hyperlink" Target="mailto:Stephanie.meisner@choa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3112388"/>
            <a:ext cx="50990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5" dirty="0">
                <a:solidFill>
                  <a:srgbClr val="00A94F"/>
                </a:solidFill>
                <a:latin typeface="Arial Rounded MT Bold"/>
                <a:cs typeface="Arial Rounded MT Bold"/>
              </a:rPr>
              <a:t>Research </a:t>
            </a:r>
            <a:r>
              <a:rPr sz="2800" spc="-45" dirty="0">
                <a:solidFill>
                  <a:srgbClr val="00A94F"/>
                </a:solidFill>
                <a:latin typeface="Arial Rounded MT Bold"/>
                <a:cs typeface="Arial Rounded MT Bold"/>
              </a:rPr>
              <a:t>at </a:t>
            </a:r>
            <a:r>
              <a:rPr sz="2800" spc="-5" dirty="0">
                <a:solidFill>
                  <a:srgbClr val="00A94F"/>
                </a:solidFill>
                <a:latin typeface="Arial Rounded MT Bold"/>
                <a:cs typeface="Arial Rounded MT Bold"/>
              </a:rPr>
              <a:t>Hughes</a:t>
            </a:r>
            <a:r>
              <a:rPr sz="2800" spc="45" dirty="0">
                <a:solidFill>
                  <a:srgbClr val="00A94F"/>
                </a:solidFill>
                <a:latin typeface="Arial Rounded MT Bold"/>
                <a:cs typeface="Arial Rounded MT Bold"/>
              </a:rPr>
              <a:t> </a:t>
            </a:r>
            <a:r>
              <a:rPr sz="2800" spc="-10" dirty="0">
                <a:solidFill>
                  <a:srgbClr val="00A94F"/>
                </a:solidFill>
                <a:latin typeface="Arial Rounded MT Bold"/>
                <a:cs typeface="Arial Rounded MT Bold"/>
              </a:rPr>
              <a:t>Spalding</a:t>
            </a:r>
            <a:endParaRPr sz="2800">
              <a:latin typeface="Arial Rounded MT Bold"/>
              <a:cs typeface="Arial Rounded MT 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3826255"/>
            <a:ext cx="4888865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Updated Review </a:t>
            </a:r>
            <a:r>
              <a:rPr sz="2400" b="1" spc="-5" dirty="0">
                <a:latin typeface="Calibri"/>
                <a:cs typeface="Calibri"/>
              </a:rPr>
              <a:t>and </a:t>
            </a:r>
            <a:r>
              <a:rPr sz="2400" b="1" spc="-15" dirty="0">
                <a:latin typeface="Calibri"/>
                <a:cs typeface="Calibri"/>
              </a:rPr>
              <a:t>Approval </a:t>
            </a:r>
            <a:r>
              <a:rPr sz="2400" b="1" spc="-5" dirty="0">
                <a:latin typeface="Calibri"/>
                <a:cs typeface="Calibri"/>
              </a:rPr>
              <a:t>Process  </a:t>
            </a:r>
            <a:r>
              <a:rPr lang="en-US" sz="2400" b="1" spc="-5" dirty="0">
                <a:latin typeface="Calibri"/>
                <a:cs typeface="Calibri"/>
              </a:rPr>
              <a:t>January 2024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1028" name="Picture 4" descr="Morehouse School of Medicine Logo [ Download - Logo - icon ] png svg">
            <a:extLst>
              <a:ext uri="{FF2B5EF4-FFF2-40B4-BE49-F238E27FC236}">
                <a16:creationId xmlns:a16="http://schemas.microsoft.com/office/drawing/2014/main" id="{AC466845-582C-4BB8-B029-E19413AE6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003067"/>
            <a:ext cx="2667000" cy="58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How </a:t>
            </a:r>
            <a:r>
              <a:rPr spc="-10" dirty="0"/>
              <a:t>will </a:t>
            </a:r>
            <a:r>
              <a:rPr spc="-5" dirty="0"/>
              <a:t>I </a:t>
            </a:r>
            <a:r>
              <a:rPr spc="-25" dirty="0"/>
              <a:t>navigate </a:t>
            </a:r>
            <a:r>
              <a:rPr dirty="0"/>
              <a:t>the </a:t>
            </a:r>
            <a:r>
              <a:rPr spc="-30" dirty="0"/>
              <a:t>review </a:t>
            </a:r>
            <a:r>
              <a:rPr spc="-5" dirty="0"/>
              <a:t>and </a:t>
            </a:r>
            <a:r>
              <a:rPr spc="-30" dirty="0"/>
              <a:t>approval </a:t>
            </a:r>
            <a:r>
              <a:rPr spc="-15" dirty="0"/>
              <a:t>process  </a:t>
            </a:r>
            <a:r>
              <a:rPr spc="-5" dirty="0"/>
              <a:t>as a </a:t>
            </a:r>
            <a:r>
              <a:rPr spc="-15" dirty="0"/>
              <a:t>busy clinician</a:t>
            </a:r>
            <a:r>
              <a:rPr spc="25" dirty="0"/>
              <a:t> </a:t>
            </a:r>
            <a:r>
              <a:rPr spc="-20" dirty="0"/>
              <a:t>investigator?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85800" y="1193800"/>
            <a:ext cx="7365366" cy="5384166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25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spc="-15" dirty="0">
                <a:latin typeface="Calibri"/>
                <a:cs typeface="Calibri"/>
              </a:rPr>
              <a:t>Resource </a:t>
            </a:r>
            <a:r>
              <a:rPr b="1" spc="-5" dirty="0">
                <a:latin typeface="Calibri"/>
                <a:cs typeface="Calibri"/>
              </a:rPr>
              <a:t>– </a:t>
            </a:r>
            <a:r>
              <a:rPr lang="en-US" b="1" spc="-10" dirty="0">
                <a:latin typeface="Calibri"/>
                <a:cs typeface="Calibri"/>
              </a:rPr>
              <a:t>Clinical Research Managers </a:t>
            </a:r>
          </a:p>
          <a:p>
            <a:pPr marL="8128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1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Marco </a:t>
            </a:r>
            <a:r>
              <a:rPr kumimoji="0" lang="en-US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Benoit</a:t>
            </a:r>
          </a:p>
          <a:p>
            <a:pPr marL="8128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Bobby Uddo (AFLAC- Hematology)</a:t>
            </a:r>
            <a:endParaRPr lang="en-US" b="1" spc="-10" dirty="0">
              <a:latin typeface="Calibri"/>
              <a:cs typeface="Calibri"/>
            </a:endParaRPr>
          </a:p>
          <a:p>
            <a:pPr marL="355600" indent="-342900">
              <a:spcBef>
                <a:spcPts val="625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b="1" spc="-25" dirty="0">
                <a:latin typeface="Calibri"/>
                <a:cs typeface="Calibri"/>
              </a:rPr>
              <a:t>Key</a:t>
            </a:r>
            <a:r>
              <a:rPr lang="en-US" b="1" dirty="0">
                <a:latin typeface="Calibri"/>
                <a:cs typeface="Calibri"/>
              </a:rPr>
              <a:t> </a:t>
            </a:r>
            <a:r>
              <a:rPr lang="en-US" b="1" spc="-10" dirty="0">
                <a:latin typeface="Calibri"/>
                <a:cs typeface="Calibri"/>
              </a:rPr>
              <a:t>Responsibilities:</a:t>
            </a:r>
            <a:endParaRPr lang="en-US" b="1" spc="-5" dirty="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spcBef>
                <a:spcPts val="470"/>
              </a:spcBef>
              <a:buClr>
                <a:srgbClr val="00A94F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pc="-15" dirty="0">
                <a:latin typeface="Calibri"/>
                <a:cs typeface="Calibri"/>
              </a:rPr>
              <a:t>Pre-award:</a:t>
            </a:r>
            <a:endParaRPr dirty="0">
              <a:latin typeface="Calibri"/>
              <a:cs typeface="Calibri"/>
            </a:endParaRPr>
          </a:p>
          <a:p>
            <a:pPr marL="1612900" lvl="3" indent="-229235">
              <a:lnSpc>
                <a:spcPct val="100000"/>
              </a:lnSpc>
              <a:spcBef>
                <a:spcPts val="455"/>
              </a:spcBef>
              <a:buClr>
                <a:srgbClr val="00A94F"/>
              </a:buClr>
              <a:buFont typeface="Arial"/>
              <a:buChar char="–"/>
              <a:tabLst>
                <a:tab pos="1612900" algn="l"/>
              </a:tabLst>
            </a:pPr>
            <a:r>
              <a:rPr spc="-10" dirty="0">
                <a:latin typeface="Calibri"/>
                <a:cs typeface="Calibri"/>
              </a:rPr>
              <a:t>Meet </a:t>
            </a:r>
            <a:r>
              <a:rPr spc="-5" dirty="0">
                <a:latin typeface="Calibri"/>
                <a:cs typeface="Calibri"/>
              </a:rPr>
              <a:t>with all </a:t>
            </a:r>
            <a:r>
              <a:rPr spc="-20" dirty="0">
                <a:latin typeface="Calibri"/>
                <a:cs typeface="Calibri"/>
              </a:rPr>
              <a:t>investigator </a:t>
            </a:r>
            <a:r>
              <a:rPr spc="-15" dirty="0">
                <a:latin typeface="Calibri"/>
                <a:cs typeface="Calibri"/>
              </a:rPr>
              <a:t>to understand </a:t>
            </a:r>
            <a:r>
              <a:rPr spc="-10" dirty="0">
                <a:latin typeface="Calibri"/>
                <a:cs typeface="Calibri"/>
              </a:rPr>
              <a:t>proposed</a:t>
            </a:r>
            <a:r>
              <a:rPr spc="16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project</a:t>
            </a:r>
            <a:endParaRPr dirty="0">
              <a:latin typeface="Calibri"/>
              <a:cs typeface="Calibri"/>
            </a:endParaRPr>
          </a:p>
          <a:p>
            <a:pPr marL="1612900" lvl="3" indent="-229235">
              <a:lnSpc>
                <a:spcPct val="100000"/>
              </a:lnSpc>
              <a:spcBef>
                <a:spcPts val="455"/>
              </a:spcBef>
              <a:buClr>
                <a:srgbClr val="00A94F"/>
              </a:buClr>
              <a:buFont typeface="Arial"/>
              <a:buChar char="–"/>
              <a:tabLst>
                <a:tab pos="1612900" algn="l"/>
              </a:tabLst>
            </a:pPr>
            <a:r>
              <a:rPr spc="-15" dirty="0">
                <a:latin typeface="Calibri"/>
                <a:cs typeface="Calibri"/>
              </a:rPr>
              <a:t>Facilitate </a:t>
            </a:r>
            <a:r>
              <a:rPr spc="-5" dirty="0">
                <a:latin typeface="Calibri"/>
                <a:cs typeface="Calibri"/>
              </a:rPr>
              <a:t>the </a:t>
            </a:r>
            <a:r>
              <a:rPr spc="-15" dirty="0">
                <a:latin typeface="Calibri"/>
                <a:cs typeface="Calibri"/>
              </a:rPr>
              <a:t>review </a:t>
            </a:r>
            <a:r>
              <a:rPr spc="-10" dirty="0">
                <a:latin typeface="Calibri"/>
                <a:cs typeface="Calibri"/>
              </a:rPr>
              <a:t>process </a:t>
            </a:r>
            <a:r>
              <a:rPr spc="-5" dirty="0">
                <a:latin typeface="Calibri"/>
                <a:cs typeface="Calibri"/>
              </a:rPr>
              <a:t>and </a:t>
            </a:r>
            <a:r>
              <a:rPr spc="-10" dirty="0">
                <a:latin typeface="Calibri"/>
                <a:cs typeface="Calibri"/>
              </a:rPr>
              <a:t>completion </a:t>
            </a:r>
            <a:r>
              <a:rPr spc="-5" dirty="0">
                <a:latin typeface="Calibri"/>
                <a:cs typeface="Calibri"/>
              </a:rPr>
              <a:t>of </a:t>
            </a:r>
            <a:r>
              <a:rPr spc="-15" dirty="0">
                <a:latin typeface="Calibri"/>
                <a:cs typeface="Calibri"/>
              </a:rPr>
              <a:t>required</a:t>
            </a:r>
            <a:r>
              <a:rPr spc="16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forms</a:t>
            </a:r>
            <a:endParaRPr dirty="0">
              <a:latin typeface="Calibri"/>
              <a:cs typeface="Calibri"/>
            </a:endParaRPr>
          </a:p>
          <a:p>
            <a:pPr marL="1612900" lvl="3" indent="-229235">
              <a:lnSpc>
                <a:spcPct val="100000"/>
              </a:lnSpc>
              <a:spcBef>
                <a:spcPts val="455"/>
              </a:spcBef>
              <a:buClr>
                <a:srgbClr val="00A94F"/>
              </a:buClr>
              <a:buFont typeface="Arial"/>
              <a:buChar char="–"/>
              <a:tabLst>
                <a:tab pos="1612900" algn="l"/>
              </a:tabLst>
            </a:pPr>
            <a:r>
              <a:rPr spc="-5" dirty="0">
                <a:latin typeface="Calibri"/>
                <a:cs typeface="Calibri"/>
              </a:rPr>
              <a:t>Gain </a:t>
            </a:r>
            <a:r>
              <a:rPr spc="-15" dirty="0">
                <a:latin typeface="Calibri"/>
                <a:cs typeface="Calibri"/>
              </a:rPr>
              <a:t>approvals from appropriate </a:t>
            </a:r>
            <a:r>
              <a:rPr spc="-10" dirty="0">
                <a:latin typeface="Calibri"/>
                <a:cs typeface="Calibri"/>
              </a:rPr>
              <a:t>departmental</a:t>
            </a:r>
            <a:r>
              <a:rPr spc="13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leaders</a:t>
            </a:r>
            <a:endParaRPr dirty="0">
              <a:latin typeface="Calibri"/>
              <a:cs typeface="Calibri"/>
            </a:endParaRPr>
          </a:p>
          <a:p>
            <a:pPr marL="1612900" lvl="3" indent="-229235">
              <a:lnSpc>
                <a:spcPct val="100000"/>
              </a:lnSpc>
              <a:spcBef>
                <a:spcPts val="455"/>
              </a:spcBef>
              <a:buClr>
                <a:srgbClr val="00A94F"/>
              </a:buClr>
              <a:buFont typeface="Arial"/>
              <a:buChar char="–"/>
              <a:tabLst>
                <a:tab pos="1612900" algn="l"/>
              </a:tabLst>
            </a:pPr>
            <a:r>
              <a:rPr spc="-10" dirty="0">
                <a:latin typeface="Calibri"/>
                <a:cs typeface="Calibri"/>
              </a:rPr>
              <a:t>Present project </a:t>
            </a:r>
            <a:r>
              <a:rPr spc="-20" dirty="0">
                <a:latin typeface="Calibri"/>
                <a:cs typeface="Calibri"/>
              </a:rPr>
              <a:t>for </a:t>
            </a:r>
            <a:r>
              <a:rPr spc="-15" dirty="0">
                <a:latin typeface="Calibri"/>
                <a:cs typeface="Calibri"/>
              </a:rPr>
              <a:t>approval to administrative</a:t>
            </a:r>
            <a:r>
              <a:rPr spc="13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leadership</a:t>
            </a:r>
            <a:endParaRPr dirty="0">
              <a:latin typeface="Calibri"/>
              <a:cs typeface="Calibri"/>
            </a:endParaRPr>
          </a:p>
          <a:p>
            <a:pPr marL="1612265" marR="481330" lvl="3" indent="-228600">
              <a:lnSpc>
                <a:spcPct val="100000"/>
              </a:lnSpc>
              <a:spcBef>
                <a:spcPts val="459"/>
              </a:spcBef>
              <a:buClr>
                <a:srgbClr val="00A94F"/>
              </a:buClr>
              <a:buFont typeface="Arial"/>
              <a:buChar char="–"/>
              <a:tabLst>
                <a:tab pos="1612900" algn="l"/>
              </a:tabLst>
            </a:pPr>
            <a:r>
              <a:rPr spc="-10" dirty="0">
                <a:latin typeface="Calibri"/>
                <a:cs typeface="Calibri"/>
              </a:rPr>
              <a:t>Assist </a:t>
            </a:r>
            <a:r>
              <a:rPr spc="-5" dirty="0">
                <a:latin typeface="Calibri"/>
                <a:cs typeface="Calibri"/>
              </a:rPr>
              <a:t>in the </a:t>
            </a:r>
            <a:r>
              <a:rPr spc="-10" dirty="0">
                <a:latin typeface="Calibri"/>
                <a:cs typeface="Calibri"/>
              </a:rPr>
              <a:t>achievement </a:t>
            </a:r>
            <a:r>
              <a:rPr spc="-5" dirty="0">
                <a:latin typeface="Calibri"/>
                <a:cs typeface="Calibri"/>
              </a:rPr>
              <a:t>of all </a:t>
            </a:r>
            <a:r>
              <a:rPr spc="-10" dirty="0">
                <a:latin typeface="Calibri"/>
                <a:cs typeface="Calibri"/>
              </a:rPr>
              <a:t>institutional </a:t>
            </a:r>
            <a:r>
              <a:rPr spc="-15" dirty="0">
                <a:latin typeface="Calibri"/>
                <a:cs typeface="Calibri"/>
              </a:rPr>
              <a:t>approvals </a:t>
            </a:r>
            <a:r>
              <a:rPr spc="-10" dirty="0">
                <a:latin typeface="Calibri"/>
                <a:cs typeface="Calibri"/>
              </a:rPr>
              <a:t>(IRB,  </a:t>
            </a:r>
            <a:r>
              <a:rPr spc="-15" dirty="0">
                <a:latin typeface="Calibri"/>
                <a:cs typeface="Calibri"/>
              </a:rPr>
              <a:t>GRADY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ROC)</a:t>
            </a:r>
            <a:endParaRPr dirty="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spcBef>
                <a:spcPts val="455"/>
              </a:spcBef>
              <a:buClr>
                <a:srgbClr val="00A94F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pc="-20" dirty="0">
                <a:latin typeface="Calibri"/>
                <a:cs typeface="Calibri"/>
              </a:rPr>
              <a:t>Post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Award:</a:t>
            </a:r>
            <a:endParaRPr dirty="0">
              <a:latin typeface="Calibri"/>
              <a:cs typeface="Calibri"/>
            </a:endParaRPr>
          </a:p>
          <a:p>
            <a:pPr marL="1612265" marR="5080" lvl="3" indent="-228600">
              <a:lnSpc>
                <a:spcPct val="100000"/>
              </a:lnSpc>
              <a:spcBef>
                <a:spcPts val="455"/>
              </a:spcBef>
              <a:buClr>
                <a:srgbClr val="00A94F"/>
              </a:buClr>
              <a:buFont typeface="Arial"/>
              <a:buChar char="–"/>
              <a:tabLst>
                <a:tab pos="1612900" algn="l"/>
              </a:tabLst>
            </a:pPr>
            <a:r>
              <a:rPr spc="-15" dirty="0">
                <a:latin typeface="Calibri"/>
                <a:cs typeface="Calibri"/>
              </a:rPr>
              <a:t>Facilitate “Round </a:t>
            </a:r>
            <a:r>
              <a:rPr spc="-30" dirty="0">
                <a:latin typeface="Calibri"/>
                <a:cs typeface="Calibri"/>
              </a:rPr>
              <a:t>Table” </a:t>
            </a:r>
            <a:r>
              <a:rPr spc="-10" dirty="0">
                <a:latin typeface="Calibri"/>
                <a:cs typeface="Calibri"/>
              </a:rPr>
              <a:t>meeting </a:t>
            </a:r>
            <a:r>
              <a:rPr spc="-15" dirty="0">
                <a:latin typeface="Calibri"/>
                <a:cs typeface="Calibri"/>
              </a:rPr>
              <a:t>to </a:t>
            </a:r>
            <a:r>
              <a:rPr spc="-5" dirty="0">
                <a:latin typeface="Calibri"/>
                <a:cs typeface="Calibri"/>
              </a:rPr>
              <a:t>include participating </a:t>
            </a:r>
            <a:r>
              <a:rPr spc="-10" dirty="0">
                <a:latin typeface="Calibri"/>
                <a:cs typeface="Calibri"/>
              </a:rPr>
              <a:t>clinical  leaders, </a:t>
            </a:r>
            <a:r>
              <a:rPr spc="-20" dirty="0">
                <a:latin typeface="Calibri"/>
                <a:cs typeface="Calibri"/>
              </a:rPr>
              <a:t>investigators, </a:t>
            </a:r>
            <a:r>
              <a:rPr spc="-15" dirty="0">
                <a:latin typeface="Calibri"/>
                <a:cs typeface="Calibri"/>
              </a:rPr>
              <a:t>coordinators </a:t>
            </a:r>
            <a:r>
              <a:rPr spc="-10" dirty="0">
                <a:latin typeface="Calibri"/>
                <a:cs typeface="Calibri"/>
              </a:rPr>
              <a:t>prior </a:t>
            </a:r>
            <a:r>
              <a:rPr spc="-15" dirty="0">
                <a:latin typeface="Calibri"/>
                <a:cs typeface="Calibri"/>
              </a:rPr>
              <a:t>to</a:t>
            </a:r>
            <a:r>
              <a:rPr spc="13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enrollment</a:t>
            </a:r>
            <a:endParaRPr dirty="0">
              <a:latin typeface="Calibri"/>
              <a:cs typeface="Calibri"/>
            </a:endParaRPr>
          </a:p>
          <a:p>
            <a:pPr marL="1612900" lvl="3" indent="-229235">
              <a:lnSpc>
                <a:spcPct val="100000"/>
              </a:lnSpc>
              <a:spcBef>
                <a:spcPts val="455"/>
              </a:spcBef>
              <a:buClr>
                <a:srgbClr val="00A94F"/>
              </a:buClr>
              <a:buFont typeface="Arial"/>
              <a:buChar char="–"/>
              <a:tabLst>
                <a:tab pos="1612900" algn="l"/>
              </a:tabLst>
            </a:pPr>
            <a:r>
              <a:rPr spc="-10" dirty="0">
                <a:latin typeface="Calibri"/>
                <a:cs typeface="Calibri"/>
              </a:rPr>
              <a:t>Assist </a:t>
            </a:r>
            <a:r>
              <a:rPr spc="-15" dirty="0">
                <a:latin typeface="Calibri"/>
                <a:cs typeface="Calibri"/>
              </a:rPr>
              <a:t>to provide </a:t>
            </a:r>
            <a:r>
              <a:rPr spc="-10" dirty="0">
                <a:latin typeface="Calibri"/>
                <a:cs typeface="Calibri"/>
              </a:rPr>
              <a:t>project </a:t>
            </a:r>
            <a:r>
              <a:rPr spc="-5" dirty="0">
                <a:latin typeface="Calibri"/>
                <a:cs typeface="Calibri"/>
              </a:rPr>
              <a:t>specific </a:t>
            </a:r>
            <a:r>
              <a:rPr spc="-10" dirty="0">
                <a:latin typeface="Calibri"/>
                <a:cs typeface="Calibri"/>
              </a:rPr>
              <a:t>education </a:t>
            </a:r>
            <a:r>
              <a:rPr spc="-15" dirty="0">
                <a:latin typeface="Calibri"/>
                <a:cs typeface="Calibri"/>
              </a:rPr>
              <a:t>to </a:t>
            </a:r>
            <a:r>
              <a:rPr spc="-5" dirty="0">
                <a:latin typeface="Calibri"/>
                <a:cs typeface="Calibri"/>
              </a:rPr>
              <a:t>the </a:t>
            </a:r>
            <a:r>
              <a:rPr spc="-10" dirty="0">
                <a:latin typeface="Calibri"/>
                <a:cs typeface="Calibri"/>
              </a:rPr>
              <a:t>clinical</a:t>
            </a:r>
            <a:r>
              <a:rPr spc="16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areas</a:t>
            </a:r>
            <a:endParaRPr dirty="0">
              <a:latin typeface="Calibri"/>
              <a:cs typeface="Calibri"/>
            </a:endParaRPr>
          </a:p>
          <a:p>
            <a:pPr marL="1612900" lvl="3" indent="-229235">
              <a:lnSpc>
                <a:spcPct val="100000"/>
              </a:lnSpc>
              <a:spcBef>
                <a:spcPts val="455"/>
              </a:spcBef>
              <a:buClr>
                <a:srgbClr val="00A94F"/>
              </a:buClr>
              <a:buFont typeface="Arial"/>
              <a:buChar char="–"/>
              <a:tabLst>
                <a:tab pos="1612900" algn="l"/>
              </a:tabLst>
            </a:pPr>
            <a:r>
              <a:rPr spc="-10" dirty="0">
                <a:latin typeface="Calibri"/>
                <a:cs typeface="Calibri"/>
              </a:rPr>
              <a:t>Ongoing communication </a:t>
            </a:r>
            <a:r>
              <a:rPr spc="-5" dirty="0">
                <a:latin typeface="Calibri"/>
                <a:cs typeface="Calibri"/>
              </a:rPr>
              <a:t>with </a:t>
            </a:r>
            <a:r>
              <a:rPr spc="-20" dirty="0">
                <a:latin typeface="Calibri"/>
                <a:cs typeface="Calibri"/>
              </a:rPr>
              <a:t>investigators </a:t>
            </a:r>
            <a:r>
              <a:rPr spc="-5" dirty="0">
                <a:latin typeface="Calibri"/>
                <a:cs typeface="Calibri"/>
              </a:rPr>
              <a:t>and </a:t>
            </a:r>
            <a:r>
              <a:rPr spc="-10" dirty="0">
                <a:latin typeface="Calibri"/>
                <a:cs typeface="Calibri"/>
              </a:rPr>
              <a:t>clinical</a:t>
            </a:r>
            <a:r>
              <a:rPr spc="17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areas</a:t>
            </a: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75563"/>
            <a:ext cx="59715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30" dirty="0"/>
              <a:t>Approval</a:t>
            </a:r>
            <a:r>
              <a:rPr sz="2800" spc="75" dirty="0"/>
              <a:t> </a:t>
            </a:r>
            <a:r>
              <a:rPr sz="2800" spc="-25" dirty="0"/>
              <a:t>Process</a:t>
            </a:r>
            <a:endParaRPr sz="2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08608"/>
            <a:ext cx="8032115" cy="44884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>
                <a:latin typeface="Calibri"/>
                <a:cs typeface="Calibri"/>
              </a:rPr>
              <a:t>Research </a:t>
            </a:r>
            <a:r>
              <a:rPr sz="2000" spc="-15" dirty="0">
                <a:latin typeface="Calibri"/>
                <a:cs typeface="Calibri"/>
              </a:rPr>
              <a:t>at </a:t>
            </a:r>
            <a:r>
              <a:rPr sz="2000" spc="-5" dirty="0">
                <a:latin typeface="Calibri"/>
                <a:cs typeface="Calibri"/>
              </a:rPr>
              <a:t>Hughes Spalding </a:t>
            </a:r>
            <a:r>
              <a:rPr sz="2000" spc="-10" dirty="0">
                <a:latin typeface="Calibri"/>
                <a:cs typeface="Calibri"/>
              </a:rPr>
              <a:t>must </a:t>
            </a:r>
            <a:r>
              <a:rPr sz="2000" spc="-20" dirty="0">
                <a:latin typeface="Calibri"/>
                <a:cs typeface="Calibri"/>
              </a:rPr>
              <a:t>have </a:t>
            </a:r>
            <a:r>
              <a:rPr sz="2000" spc="-10" dirty="0">
                <a:latin typeface="Calibri"/>
                <a:cs typeface="Calibri"/>
              </a:rPr>
              <a:t>review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approval</a:t>
            </a:r>
            <a:r>
              <a:rPr lang="en-US" sz="2000" spc="-15" dirty="0">
                <a:latin typeface="Calibri"/>
                <a:cs typeface="Calibri"/>
              </a:rPr>
              <a:t> at each level. </a:t>
            </a:r>
          </a:p>
          <a:p>
            <a:pPr marL="812800" marR="5080" lvl="1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b="1" spc="-15" dirty="0">
                <a:latin typeface="Calibri"/>
                <a:cs typeface="Calibri"/>
              </a:rPr>
              <a:t>Manager Approval</a:t>
            </a:r>
          </a:p>
          <a:p>
            <a:pPr marL="1270000" marR="5080" lvl="2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Janice Price-Law: Practice Manager (PCC)</a:t>
            </a:r>
          </a:p>
          <a:p>
            <a:pPr marL="1270000" marR="5080" lvl="2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Porscha Watts: Practice Manager (Specialty Clinics)</a:t>
            </a:r>
          </a:p>
          <a:p>
            <a:pPr marL="1270000" marR="5080" lvl="2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Kelly Thrift: Manager, Clinical Operations (All Clinics)</a:t>
            </a:r>
          </a:p>
          <a:p>
            <a:pPr marL="1270000" marR="5080" lvl="2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en-US" sz="2000" spc="-15" dirty="0">
                <a:solidFill>
                  <a:prstClr val="black"/>
                </a:solidFill>
                <a:latin typeface="Calibri"/>
                <a:cs typeface="Calibri"/>
              </a:rPr>
              <a:t>Heather Kersh: Manager, Clinical Operations (ED)</a:t>
            </a:r>
          </a:p>
          <a:p>
            <a:pPr marL="812800" marR="5080" lvl="1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b="1" spc="-15" dirty="0">
                <a:latin typeface="Calibri"/>
                <a:cs typeface="Calibri"/>
              </a:rPr>
              <a:t>Director Approval</a:t>
            </a:r>
          </a:p>
          <a:p>
            <a:pPr marL="1270000" marR="5080" lvl="2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Joron Murry: Director, Physician Services</a:t>
            </a:r>
          </a:p>
          <a:p>
            <a:pPr marL="1270000" marR="5080" lvl="2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Shari Baker: Director, Patient Care Services </a:t>
            </a:r>
          </a:p>
          <a:p>
            <a:pPr marL="1270000" marR="5080" lvl="2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en-US" sz="2000" spc="-15" dirty="0">
                <a:solidFill>
                  <a:prstClr val="black"/>
                </a:solidFill>
                <a:latin typeface="Calibri"/>
                <a:cs typeface="Calibri"/>
              </a:rPr>
              <a:t>Stephanie Meisner: Director, Clinical Research</a:t>
            </a:r>
          </a:p>
          <a:p>
            <a:pPr marL="1270000" marR="5080" lvl="2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A94F"/>
              </a:buClr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en-US" sz="2000" spc="-15" dirty="0">
                <a:solidFill>
                  <a:prstClr val="black"/>
                </a:solidFill>
                <a:latin typeface="Calibri"/>
                <a:cs typeface="Calibri"/>
              </a:rPr>
              <a:t>Stacey Brown: Director, Clinical Research (AFLAC)</a:t>
            </a:r>
            <a:endParaRPr lang="en-US" sz="2000" spc="-15" dirty="0">
              <a:latin typeface="Calibri"/>
              <a:cs typeface="Calibri"/>
            </a:endParaRPr>
          </a:p>
          <a:p>
            <a:pPr marL="812800" marR="5080" lvl="1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b="1" spc="-15" dirty="0">
                <a:latin typeface="Calibri"/>
                <a:cs typeface="Calibri"/>
              </a:rPr>
              <a:t>Executive Approval</a:t>
            </a:r>
          </a:p>
          <a:p>
            <a:pPr marL="1270000" marR="5080" lvl="2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15" dirty="0">
                <a:latin typeface="Calibri"/>
                <a:cs typeface="Calibri"/>
              </a:rPr>
              <a:t>Darilyn Brown: VP Operations HS</a:t>
            </a:r>
          </a:p>
          <a:p>
            <a:pPr marL="1270000" marR="5080" lvl="2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15" dirty="0">
                <a:latin typeface="Calibri"/>
                <a:cs typeface="Calibri"/>
              </a:rPr>
              <a:t>Chevon Brooks, MD: Campus Medical Director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75563"/>
            <a:ext cx="59715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0" dirty="0"/>
              <a:t>Approval</a:t>
            </a:r>
            <a:r>
              <a:rPr sz="2800" spc="75" dirty="0"/>
              <a:t> </a:t>
            </a:r>
            <a:r>
              <a:rPr sz="2800" spc="-25" dirty="0"/>
              <a:t>Process</a:t>
            </a:r>
            <a:endParaRPr sz="2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08608"/>
            <a:ext cx="8032115" cy="2292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Ancillary Department Approval (As needed)</a:t>
            </a:r>
          </a:p>
          <a:p>
            <a:pPr marL="812800" marR="5080" lvl="1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15" dirty="0">
                <a:latin typeface="Calibri"/>
                <a:cs typeface="Calibri"/>
              </a:rPr>
              <a:t>Research Pharmacy: Jane Chen, PharmD</a:t>
            </a:r>
          </a:p>
          <a:p>
            <a:pPr marL="812800" marR="5080" lvl="1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15" dirty="0">
                <a:latin typeface="Calibri"/>
                <a:cs typeface="Calibri"/>
              </a:rPr>
              <a:t>Lab</a:t>
            </a:r>
          </a:p>
          <a:p>
            <a:pPr marL="812800" marR="5080" lvl="1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15" dirty="0">
                <a:latin typeface="Calibri"/>
                <a:cs typeface="Calibri"/>
              </a:rPr>
              <a:t>Respiratory: Crista Jensen</a:t>
            </a:r>
          </a:p>
          <a:p>
            <a:pPr marL="812800" marR="5080" lvl="1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15" dirty="0">
                <a:latin typeface="Calibri"/>
                <a:cs typeface="Calibri"/>
              </a:rPr>
              <a:t>Radiology: Fred </a:t>
            </a:r>
            <a:r>
              <a:rPr lang="en-US" sz="2400" spc="-15" dirty="0" err="1">
                <a:latin typeface="Calibri"/>
                <a:cs typeface="Calibri"/>
              </a:rPr>
              <a:t>Shambry</a:t>
            </a:r>
            <a:endParaRPr lang="en-US" sz="2400" spc="-15" dirty="0">
              <a:latin typeface="Calibri"/>
              <a:cs typeface="Calibri"/>
            </a:endParaRPr>
          </a:p>
          <a:p>
            <a:pPr marL="812800" marR="5080" lvl="1" indent="-342900">
              <a:spcBef>
                <a:spcPts val="100"/>
              </a:spcBef>
              <a:buClr>
                <a:srgbClr val="00A94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15" dirty="0">
                <a:latin typeface="Calibri"/>
                <a:cs typeface="Calibri"/>
              </a:rPr>
              <a:t>Facilities: Bill Auten</a:t>
            </a:r>
          </a:p>
        </p:txBody>
      </p:sp>
    </p:spTree>
    <p:extLst>
      <p:ext uri="{BB962C8B-B14F-4D97-AF65-F5344CB8AC3E}">
        <p14:creationId xmlns:p14="http://schemas.microsoft.com/office/powerpoint/2010/main" val="3558646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D786C3A9-080E-4D52-AAA6-A6E2D70EC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826B819-C542-4445-98F8-745CEE89F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64D34D-5261-F21F-86BC-6A45D7962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52" y="0"/>
            <a:ext cx="75802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64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75563"/>
            <a:ext cx="3455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Contact</a:t>
            </a:r>
            <a:r>
              <a:rPr sz="2800" spc="-60" dirty="0"/>
              <a:t> </a:t>
            </a:r>
            <a:r>
              <a:rPr sz="2800" spc="-15" dirty="0"/>
              <a:t>Information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48668"/>
              </p:ext>
            </p:extLst>
          </p:nvPr>
        </p:nvGraphicFramePr>
        <p:xfrm>
          <a:off x="641350" y="1441450"/>
          <a:ext cx="7962900" cy="54418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8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pPr marL="1270" algn="ctr">
                        <a:lnSpc>
                          <a:spcPts val="1855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 Rounded MT Bold"/>
                          <a:cs typeface="Arial Rounded MT Bold"/>
                        </a:rPr>
                        <a:t>Name/Title</a:t>
                      </a:r>
                      <a:endParaRPr sz="160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9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 Rounded MT Bold"/>
                          <a:cs typeface="Arial Rounded MT Bold"/>
                        </a:rPr>
                        <a:t>Phone/Email</a:t>
                      </a:r>
                      <a:endParaRPr sz="160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9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262">
                <a:tc>
                  <a:txBody>
                    <a:bodyPr/>
                    <a:lstStyle/>
                    <a:p>
                      <a:pPr marL="67945">
                        <a:lnSpc>
                          <a:spcPts val="1855"/>
                        </a:lnSpc>
                      </a:pPr>
                      <a:r>
                        <a:rPr sz="1600" spc="-15" dirty="0">
                          <a:latin typeface="Arial Rounded MT Bold"/>
                          <a:cs typeface="Arial Rounded MT Bold"/>
                        </a:rPr>
                        <a:t>Marco </a:t>
                      </a:r>
                      <a:r>
                        <a:rPr sz="1600" spc="-5" dirty="0">
                          <a:latin typeface="Arial Rounded MT Bold"/>
                          <a:cs typeface="Arial Rounded MT Bold"/>
                        </a:rPr>
                        <a:t>Benoit- </a:t>
                      </a:r>
                      <a:r>
                        <a:rPr lang="en-US" sz="1600" spc="-20" dirty="0">
                          <a:latin typeface="Arial Rounded MT Bold"/>
                          <a:cs typeface="Arial Rounded MT Bold"/>
                        </a:rPr>
                        <a:t>Manager, Clinical Research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55"/>
                        </a:lnSpc>
                      </a:pPr>
                      <a:r>
                        <a:rPr sz="1600" spc="-10" dirty="0">
                          <a:latin typeface="Arial Rounded MT Bold"/>
                          <a:cs typeface="Arial Rounded MT Bold"/>
                        </a:rPr>
                        <a:t>404-785-</a:t>
                      </a:r>
                      <a:r>
                        <a:rPr lang="en-US" sz="1600" spc="-10" dirty="0">
                          <a:latin typeface="Arial Rounded MT Bold"/>
                          <a:cs typeface="Arial Rounded MT Bold"/>
                        </a:rPr>
                        <a:t>2269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600" u="sng" spc="-20" dirty="0">
                          <a:solidFill>
                            <a:srgbClr val="00A94F"/>
                          </a:solidFill>
                          <a:uFill>
                            <a:solidFill>
                              <a:srgbClr val="00A94F"/>
                            </a:solidFill>
                          </a:uFill>
                          <a:latin typeface="Arial Rounded MT Bold"/>
                          <a:cs typeface="Arial Rounded MT Bold"/>
                          <a:hlinkClick r:id="rId2"/>
                        </a:rPr>
                        <a:t>Macarthur.benoit@choa.org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262">
                <a:tc>
                  <a:txBody>
                    <a:bodyPr/>
                    <a:lstStyle/>
                    <a:p>
                      <a:pPr marL="67945">
                        <a:lnSpc>
                          <a:spcPts val="1855"/>
                        </a:lnSpc>
                      </a:pPr>
                      <a:r>
                        <a:rPr lang="en-US" sz="1600" dirty="0">
                          <a:latin typeface="Arial Rounded MT Bold"/>
                          <a:cs typeface="Arial Rounded MT Bold"/>
                        </a:rPr>
                        <a:t>Bobby Uddo – Manager, Clinical Research (AFLAC)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sz="1600" dirty="0">
                          <a:latin typeface="Arial Rounded MT Bold"/>
                          <a:cs typeface="Arial Rounded MT Bold"/>
                        </a:rPr>
                        <a:t>404-785-1469</a:t>
                      </a:r>
                    </a:p>
                    <a:p>
                      <a:pPr marL="6794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Robert.Uddo@choa.org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600" dirty="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57327"/>
                  </a:ext>
                </a:extLst>
              </a:tr>
              <a:tr h="1022262">
                <a:tc>
                  <a:txBody>
                    <a:bodyPr/>
                    <a:lstStyle/>
                    <a:p>
                      <a:pPr marL="67945">
                        <a:lnSpc>
                          <a:spcPts val="1855"/>
                        </a:lnSpc>
                      </a:pPr>
                      <a:r>
                        <a:rPr sz="1600" spc="-10" dirty="0">
                          <a:latin typeface="Arial Rounded MT Bold"/>
                          <a:cs typeface="Arial Rounded MT Bold"/>
                        </a:rPr>
                        <a:t>Stephanie Meisner- </a:t>
                      </a:r>
                      <a:r>
                        <a:rPr sz="1600" spc="-15" dirty="0">
                          <a:latin typeface="Arial Rounded MT Bold"/>
                          <a:cs typeface="Arial Rounded MT Bold"/>
                        </a:rPr>
                        <a:t>Director</a:t>
                      </a:r>
                      <a:r>
                        <a:rPr lang="en-US" sz="1600" spc="-15" dirty="0">
                          <a:latin typeface="Arial Rounded MT Bold"/>
                          <a:cs typeface="Arial Rounded MT Bold"/>
                        </a:rPr>
                        <a:t>, Clinical</a:t>
                      </a:r>
                      <a:r>
                        <a:rPr sz="1600" spc="60" dirty="0"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600" spc="-20" dirty="0">
                          <a:latin typeface="Arial Rounded MT Bold"/>
                          <a:cs typeface="Arial Rounded MT Bold"/>
                        </a:rPr>
                        <a:t>Research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55"/>
                        </a:lnSpc>
                      </a:pPr>
                      <a:r>
                        <a:rPr sz="1600" spc="-10" dirty="0">
                          <a:latin typeface="Arial Rounded MT Bold"/>
                          <a:cs typeface="Arial Rounded MT Bold"/>
                        </a:rPr>
                        <a:t>404-785-6453</a:t>
                      </a:r>
                      <a:endParaRPr sz="1600">
                        <a:latin typeface="Arial Rounded MT Bold"/>
                        <a:cs typeface="Arial Rounded MT Bold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600" u="sng" spc="-15" dirty="0">
                          <a:solidFill>
                            <a:srgbClr val="00A94F"/>
                          </a:solidFill>
                          <a:uFill>
                            <a:solidFill>
                              <a:srgbClr val="00A94F"/>
                            </a:solidFill>
                          </a:uFill>
                          <a:latin typeface="Arial Rounded MT Bold"/>
                          <a:cs typeface="Arial Rounded MT Bold"/>
                          <a:hlinkClick r:id="rId4"/>
                        </a:rPr>
                        <a:t>Stephanie.meisner@choa.org</a:t>
                      </a:r>
                      <a:endParaRPr sz="160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2262">
                <a:tc>
                  <a:txBody>
                    <a:bodyPr/>
                    <a:lstStyle/>
                    <a:p>
                      <a:pPr marL="67945">
                        <a:lnSpc>
                          <a:spcPts val="1855"/>
                        </a:lnSpc>
                      </a:pPr>
                      <a:r>
                        <a:rPr lang="en-US" sz="1600" dirty="0">
                          <a:latin typeface="Arial Rounded MT Bold"/>
                          <a:cs typeface="Arial Rounded MT Bold"/>
                        </a:rPr>
                        <a:t>Stacey Brown – Director, Clinical Research (AFLAC)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sz="1600" dirty="0">
                          <a:latin typeface="Arial Rounded MT Bold"/>
                          <a:cs typeface="Arial Rounded MT Bold"/>
                        </a:rPr>
                        <a:t>404-785-4102</a:t>
                      </a: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Stacey.Brown@choa.org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095211"/>
                  </a:ext>
                </a:extLst>
              </a:tr>
              <a:tr h="1022261">
                <a:tc>
                  <a:txBody>
                    <a:bodyPr/>
                    <a:lstStyle/>
                    <a:p>
                      <a:pPr marL="67945">
                        <a:lnSpc>
                          <a:spcPts val="1855"/>
                        </a:lnSpc>
                      </a:pPr>
                      <a:r>
                        <a:rPr lang="en-US" sz="1600" spc="-30" dirty="0">
                          <a:latin typeface="Arial Rounded MT Bold"/>
                          <a:cs typeface="Arial Rounded MT Bold"/>
                        </a:rPr>
                        <a:t>Amanda Simpson </a:t>
                      </a:r>
                      <a:r>
                        <a:rPr sz="1600" spc="-40" dirty="0">
                          <a:latin typeface="Arial Rounded MT Bold"/>
                          <a:cs typeface="Arial Rounded MT Bold"/>
                        </a:rPr>
                        <a:t>Manager, </a:t>
                      </a:r>
                      <a:r>
                        <a:rPr sz="1600" spc="5" dirty="0">
                          <a:latin typeface="Arial Rounded MT Bold"/>
                          <a:cs typeface="Arial Rounded MT Bold"/>
                        </a:rPr>
                        <a:t>Office</a:t>
                      </a:r>
                      <a:r>
                        <a:rPr sz="1600" spc="155" dirty="0"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600" spc="-5" dirty="0">
                          <a:latin typeface="Arial Rounded MT Bold"/>
                          <a:cs typeface="Arial Rounded MT Bold"/>
                        </a:rPr>
                        <a:t>of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600" spc="-20" dirty="0">
                          <a:latin typeface="Arial Rounded MT Bold"/>
                          <a:cs typeface="Arial Rounded MT Bold"/>
                        </a:rPr>
                        <a:t>Research</a:t>
                      </a:r>
                      <a:r>
                        <a:rPr sz="1600" spc="-15" dirty="0"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600" spc="-10" dirty="0">
                          <a:latin typeface="Arial Rounded MT Bold"/>
                          <a:cs typeface="Arial Rounded MT Bold"/>
                        </a:rPr>
                        <a:t>Administration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55"/>
                        </a:lnSpc>
                      </a:pPr>
                      <a:r>
                        <a:rPr sz="1600" spc="-10" dirty="0">
                          <a:latin typeface="Arial Rounded MT Bold"/>
                          <a:cs typeface="Arial Rounded MT Bold"/>
                        </a:rPr>
                        <a:t>404-785-</a:t>
                      </a:r>
                      <a:r>
                        <a:rPr lang="en-US" sz="1600" spc="-10" dirty="0">
                          <a:latin typeface="Arial Rounded MT Bold"/>
                          <a:cs typeface="Arial Rounded MT Bold"/>
                        </a:rPr>
                        <a:t>5172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sz="1600" u="sng" spc="-20" dirty="0">
                          <a:solidFill>
                            <a:srgbClr val="00A94F"/>
                          </a:solidFill>
                          <a:uFill>
                            <a:solidFill>
                              <a:srgbClr val="00A94F"/>
                            </a:solidFill>
                          </a:uFill>
                          <a:latin typeface="Arial Rounded MT Bold"/>
                          <a:cs typeface="Arial Rounded MT Bold"/>
                        </a:rPr>
                        <a:t>Amanda.Simpson@choa.org</a:t>
                      </a:r>
                      <a:endParaRPr sz="1600" dirty="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A94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7275</TotalTime>
  <Words>354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Rounded MT Bold</vt:lpstr>
      <vt:lpstr>Calibri</vt:lpstr>
      <vt:lpstr>Office Theme</vt:lpstr>
      <vt:lpstr>PowerPoint Presentation</vt:lpstr>
      <vt:lpstr>How will I navigate the review and approval process  as a busy clinician investigator?</vt:lpstr>
      <vt:lpstr>Approval Process</vt:lpstr>
      <vt:lpstr>Approval Process</vt:lpstr>
      <vt:lpstr>PowerPoint Presentation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es5995</dc:creator>
  <cp:lastModifiedBy>Benoit, Marco</cp:lastModifiedBy>
  <cp:revision>6</cp:revision>
  <dcterms:created xsi:type="dcterms:W3CDTF">2022-07-21T15:29:06Z</dcterms:created>
  <dcterms:modified xsi:type="dcterms:W3CDTF">2024-02-01T19:11:33Z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2020-10-22T00:00:00Z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2022-07-21T00:00:00Z</vt:filetime>
  </property>
</Properties>
</file>