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61" r:id="rId6"/>
    <p:sldId id="262" r:id="rId7"/>
    <p:sldId id="263" r:id="rId8"/>
    <p:sldId id="267" r:id="rId9"/>
    <p:sldId id="268"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DD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4F468E-4007-57BB-7861-407907046F56}" v="160" dt="2024-03-11T15:39:42.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63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449F66-09BC-9E4A-BFBA-BAFB84BA8E85}" type="datetimeFigureOut">
              <a:rPr lang="en-US" smtClean="0"/>
              <a:t>3/13/2024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2C534E-8618-6345-9289-0F4050779573}" type="slidenum">
              <a:rPr lang="en-US" smtClean="0"/>
              <a:t>‹#›</a:t>
            </a:fld>
            <a:endParaRPr lang="en-US"/>
          </a:p>
        </p:txBody>
      </p:sp>
    </p:spTree>
    <p:extLst>
      <p:ext uri="{BB962C8B-B14F-4D97-AF65-F5344CB8AC3E}">
        <p14:creationId xmlns:p14="http://schemas.microsoft.com/office/powerpoint/2010/main" val="1228947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92C534E-8618-6345-9289-0F4050779573}" type="slidenum">
              <a:rPr lang="en-US" smtClean="0"/>
              <a:t>7</a:t>
            </a:fld>
            <a:endParaRPr lang="en-US"/>
          </a:p>
        </p:txBody>
      </p:sp>
    </p:spTree>
    <p:extLst>
      <p:ext uri="{BB962C8B-B14F-4D97-AF65-F5344CB8AC3E}">
        <p14:creationId xmlns:p14="http://schemas.microsoft.com/office/powerpoint/2010/main" val="22545147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EEDD89">
            <a:alpha val="59000"/>
          </a:srgb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013A69A-412D-E590-AC92-710BF3954FE5}"/>
              </a:ext>
            </a:extLst>
          </p:cNvPr>
          <p:cNvSpPr>
            <a:spLocks noGrp="1"/>
          </p:cNvSpPr>
          <p:nvPr>
            <p:ph type="subTitle" idx="1" hasCustomPrompt="1"/>
          </p:nvPr>
        </p:nvSpPr>
        <p:spPr>
          <a:xfrm>
            <a:off x="1523998" y="2470042"/>
            <a:ext cx="9144000" cy="1655762"/>
          </a:xfrm>
        </p:spPr>
        <p:txBody>
          <a:bodyPr/>
          <a:lstStyle>
            <a:lvl1pPr marL="0" indent="0" algn="ctr">
              <a:buNone/>
              <a:defRPr sz="2400">
                <a:solidFill>
                  <a:schemeClr val="accent6">
                    <a:lumMod val="50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Today’s K-Club Title</a:t>
            </a:r>
          </a:p>
          <a:p>
            <a:r>
              <a:rPr lang="en-US"/>
              <a:t>Date</a:t>
            </a:r>
          </a:p>
          <a:p>
            <a:endParaRPr lang="en-US"/>
          </a:p>
        </p:txBody>
      </p:sp>
      <p:pic>
        <p:nvPicPr>
          <p:cNvPr id="12" name="Picture 11" descr="A blue and white logo&#10;&#10;Description automatically generated">
            <a:extLst>
              <a:ext uri="{FF2B5EF4-FFF2-40B4-BE49-F238E27FC236}">
                <a16:creationId xmlns:a16="http://schemas.microsoft.com/office/drawing/2014/main" id="{CA17B05D-8588-01AB-82AD-55D99E7654EC}"/>
              </a:ext>
            </a:extLst>
          </p:cNvPr>
          <p:cNvPicPr>
            <a:picLocks noChangeAspect="1"/>
          </p:cNvPicPr>
          <p:nvPr userDrawn="1"/>
        </p:nvPicPr>
        <p:blipFill rotWithShape="1">
          <a:blip r:embed="rId2">
            <a:alphaModFix/>
            <a:extLst>
              <a:ext uri="{28A0092B-C50C-407E-A947-70E740481C1C}">
                <a14:useLocalDpi xmlns:a14="http://schemas.microsoft.com/office/drawing/2010/main" val="0"/>
              </a:ext>
            </a:extLst>
          </a:blip>
          <a:srcRect t="64863"/>
          <a:stretch/>
        </p:blipFill>
        <p:spPr>
          <a:xfrm>
            <a:off x="3001520" y="1286170"/>
            <a:ext cx="6015921" cy="812691"/>
          </a:xfrm>
          <a:prstGeom prst="rect">
            <a:avLst/>
          </a:prstGeom>
          <a:effectLst>
            <a:softEdge rad="0"/>
          </a:effectLst>
        </p:spPr>
      </p:pic>
      <p:pic>
        <p:nvPicPr>
          <p:cNvPr id="14" name="Picture 13" descr="A close-up of several logos&#10;&#10;Description automatically generated">
            <a:extLst>
              <a:ext uri="{FF2B5EF4-FFF2-40B4-BE49-F238E27FC236}">
                <a16:creationId xmlns:a16="http://schemas.microsoft.com/office/drawing/2014/main" id="{595C1394-C821-EBE5-8A02-56F99C7118D0}"/>
              </a:ext>
            </a:extLst>
          </p:cNvPr>
          <p:cNvPicPr>
            <a:picLocks noChangeAspect="1"/>
          </p:cNvPicPr>
          <p:nvPr userDrawn="1"/>
        </p:nvPicPr>
        <p:blipFill>
          <a:blip r:embed="rId3">
            <a:alphaModFix amt="77000"/>
            <a:extLst>
              <a:ext uri="{28A0092B-C50C-407E-A947-70E740481C1C}">
                <a14:useLocalDpi xmlns:a14="http://schemas.microsoft.com/office/drawing/2010/main" val="0"/>
              </a:ext>
            </a:extLst>
          </a:blip>
          <a:stretch>
            <a:fillRect/>
          </a:stretch>
        </p:blipFill>
        <p:spPr>
          <a:xfrm>
            <a:off x="2331243" y="4648774"/>
            <a:ext cx="7529513" cy="2066351"/>
          </a:xfrm>
          <a:prstGeom prst="rect">
            <a:avLst/>
          </a:prstGeom>
          <a:effectLst>
            <a:glow rad="127000">
              <a:schemeClr val="accent3">
                <a:lumMod val="75000"/>
              </a:schemeClr>
            </a:glow>
            <a:softEdge rad="0"/>
          </a:effectLst>
        </p:spPr>
      </p:pic>
      <p:sp>
        <p:nvSpPr>
          <p:cNvPr id="17" name="Title 1">
            <a:extLst>
              <a:ext uri="{FF2B5EF4-FFF2-40B4-BE49-F238E27FC236}">
                <a16:creationId xmlns:a16="http://schemas.microsoft.com/office/drawing/2014/main" id="{CEDF3F93-B4B4-CABC-DFAD-7B5EC6663575}"/>
              </a:ext>
            </a:extLst>
          </p:cNvPr>
          <p:cNvSpPr>
            <a:spLocks noGrp="1"/>
          </p:cNvSpPr>
          <p:nvPr>
            <p:ph type="title" hasCustomPrompt="1"/>
          </p:nvPr>
        </p:nvSpPr>
        <p:spPr>
          <a:xfrm>
            <a:off x="1246187" y="15428"/>
            <a:ext cx="9526588" cy="1500187"/>
          </a:xfrm>
        </p:spPr>
        <p:txBody>
          <a:bodyPr anchor="b">
            <a:normAutofit/>
          </a:bodyPr>
          <a:lstStyle>
            <a:lvl1pPr algn="ctr">
              <a:defRPr sz="8800"/>
            </a:lvl1pPr>
          </a:lstStyle>
          <a:p>
            <a:r>
              <a:rPr lang="en-US"/>
              <a:t>K-Club</a:t>
            </a:r>
          </a:p>
        </p:txBody>
      </p:sp>
    </p:spTree>
    <p:extLst>
      <p:ext uri="{BB962C8B-B14F-4D97-AF65-F5344CB8AC3E}">
        <p14:creationId xmlns:p14="http://schemas.microsoft.com/office/powerpoint/2010/main" val="204378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55393-2381-6040-2926-E664AD71D8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9A6C4-6A47-B602-A6C1-E824BBF332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4C8FEA-8174-F15C-2826-EB5E1A7A43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89BB02-D5B5-B029-E9DD-5EE764E24E90}"/>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6" name="Footer Placeholder 5">
            <a:extLst>
              <a:ext uri="{FF2B5EF4-FFF2-40B4-BE49-F238E27FC236}">
                <a16:creationId xmlns:a16="http://schemas.microsoft.com/office/drawing/2014/main" id="{CFDEC489-D8B4-F949-8C7D-482E99627DB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E0B842F-9596-F83D-D4C0-A0BD11DC2EB3}"/>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2427150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92B08-5868-367B-1CF7-F8B37E449D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34EEE0-E535-4179-9970-268A29BFEF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D33287-439B-5241-41F5-15F2FF19A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9AAE14-BEBB-72AA-8815-4EFF30FA61EF}"/>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6" name="Footer Placeholder 5">
            <a:extLst>
              <a:ext uri="{FF2B5EF4-FFF2-40B4-BE49-F238E27FC236}">
                <a16:creationId xmlns:a16="http://schemas.microsoft.com/office/drawing/2014/main" id="{BCBB7057-C50E-3DE3-1169-F9A6FE1735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87517DB-21E9-BCFA-0E7D-67A731FA537F}"/>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3683351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AA13-988F-AC1B-8742-5C1C63E0F1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ED8D6D-3479-BC35-8A41-EB34F54CDD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B5C266-6486-8B4C-0080-9F80C0B348F2}"/>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5" name="Footer Placeholder 4">
            <a:extLst>
              <a:ext uri="{FF2B5EF4-FFF2-40B4-BE49-F238E27FC236}">
                <a16:creationId xmlns:a16="http://schemas.microsoft.com/office/drawing/2014/main" id="{61CE4D81-BEF2-AAD4-F194-5EFE387FCFD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80581A7-6262-CF5A-F088-33BAF72ECE64}"/>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3368248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842632-4E57-C8C6-2678-5004B9E0AF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69EF2C-A64D-EB8E-E4C5-3BF6681A2C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3F410-480E-2962-82CF-559BBE9FB3FE}"/>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5" name="Footer Placeholder 4">
            <a:extLst>
              <a:ext uri="{FF2B5EF4-FFF2-40B4-BE49-F238E27FC236}">
                <a16:creationId xmlns:a16="http://schemas.microsoft.com/office/drawing/2014/main" id="{EB4ECA58-7C3A-2E26-0C80-4E1FB2C7768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104E355-15B7-C018-6373-83A227F03483}"/>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81977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rgbClr val="EEDD89">
            <a:alpha val="59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AEF25-5882-5157-32C3-253A7974A4C2}"/>
              </a:ext>
            </a:extLst>
          </p:cNvPr>
          <p:cNvSpPr>
            <a:spLocks noGrp="1"/>
          </p:cNvSpPr>
          <p:nvPr>
            <p:ph type="title" hasCustomPrompt="1"/>
          </p:nvPr>
        </p:nvSpPr>
        <p:spPr>
          <a:xfrm>
            <a:off x="2226468" y="185738"/>
            <a:ext cx="7739063" cy="1262064"/>
          </a:xfrm>
        </p:spPr>
        <p:txBody>
          <a:bodyPr>
            <a:normAutofit/>
          </a:bodyPr>
          <a:lstStyle>
            <a:lvl1pPr algn="ctr">
              <a:defRPr sz="4000"/>
            </a:lvl1pPr>
          </a:lstStyle>
          <a:p>
            <a:r>
              <a:rPr lang="en-US"/>
              <a:t>Survey Drawing</a:t>
            </a:r>
          </a:p>
        </p:txBody>
      </p:sp>
      <p:pic>
        <p:nvPicPr>
          <p:cNvPr id="4" name="Picture 2" descr="A close up of a bottle&#10;&#10;Description automatically generated">
            <a:extLst>
              <a:ext uri="{FF2B5EF4-FFF2-40B4-BE49-F238E27FC236}">
                <a16:creationId xmlns:a16="http://schemas.microsoft.com/office/drawing/2014/main" id="{58F3BC4E-042D-E5EF-9EAD-76BE675BA5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0038" y="1671637"/>
            <a:ext cx="2133600" cy="50006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9274E36E-ADD0-1ACC-C46F-24ED72F1452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686423" y="2936209"/>
            <a:ext cx="5950745" cy="3586751"/>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DB9A36EC-02A0-8E6E-A5F4-78210028E51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952751" y="1905000"/>
            <a:ext cx="2486025"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943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rgbClr val="EEDD89">
            <a:alpha val="59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AEF25-5882-5157-32C3-253A7974A4C2}"/>
              </a:ext>
            </a:extLst>
          </p:cNvPr>
          <p:cNvSpPr>
            <a:spLocks noGrp="1"/>
          </p:cNvSpPr>
          <p:nvPr>
            <p:ph type="title" hasCustomPrompt="1"/>
          </p:nvPr>
        </p:nvSpPr>
        <p:spPr>
          <a:xfrm>
            <a:off x="2226468" y="185738"/>
            <a:ext cx="7739063" cy="1262064"/>
          </a:xfrm>
        </p:spPr>
        <p:txBody>
          <a:bodyPr>
            <a:normAutofit/>
          </a:bodyPr>
          <a:lstStyle>
            <a:lvl1pPr algn="ctr">
              <a:defRPr sz="4000"/>
            </a:lvl1pPr>
          </a:lstStyle>
          <a:p>
            <a:r>
              <a:rPr lang="en-US"/>
              <a:t>Survey Drawing</a:t>
            </a:r>
          </a:p>
        </p:txBody>
      </p:sp>
      <p:pic>
        <p:nvPicPr>
          <p:cNvPr id="4" name="Picture 2" descr="A close up of a bottle&#10;&#10;Description automatically generated">
            <a:extLst>
              <a:ext uri="{FF2B5EF4-FFF2-40B4-BE49-F238E27FC236}">
                <a16:creationId xmlns:a16="http://schemas.microsoft.com/office/drawing/2014/main" id="{58F3BC4E-042D-E5EF-9EAD-76BE675BA58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0038" y="1671637"/>
            <a:ext cx="2133600" cy="500062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9274E36E-ADD0-1ACC-C46F-24ED72F1452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710242" y="2907634"/>
            <a:ext cx="6048371" cy="3586751"/>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DB9A36EC-02A0-8E6E-A5F4-78210028E51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952751" y="1905000"/>
            <a:ext cx="2486025" cy="1524000"/>
          </a:xfrm>
          <a:prstGeom prst="rect">
            <a:avLst/>
          </a:prstGeom>
          <a:noFill/>
          <a:extLst>
            <a:ext uri="{909E8E84-426E-40DD-AFC4-6F175D3DCCD1}">
              <a14:hiddenFill xmlns:a14="http://schemas.microsoft.com/office/drawing/2010/main">
                <a:solidFill>
                  <a:srgbClr val="FFFFFF"/>
                </a:solidFill>
              </a14:hiddenFill>
            </a:ext>
          </a:extLst>
        </p:spPr>
      </p:pic>
      <p:sp>
        <p:nvSpPr>
          <p:cNvPr id="3" name="Star: 5 Points 2">
            <a:extLst>
              <a:ext uri="{FF2B5EF4-FFF2-40B4-BE49-F238E27FC236}">
                <a16:creationId xmlns:a16="http://schemas.microsoft.com/office/drawing/2014/main" id="{94190455-C53C-1D7C-5CB5-ADE8A97CA840}"/>
              </a:ext>
            </a:extLst>
          </p:cNvPr>
          <p:cNvSpPr/>
          <p:nvPr userDrawn="1"/>
        </p:nvSpPr>
        <p:spPr>
          <a:xfrm>
            <a:off x="2705104" y="1343024"/>
            <a:ext cx="6944803" cy="5329238"/>
          </a:xfrm>
          <a:prstGeom prst="star5">
            <a:avLst/>
          </a:prstGeom>
          <a:solidFill>
            <a:schemeClr val="accent6">
              <a:lumMod val="50000"/>
            </a:schemeClr>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FFFF00"/>
                </a:solidFill>
                <a:effectLst/>
                <a:uLnTx/>
                <a:uFillTx/>
                <a:latin typeface="Tw Cen MT"/>
                <a:ea typeface="+mn-ea"/>
                <a:cs typeface="+mn-cs"/>
              </a:rPr>
              <a:t>September Winner: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srgbClr val="FFFF00"/>
                </a:solidFill>
                <a:effectLst/>
                <a:uLnTx/>
                <a:uFillTx/>
                <a:latin typeface="Tw Cen MT"/>
                <a:ea typeface="+mn-ea"/>
                <a:cs typeface="+mn-cs"/>
              </a:rPr>
              <a:t>Seyma Katrinli</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a:ln>
                <a:noFill/>
              </a:ln>
              <a:solidFill>
                <a:srgbClr val="FFFF00"/>
              </a:solidFill>
              <a:effectLst/>
              <a:highlight>
                <a:srgbClr val="FFFF00"/>
              </a:highlight>
              <a:uLnTx/>
              <a:uFillTx/>
              <a:latin typeface="Tw Cen MT"/>
              <a:ea typeface="+mn-ea"/>
              <a:cs typeface="+mn-cs"/>
            </a:endParaRPr>
          </a:p>
        </p:txBody>
      </p:sp>
    </p:spTree>
    <p:extLst>
      <p:ext uri="{BB962C8B-B14F-4D97-AF65-F5344CB8AC3E}">
        <p14:creationId xmlns:p14="http://schemas.microsoft.com/office/powerpoint/2010/main" val="136480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EDD89">
            <a:alpha val="59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AEF25-5882-5157-32C3-253A7974A4C2}"/>
              </a:ext>
            </a:extLst>
          </p:cNvPr>
          <p:cNvSpPr>
            <a:spLocks noGrp="1"/>
          </p:cNvSpPr>
          <p:nvPr>
            <p:ph type="title" hasCustomPrompt="1"/>
          </p:nvPr>
        </p:nvSpPr>
        <p:spPr/>
        <p:txBody>
          <a:bodyPr>
            <a:normAutofit/>
          </a:bodyPr>
          <a:lstStyle>
            <a:lvl1pPr>
              <a:defRPr sz="3200"/>
            </a:lvl1pPr>
          </a:lstStyle>
          <a:p>
            <a:r>
              <a:rPr lang="en-US"/>
              <a:t>K-Club Special:</a:t>
            </a:r>
          </a:p>
        </p:txBody>
      </p:sp>
      <p:sp>
        <p:nvSpPr>
          <p:cNvPr id="3" name="Content Placeholder 2">
            <a:extLst>
              <a:ext uri="{FF2B5EF4-FFF2-40B4-BE49-F238E27FC236}">
                <a16:creationId xmlns:a16="http://schemas.microsoft.com/office/drawing/2014/main" id="{6D519D84-694D-14AC-4B15-0258AE9F2496}"/>
              </a:ext>
            </a:extLst>
          </p:cNvPr>
          <p:cNvSpPr>
            <a:spLocks noGrp="1"/>
          </p:cNvSpPr>
          <p:nvPr>
            <p:ph idx="1"/>
          </p:nvPr>
        </p:nvSpPr>
        <p:spPr>
          <a:xfrm>
            <a:off x="1604961" y="1811337"/>
            <a:ext cx="8982075" cy="35464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1F2254B9-8500-12FA-AEB0-F0B86E39933F}"/>
              </a:ext>
            </a:extLst>
          </p:cNvPr>
          <p:cNvSpPr txBox="1"/>
          <p:nvPr userDrawn="1"/>
        </p:nvSpPr>
        <p:spPr>
          <a:xfrm>
            <a:off x="1771650" y="5943600"/>
            <a:ext cx="8686800" cy="369332"/>
          </a:xfrm>
          <a:prstGeom prst="rect">
            <a:avLst/>
          </a:prstGeom>
          <a:solidFill>
            <a:srgbClr val="EEDD89"/>
          </a:solidFill>
        </p:spPr>
        <p:txBody>
          <a:bodyPr wrap="square" rtlCol="0">
            <a:spAutoFit/>
          </a:bodyPr>
          <a:lstStyle/>
          <a:p>
            <a:pPr algn="ctr"/>
            <a:r>
              <a:rPr lang="en-US">
                <a:solidFill>
                  <a:schemeClr val="accent6">
                    <a:lumMod val="50000"/>
                  </a:schemeClr>
                </a:solidFill>
                <a:latin typeface="Arial" panose="020B0604020202020204" pitchFamily="34" charset="0"/>
                <a:cs typeface="Arial" panose="020B0604020202020204" pitchFamily="34" charset="0"/>
              </a:rPr>
              <a:t>More Information Here (Link)</a:t>
            </a:r>
          </a:p>
        </p:txBody>
      </p:sp>
    </p:spTree>
    <p:extLst>
      <p:ext uri="{BB962C8B-B14F-4D97-AF65-F5344CB8AC3E}">
        <p14:creationId xmlns:p14="http://schemas.microsoft.com/office/powerpoint/2010/main" val="315777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bg>
      <p:bgPr>
        <a:solidFill>
          <a:srgbClr val="EEDD89">
            <a:alpha val="59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AEF25-5882-5157-32C3-253A7974A4C2}"/>
              </a:ext>
            </a:extLst>
          </p:cNvPr>
          <p:cNvSpPr>
            <a:spLocks noGrp="1"/>
          </p:cNvSpPr>
          <p:nvPr>
            <p:ph type="title" hasCustomPrompt="1"/>
          </p:nvPr>
        </p:nvSpPr>
        <p:spPr/>
        <p:txBody>
          <a:bodyPr>
            <a:normAutofit/>
          </a:bodyPr>
          <a:lstStyle>
            <a:lvl1pPr>
              <a:defRPr sz="3200"/>
            </a:lvl1pPr>
          </a:lstStyle>
          <a:p>
            <a:r>
              <a:rPr lang="en-US"/>
              <a:t>K-Club Special:</a:t>
            </a:r>
          </a:p>
        </p:txBody>
      </p:sp>
      <p:sp>
        <p:nvSpPr>
          <p:cNvPr id="3" name="Content Placeholder 2">
            <a:extLst>
              <a:ext uri="{FF2B5EF4-FFF2-40B4-BE49-F238E27FC236}">
                <a16:creationId xmlns:a16="http://schemas.microsoft.com/office/drawing/2014/main" id="{6D519D84-694D-14AC-4B15-0258AE9F2496}"/>
              </a:ext>
            </a:extLst>
          </p:cNvPr>
          <p:cNvSpPr>
            <a:spLocks noGrp="1"/>
          </p:cNvSpPr>
          <p:nvPr>
            <p:ph idx="1"/>
          </p:nvPr>
        </p:nvSpPr>
        <p:spPr>
          <a:xfrm>
            <a:off x="1604961" y="1811337"/>
            <a:ext cx="8982075" cy="35464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Box 8">
            <a:extLst>
              <a:ext uri="{FF2B5EF4-FFF2-40B4-BE49-F238E27FC236}">
                <a16:creationId xmlns:a16="http://schemas.microsoft.com/office/drawing/2014/main" id="{1F2254B9-8500-12FA-AEB0-F0B86E39933F}"/>
              </a:ext>
            </a:extLst>
          </p:cNvPr>
          <p:cNvSpPr txBox="1"/>
          <p:nvPr userDrawn="1"/>
        </p:nvSpPr>
        <p:spPr>
          <a:xfrm>
            <a:off x="1771650" y="5943600"/>
            <a:ext cx="8686800" cy="369332"/>
          </a:xfrm>
          <a:prstGeom prst="rect">
            <a:avLst/>
          </a:prstGeom>
          <a:solidFill>
            <a:srgbClr val="EEDD89"/>
          </a:solidFill>
        </p:spPr>
        <p:txBody>
          <a:bodyPr wrap="square" rtlCol="0">
            <a:spAutoFit/>
          </a:bodyPr>
          <a:lstStyle/>
          <a:p>
            <a:pPr algn="ctr"/>
            <a:r>
              <a:rPr lang="en-US">
                <a:solidFill>
                  <a:schemeClr val="accent6">
                    <a:lumMod val="50000"/>
                  </a:schemeClr>
                </a:solidFill>
                <a:latin typeface="Arial" panose="020B0604020202020204" pitchFamily="34" charset="0"/>
                <a:cs typeface="Arial" panose="020B0604020202020204" pitchFamily="34" charset="0"/>
              </a:rPr>
              <a:t>More Information Here (Link)</a:t>
            </a:r>
          </a:p>
        </p:txBody>
      </p:sp>
    </p:spTree>
    <p:extLst>
      <p:ext uri="{BB962C8B-B14F-4D97-AF65-F5344CB8AC3E}">
        <p14:creationId xmlns:p14="http://schemas.microsoft.com/office/powerpoint/2010/main" val="3954016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80CBE-D4EF-41C7-5ACA-49D1218985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C3F716-0A70-C423-8F39-464191B65D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A494DC-2A2B-083F-8520-D3D2CF982F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466D66-0BDB-8F0A-989F-281DF0EE9480}"/>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6" name="Footer Placeholder 5">
            <a:extLst>
              <a:ext uri="{FF2B5EF4-FFF2-40B4-BE49-F238E27FC236}">
                <a16:creationId xmlns:a16="http://schemas.microsoft.com/office/drawing/2014/main" id="{9F6BDE66-D81C-279D-19C6-2EFEA0382CA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819848C-9CD1-7D2C-4FC3-663D2B83328C}"/>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3895442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D523A-A480-A7D0-20F4-1538E964877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96EC44-637A-355B-8B13-E5D923E686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8ED5AD-509F-AD52-E693-9A9CE6DFBC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34D0E6-C3A2-9C89-ACB6-A867B00835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34C0AF-CA18-BB55-517B-C95BAF3920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353C1F-D03A-4E69-965E-09A682670B8E}"/>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8" name="Footer Placeholder 7">
            <a:extLst>
              <a:ext uri="{FF2B5EF4-FFF2-40B4-BE49-F238E27FC236}">
                <a16:creationId xmlns:a16="http://schemas.microsoft.com/office/drawing/2014/main" id="{8BE268B6-6222-58E6-A14A-FE30F0FA1C6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2F89440F-A564-901F-47B3-0E7D8F20DA97}"/>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57861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52274-CEA8-3981-2113-6F5DD2C914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FB3279-12B7-1770-195E-3E035837DBBF}"/>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4" name="Footer Placeholder 3">
            <a:extLst>
              <a:ext uri="{FF2B5EF4-FFF2-40B4-BE49-F238E27FC236}">
                <a16:creationId xmlns:a16="http://schemas.microsoft.com/office/drawing/2014/main" id="{84956F9F-69B2-E411-298E-7AFFF276E19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87771748-CE86-AB94-B2C4-F956A200E3D3}"/>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1033733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1A8A9-4414-DB1A-ECC5-B4FB38A7A923}"/>
              </a:ext>
            </a:extLst>
          </p:cNvPr>
          <p:cNvSpPr>
            <a:spLocks noGrp="1"/>
          </p:cNvSpPr>
          <p:nvPr>
            <p:ph type="dt" sz="half" idx="10"/>
          </p:nvPr>
        </p:nvSpPr>
        <p:spPr>
          <a:xfrm>
            <a:off x="838200" y="6356350"/>
            <a:ext cx="2743200" cy="365125"/>
          </a:xfrm>
          <a:prstGeom prst="rect">
            <a:avLst/>
          </a:prstGeom>
        </p:spPr>
        <p:txBody>
          <a:bodyPr/>
          <a:lstStyle/>
          <a:p>
            <a:fld id="{4AB7F6C7-A13C-456B-8005-6DC69CE2810C}" type="datetimeFigureOut">
              <a:rPr lang="en-US" smtClean="0"/>
              <a:t>3/13/2024</a:t>
            </a:fld>
            <a:endParaRPr lang="en-US"/>
          </a:p>
        </p:txBody>
      </p:sp>
      <p:sp>
        <p:nvSpPr>
          <p:cNvPr id="3" name="Footer Placeholder 2">
            <a:extLst>
              <a:ext uri="{FF2B5EF4-FFF2-40B4-BE49-F238E27FC236}">
                <a16:creationId xmlns:a16="http://schemas.microsoft.com/office/drawing/2014/main" id="{873FEE4A-0C87-BDD7-C7B6-6ABAA981CD0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143A1D9E-0C94-8AB1-5906-6EE06F2CF9CE}"/>
              </a:ext>
            </a:extLst>
          </p:cNvPr>
          <p:cNvSpPr>
            <a:spLocks noGrp="1"/>
          </p:cNvSpPr>
          <p:nvPr>
            <p:ph type="sldNum" sz="quarter" idx="12"/>
          </p:nvPr>
        </p:nvSpPr>
        <p:spPr>
          <a:xfrm>
            <a:off x="8610600" y="6356350"/>
            <a:ext cx="2743200" cy="365125"/>
          </a:xfrm>
          <a:prstGeom prst="rect">
            <a:avLst/>
          </a:prstGeom>
        </p:spPr>
        <p:txBody>
          <a:bodyPr/>
          <a:lstStyle/>
          <a:p>
            <a:fld id="{8DEC5B8C-2326-4675-92CA-42AD33E0674C}" type="slidenum">
              <a:rPr lang="en-US" smtClean="0"/>
              <a:t>‹#›</a:t>
            </a:fld>
            <a:endParaRPr lang="en-US"/>
          </a:p>
        </p:txBody>
      </p:sp>
    </p:spTree>
    <p:extLst>
      <p:ext uri="{BB962C8B-B14F-4D97-AF65-F5344CB8AC3E}">
        <p14:creationId xmlns:p14="http://schemas.microsoft.com/office/powerpoint/2010/main" val="3237242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DD89">
            <a:alpha val="59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68D0C4-5FF8-8BE5-736E-824D4C815A70}"/>
              </a:ext>
            </a:extLst>
          </p:cNvPr>
          <p:cNvSpPr>
            <a:spLocks noGrp="1"/>
          </p:cNvSpPr>
          <p:nvPr>
            <p:ph type="title"/>
          </p:nvPr>
        </p:nvSpPr>
        <p:spPr>
          <a:xfrm>
            <a:off x="1433512" y="322263"/>
            <a:ext cx="9324975" cy="1325563"/>
          </a:xfrm>
          <a:prstGeom prst="rect">
            <a:avLst/>
          </a:prstGeom>
        </p:spPr>
        <p:txBody>
          <a:bodyPr vert="horz" lIns="91440" tIns="45720" rIns="91440" bIns="45720" rtlCol="0" anchor="ctr">
            <a:normAutofit/>
          </a:bodyPr>
          <a:lstStyle/>
          <a:p>
            <a:r>
              <a:rPr lang="en-US"/>
              <a:t>Arial Black Header</a:t>
            </a:r>
          </a:p>
        </p:txBody>
      </p:sp>
      <p:sp>
        <p:nvSpPr>
          <p:cNvPr id="3" name="Text Placeholder 2">
            <a:extLst>
              <a:ext uri="{FF2B5EF4-FFF2-40B4-BE49-F238E27FC236}">
                <a16:creationId xmlns:a16="http://schemas.microsoft.com/office/drawing/2014/main" id="{A324DCEC-85A2-A634-5AF8-71D90702EDE6}"/>
              </a:ext>
            </a:extLst>
          </p:cNvPr>
          <p:cNvSpPr>
            <a:spLocks noGrp="1"/>
          </p:cNvSpPr>
          <p:nvPr>
            <p:ph type="body" idx="1"/>
          </p:nvPr>
        </p:nvSpPr>
        <p:spPr>
          <a:xfrm>
            <a:off x="1604961" y="1811337"/>
            <a:ext cx="898207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descr="A yellow and grey lines">
            <a:extLst>
              <a:ext uri="{FF2B5EF4-FFF2-40B4-BE49-F238E27FC236}">
                <a16:creationId xmlns:a16="http://schemas.microsoft.com/office/drawing/2014/main" id="{277C4737-BDCA-5480-22F0-CD502A0ED0D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1223550" cy="1466392"/>
          </a:xfrm>
          <a:prstGeom prst="rect">
            <a:avLst/>
          </a:prstGeom>
        </p:spPr>
      </p:pic>
    </p:spTree>
    <p:extLst>
      <p:ext uri="{BB962C8B-B14F-4D97-AF65-F5344CB8AC3E}">
        <p14:creationId xmlns:p14="http://schemas.microsoft.com/office/powerpoint/2010/main" val="186699311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62"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accent6">
              <a:lumMod val="50000"/>
            </a:schemeClr>
          </a:solidFill>
          <a:latin typeface="Arial Black" panose="020B0A040201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lumMod val="50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lumMod val="50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lumMod val="50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lumMod val="50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lumMod val="50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hyperlink" Target="https://www.pedsresearch.org/bird/event/the-nci-transition-career-development-award-k22-independent-clinical-t"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www.pedsresearch.org/bird/event/pediatric-research-alliance-pilot-grants1"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hyperlink" Target="https://courses.sarahdobson.co/edge-for-scholars-gww-registration"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06F4C-C8C0-CB76-C7EB-9455245882F7}"/>
              </a:ext>
            </a:extLst>
          </p:cNvPr>
          <p:cNvSpPr>
            <a:spLocks noGrp="1"/>
          </p:cNvSpPr>
          <p:nvPr>
            <p:ph type="ctrTitle"/>
          </p:nvPr>
        </p:nvSpPr>
        <p:spPr>
          <a:xfrm>
            <a:off x="1289108" y="-108176"/>
            <a:ext cx="9144000" cy="1655762"/>
          </a:xfrm>
        </p:spPr>
        <p:txBody>
          <a:bodyPr>
            <a:normAutofit/>
          </a:bodyPr>
          <a:lstStyle/>
          <a:p>
            <a:r>
              <a:rPr lang="en-US"/>
              <a:t>K-Club</a:t>
            </a:r>
          </a:p>
        </p:txBody>
      </p:sp>
      <p:sp>
        <p:nvSpPr>
          <p:cNvPr id="3" name="Subtitle 2">
            <a:extLst>
              <a:ext uri="{FF2B5EF4-FFF2-40B4-BE49-F238E27FC236}">
                <a16:creationId xmlns:a16="http://schemas.microsoft.com/office/drawing/2014/main" id="{E2A87185-EAE8-9365-3B3C-9FBFA7178B0E}"/>
              </a:ext>
            </a:extLst>
          </p:cNvPr>
          <p:cNvSpPr>
            <a:spLocks noGrp="1"/>
          </p:cNvSpPr>
          <p:nvPr>
            <p:ph type="subTitle" idx="1"/>
          </p:nvPr>
        </p:nvSpPr>
        <p:spPr>
          <a:xfrm>
            <a:off x="1289108" y="2134483"/>
            <a:ext cx="9144000" cy="1655762"/>
          </a:xfrm>
        </p:spPr>
        <p:txBody>
          <a:bodyPr/>
          <a:lstStyle/>
          <a:p>
            <a:r>
              <a:rPr lang="en-US" sz="2400"/>
              <a:t>Still the Boss: Part II—Lab Organization, Managing Grants, Publishing </a:t>
            </a:r>
          </a:p>
          <a:p>
            <a:r>
              <a:rPr lang="en-US"/>
              <a:t>3/11/2024</a:t>
            </a:r>
          </a:p>
        </p:txBody>
      </p:sp>
    </p:spTree>
    <p:extLst>
      <p:ext uri="{BB962C8B-B14F-4D97-AF65-F5344CB8AC3E}">
        <p14:creationId xmlns:p14="http://schemas.microsoft.com/office/powerpoint/2010/main" val="4266996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4135-922C-516E-9AC9-D279AFF8F427}"/>
              </a:ext>
            </a:extLst>
          </p:cNvPr>
          <p:cNvSpPr>
            <a:spLocks noGrp="1"/>
          </p:cNvSpPr>
          <p:nvPr>
            <p:ph type="title"/>
          </p:nvPr>
        </p:nvSpPr>
        <p:spPr>
          <a:xfrm>
            <a:off x="1433512" y="70593"/>
            <a:ext cx="9324975" cy="1325563"/>
          </a:xfrm>
        </p:spPr>
        <p:txBody>
          <a:bodyPr/>
          <a:lstStyle/>
          <a:p>
            <a:r>
              <a:rPr lang="en-US"/>
              <a:t>Survey Drawing</a:t>
            </a:r>
          </a:p>
        </p:txBody>
      </p:sp>
      <p:pic>
        <p:nvPicPr>
          <p:cNvPr id="1026" name="Picture 2" descr="A close up of a bottle&#10;&#10;Description automatically generated">
            <a:extLst>
              <a:ext uri="{FF2B5EF4-FFF2-40B4-BE49-F238E27FC236}">
                <a16:creationId xmlns:a16="http://schemas.microsoft.com/office/drawing/2014/main" id="{4E2635B9-D62F-AE6E-8CBE-7E3BA81F9A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 y="1583029"/>
            <a:ext cx="2133600" cy="50006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330732C-EC54-B378-EBA2-268D8780A2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530" y="1583029"/>
            <a:ext cx="2765417" cy="16952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B08A985E-7FF0-85A8-2A50-F810CA01B8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7187" y="1583029"/>
            <a:ext cx="27813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F9C61F35-A444-5BBC-ECC8-B7263F0F09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8735" y="3851522"/>
            <a:ext cx="2548155" cy="2474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537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E4135-922C-516E-9AC9-D279AFF8F427}"/>
              </a:ext>
            </a:extLst>
          </p:cNvPr>
          <p:cNvSpPr>
            <a:spLocks noGrp="1"/>
          </p:cNvSpPr>
          <p:nvPr>
            <p:ph type="title"/>
          </p:nvPr>
        </p:nvSpPr>
        <p:spPr>
          <a:xfrm>
            <a:off x="1433512" y="70593"/>
            <a:ext cx="9324975" cy="1325563"/>
          </a:xfrm>
        </p:spPr>
        <p:txBody>
          <a:bodyPr/>
          <a:lstStyle/>
          <a:p>
            <a:r>
              <a:rPr lang="en-US"/>
              <a:t>Survey Drawing</a:t>
            </a:r>
          </a:p>
        </p:txBody>
      </p:sp>
      <p:pic>
        <p:nvPicPr>
          <p:cNvPr id="1026" name="Picture 2" descr="A close up of a bottle&#10;&#10;Description automatically generated">
            <a:extLst>
              <a:ext uri="{FF2B5EF4-FFF2-40B4-BE49-F238E27FC236}">
                <a16:creationId xmlns:a16="http://schemas.microsoft.com/office/drawing/2014/main" id="{4E2635B9-D62F-AE6E-8CBE-7E3BA81F9A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712" y="1583029"/>
            <a:ext cx="2133600" cy="50006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1330732C-EC54-B378-EBA2-268D8780A2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530" y="1583029"/>
            <a:ext cx="2765417" cy="16952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B08A985E-7FF0-85A8-2A50-F810CA01B8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7187" y="1583029"/>
            <a:ext cx="278130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F9C61F35-A444-5BBC-ECC8-B7263F0F09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8735" y="3851522"/>
            <a:ext cx="2548155" cy="2474651"/>
          </a:xfrm>
          <a:prstGeom prst="rect">
            <a:avLst/>
          </a:prstGeom>
          <a:noFill/>
          <a:extLst>
            <a:ext uri="{909E8E84-426E-40DD-AFC4-6F175D3DCCD1}">
              <a14:hiddenFill xmlns:a14="http://schemas.microsoft.com/office/drawing/2010/main">
                <a:solidFill>
                  <a:srgbClr val="FFFFFF"/>
                </a:solidFill>
              </a14:hiddenFill>
            </a:ext>
          </a:extLst>
        </p:spPr>
      </p:pic>
      <p:sp>
        <p:nvSpPr>
          <p:cNvPr id="3" name="Star: 5 Points 2">
            <a:extLst>
              <a:ext uri="{FF2B5EF4-FFF2-40B4-BE49-F238E27FC236}">
                <a16:creationId xmlns:a16="http://schemas.microsoft.com/office/drawing/2014/main" id="{3B1CA90F-FB52-6A57-B0A4-970E6D2256C8}"/>
              </a:ext>
            </a:extLst>
          </p:cNvPr>
          <p:cNvSpPr/>
          <p:nvPr/>
        </p:nvSpPr>
        <p:spPr>
          <a:xfrm>
            <a:off x="3884794" y="1068372"/>
            <a:ext cx="6150543" cy="5257801"/>
          </a:xfrm>
          <a:prstGeom prst="star5">
            <a:avLst>
              <a:gd name="adj" fmla="val 18477"/>
              <a:gd name="hf" fmla="val 105146"/>
              <a:gd name="vf" fmla="val 110557"/>
            </a:avLst>
          </a:prstGeom>
          <a:solidFill>
            <a:srgbClr val="7030A0"/>
          </a:solidFill>
          <a:ln>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2800" b="1">
                <a:solidFill>
                  <a:srgbClr val="FFFF00"/>
                </a:solidFill>
              </a:rPr>
              <a:t>February Winner: Kimberly Dickinson </a:t>
            </a:r>
          </a:p>
          <a:p>
            <a:pPr algn="ctr"/>
            <a:endParaRPr lang="en-US" sz="2800" b="1">
              <a:solidFill>
                <a:srgbClr val="FFFF00"/>
              </a:solidFill>
              <a:highlight>
                <a:srgbClr val="FFFF00"/>
              </a:highlight>
            </a:endParaRPr>
          </a:p>
        </p:txBody>
      </p:sp>
    </p:spTree>
    <p:extLst>
      <p:ext uri="{BB962C8B-B14F-4D97-AF65-F5344CB8AC3E}">
        <p14:creationId xmlns:p14="http://schemas.microsoft.com/office/powerpoint/2010/main" val="189380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A8544-E40C-B522-B434-6F5CF6F4B0C4}"/>
              </a:ext>
            </a:extLst>
          </p:cNvPr>
          <p:cNvSpPr>
            <a:spLocks noGrp="1"/>
          </p:cNvSpPr>
          <p:nvPr>
            <p:ph type="title"/>
          </p:nvPr>
        </p:nvSpPr>
        <p:spPr>
          <a:xfrm>
            <a:off x="1414221" y="872060"/>
            <a:ext cx="10172190" cy="775766"/>
          </a:xfrm>
        </p:spPr>
        <p:txBody>
          <a:bodyPr vert="horz" lIns="91440" tIns="45720" rIns="91440" bIns="45720" rtlCol="0" anchor="ctr">
            <a:noAutofit/>
          </a:bodyPr>
          <a:lstStyle/>
          <a:p>
            <a:r>
              <a:rPr lang="en-US" sz="3200">
                <a:latin typeface="Arial Black"/>
                <a:cs typeface="Arial"/>
              </a:rPr>
              <a:t>K-Club Special: </a:t>
            </a:r>
            <a:r>
              <a:rPr lang="en-US" sz="3200">
                <a:solidFill>
                  <a:srgbClr val="344E6D"/>
                </a:solidFill>
                <a:latin typeface="Arial Black"/>
                <a:cs typeface="Arial"/>
              </a:rPr>
              <a:t>The NCI Transition Career Development Award (K22 Independent Clinical Trial Optional)</a:t>
            </a:r>
            <a:endParaRPr lang="en-US" sz="4000">
              <a:latin typeface="Arial Black"/>
              <a:cs typeface="Arial"/>
            </a:endParaRPr>
          </a:p>
        </p:txBody>
      </p:sp>
      <p:sp>
        <p:nvSpPr>
          <p:cNvPr id="3" name="TextBox 2">
            <a:extLst>
              <a:ext uri="{FF2B5EF4-FFF2-40B4-BE49-F238E27FC236}">
                <a16:creationId xmlns:a16="http://schemas.microsoft.com/office/drawing/2014/main" id="{A0761327-0E31-45EF-67D6-01D3A8FBD588}"/>
              </a:ext>
            </a:extLst>
          </p:cNvPr>
          <p:cNvSpPr txBox="1"/>
          <p:nvPr/>
        </p:nvSpPr>
        <p:spPr>
          <a:xfrm>
            <a:off x="1237907" y="2098027"/>
            <a:ext cx="10491354" cy="2862322"/>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b="0" i="0">
                <a:solidFill>
                  <a:srgbClr val="333333"/>
                </a:solidFill>
                <a:effectLst/>
                <a:latin typeface="Arial" panose="020B0604020202020204" pitchFamily="34" charset="0"/>
                <a:cs typeface="Arial" panose="020B0604020202020204" pitchFamily="34" charset="0"/>
              </a:rPr>
              <a:t>Continuation of an NCI program to facilitate the transition of investigators in mentored, non-independent cancer research positions to independent faculty cancer research positions. </a:t>
            </a:r>
          </a:p>
          <a:p>
            <a:pPr marL="285750" indent="-285750">
              <a:buFont typeface="Arial" panose="020B0604020202020204" pitchFamily="34" charset="0"/>
              <a:buChar char="•"/>
            </a:pPr>
            <a:endParaRPr lang="en-US">
              <a:solidFill>
                <a:srgbClr val="333333"/>
              </a:solidFill>
              <a:latin typeface="Arial" panose="020B0604020202020204" pitchFamily="34" charset="0"/>
              <a:ea typeface="+mn-lt"/>
              <a:cs typeface="Arial" panose="020B0604020202020204" pitchFamily="34" charset="0"/>
            </a:endParaRPr>
          </a:p>
          <a:p>
            <a:pPr marL="285750" indent="-285750">
              <a:buFont typeface="Arial" panose="020B0604020202020204" pitchFamily="34" charset="0"/>
              <a:buChar char="•"/>
            </a:pPr>
            <a:r>
              <a:rPr lang="en-US" b="0" i="0">
                <a:solidFill>
                  <a:srgbClr val="333333"/>
                </a:solidFill>
                <a:effectLst/>
                <a:latin typeface="Arial" panose="020B0604020202020204" pitchFamily="34" charset="0"/>
                <a:cs typeface="Arial" panose="020B0604020202020204" pitchFamily="34" charset="0"/>
              </a:rPr>
              <a:t>NCI will provide up to $100,000 per year toward the salary of the career award recipient plus fringe benefits. NCI will provide up to $50,000 per year toward the research development costs of the award recipient, which must be justified and consistent with the stage of development of the candidate and the proportion of time to be spent in research or career development activities. Indirect Costs are reimbursed at 8% of modified total direct costs.</a:t>
            </a:r>
            <a:endParaRPr lang="en-US">
              <a:solidFill>
                <a:schemeClr val="accent4">
                  <a:lumMod val="50000"/>
                </a:schemeClr>
              </a:solidFill>
              <a:latin typeface="Arial" panose="020B0604020202020204" pitchFamily="34" charset="0"/>
              <a:cs typeface="Arial" panose="020B0604020202020204" pitchFamily="34" charset="0"/>
            </a:endParaRPr>
          </a:p>
          <a:p>
            <a:endParaRPr lang="en-US">
              <a:solidFill>
                <a:schemeClr val="accent4">
                  <a:lumMod val="50000"/>
                </a:schemeClr>
              </a:solidFill>
              <a:latin typeface="Arial"/>
              <a:cs typeface="Arial"/>
            </a:endParaRPr>
          </a:p>
          <a:p>
            <a:r>
              <a:rPr lang="en-US">
                <a:solidFill>
                  <a:schemeClr val="accent4">
                    <a:lumMod val="50000"/>
                  </a:schemeClr>
                </a:solidFill>
                <a:latin typeface="Arial"/>
                <a:cs typeface="Arial"/>
              </a:rPr>
              <a:t>Deadline: June 12, 2024 5 pm</a:t>
            </a:r>
            <a:endParaRPr lang="en-US">
              <a:solidFill>
                <a:schemeClr val="accent4">
                  <a:lumMod val="50000"/>
                </a:schemeClr>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EC67AC3-A10C-E59C-FE57-B8A34E53FC5C}"/>
              </a:ext>
            </a:extLst>
          </p:cNvPr>
          <p:cNvSpPr txBox="1"/>
          <p:nvPr/>
        </p:nvSpPr>
        <p:spPr>
          <a:xfrm>
            <a:off x="1628238" y="5801274"/>
            <a:ext cx="9236279" cy="369332"/>
          </a:xfrm>
          <a:prstGeom prst="rect">
            <a:avLst/>
          </a:prstGeom>
          <a:solidFill>
            <a:schemeClr val="accent3">
              <a:lumMod val="75000"/>
            </a:schemeClr>
          </a:solidFill>
        </p:spPr>
        <p:txBody>
          <a:bodyPr wrap="square" lIns="91440" tIns="45720" rIns="91440" bIns="45720" rtlCol="0" anchor="t">
            <a:spAutoFit/>
          </a:bodyPr>
          <a:lstStyle/>
          <a:p>
            <a:pPr algn="ctr"/>
            <a:r>
              <a:rPr lang="en-US">
                <a:solidFill>
                  <a:srgbClr val="002060"/>
                </a:solidFill>
              </a:rPr>
              <a:t>More Information </a:t>
            </a:r>
            <a:r>
              <a:rPr lang="en-US">
                <a:solidFill>
                  <a:srgbClr val="002060"/>
                </a:solidFill>
                <a:ea typeface="+mn-lt"/>
                <a:cs typeface="+mn-lt"/>
                <a:hlinkClick r:id="rId2"/>
              </a:rPr>
              <a:t>Here</a:t>
            </a:r>
            <a:r>
              <a:rPr lang="en-US">
                <a:solidFill>
                  <a:srgbClr val="002060"/>
                </a:solidFill>
              </a:rPr>
              <a:t> </a:t>
            </a:r>
          </a:p>
        </p:txBody>
      </p:sp>
    </p:spTree>
    <p:extLst>
      <p:ext uri="{BB962C8B-B14F-4D97-AF65-F5344CB8AC3E}">
        <p14:creationId xmlns:p14="http://schemas.microsoft.com/office/powerpoint/2010/main" val="326782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A8544-E40C-B522-B434-6F5CF6F4B0C4}"/>
              </a:ext>
            </a:extLst>
          </p:cNvPr>
          <p:cNvSpPr>
            <a:spLocks noGrp="1"/>
          </p:cNvSpPr>
          <p:nvPr>
            <p:ph type="title"/>
          </p:nvPr>
        </p:nvSpPr>
        <p:spPr/>
        <p:txBody>
          <a:bodyPr vert="horz" lIns="91440" tIns="45720" rIns="91440" bIns="45720" rtlCol="0" anchor="ctr">
            <a:noAutofit/>
          </a:bodyPr>
          <a:lstStyle/>
          <a:p>
            <a:r>
              <a:rPr lang="en-US" sz="4000">
                <a:latin typeface="Arial Black"/>
                <a:cs typeface="Arial"/>
              </a:rPr>
              <a:t>K-Club Special: Pediatric Research Alliance JFF Grant</a:t>
            </a:r>
            <a:endParaRPr lang="en-US" sz="4000">
              <a:cs typeface="Arial"/>
            </a:endParaRPr>
          </a:p>
        </p:txBody>
      </p:sp>
      <p:sp>
        <p:nvSpPr>
          <p:cNvPr id="6" name="TextBox 5">
            <a:extLst>
              <a:ext uri="{FF2B5EF4-FFF2-40B4-BE49-F238E27FC236}">
                <a16:creationId xmlns:a16="http://schemas.microsoft.com/office/drawing/2014/main" id="{CEC67AC3-A10C-E59C-FE57-B8A34E53FC5C}"/>
              </a:ext>
            </a:extLst>
          </p:cNvPr>
          <p:cNvSpPr txBox="1"/>
          <p:nvPr/>
        </p:nvSpPr>
        <p:spPr>
          <a:xfrm>
            <a:off x="1669004" y="6131423"/>
            <a:ext cx="9236279" cy="369332"/>
          </a:xfrm>
          <a:prstGeom prst="rect">
            <a:avLst/>
          </a:prstGeom>
          <a:solidFill>
            <a:schemeClr val="accent3">
              <a:lumMod val="75000"/>
            </a:schemeClr>
          </a:solidFill>
        </p:spPr>
        <p:txBody>
          <a:bodyPr wrap="square" lIns="91440" tIns="45720" rIns="91440" bIns="45720" rtlCol="0" anchor="t">
            <a:spAutoFit/>
          </a:bodyPr>
          <a:lstStyle/>
          <a:p>
            <a:pPr algn="ctr"/>
            <a:r>
              <a:rPr lang="en-US">
                <a:solidFill>
                  <a:srgbClr val="002060"/>
                </a:solidFill>
              </a:rPr>
              <a:t>More Information </a:t>
            </a:r>
            <a:r>
              <a:rPr lang="en-US">
                <a:solidFill>
                  <a:srgbClr val="002060"/>
                </a:solidFill>
                <a:hlinkClick r:id="rId2"/>
              </a:rPr>
              <a:t>Here</a:t>
            </a:r>
            <a:endParaRPr lang="en-US">
              <a:solidFill>
                <a:srgbClr val="002060"/>
              </a:solidFill>
            </a:endParaRPr>
          </a:p>
        </p:txBody>
      </p:sp>
      <p:sp>
        <p:nvSpPr>
          <p:cNvPr id="5" name="TextBox 4">
            <a:extLst>
              <a:ext uri="{FF2B5EF4-FFF2-40B4-BE49-F238E27FC236}">
                <a16:creationId xmlns:a16="http://schemas.microsoft.com/office/drawing/2014/main" id="{1675AA75-28BE-9A90-1BDC-5FEE23C135F0}"/>
              </a:ext>
            </a:extLst>
          </p:cNvPr>
          <p:cNvSpPr txBox="1"/>
          <p:nvPr/>
        </p:nvSpPr>
        <p:spPr>
          <a:xfrm>
            <a:off x="714374" y="2124074"/>
            <a:ext cx="10877550"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r>
              <a:rPr lang="en-US" sz="1600">
                <a:solidFill>
                  <a:srgbClr val="333333"/>
                </a:solidFill>
                <a:latin typeface="Arial"/>
                <a:ea typeface="+mn-lt"/>
                <a:cs typeface="+mn-lt"/>
              </a:rPr>
              <a:t>These grant opportunities are designed to prepare junior faculty to move from mentored </a:t>
            </a:r>
            <a:r>
              <a:rPr lang="en-US" sz="1600" baseline="0">
                <a:solidFill>
                  <a:srgbClr val="333333"/>
                </a:solidFill>
                <a:latin typeface="Arial"/>
                <a:ea typeface="+mn-lt"/>
                <a:cs typeface="+mn-lt"/>
              </a:rPr>
              <a:t>research</a:t>
            </a:r>
            <a:r>
              <a:rPr lang="en-US" sz="1600">
                <a:solidFill>
                  <a:srgbClr val="333333"/>
                </a:solidFill>
                <a:latin typeface="Arial"/>
                <a:ea typeface="+mn-lt"/>
                <a:cs typeface="+mn-lt"/>
              </a:rPr>
              <a:t> to independent researcher status. Each award is $50,000.</a:t>
            </a:r>
          </a:p>
          <a:p>
            <a:pPr marL="285750" indent="-285750">
              <a:buFont typeface="Arial,Sans-Serif"/>
              <a:buChar char="•"/>
            </a:pPr>
            <a:endParaRPr lang="en-US" sz="1600">
              <a:solidFill>
                <a:srgbClr val="333333"/>
              </a:solidFill>
              <a:latin typeface="Arial"/>
              <a:ea typeface="+mn-lt"/>
              <a:cs typeface="+mn-lt"/>
            </a:endParaRPr>
          </a:p>
          <a:p>
            <a:pPr marL="285750" indent="-285750">
              <a:buFont typeface="Arial"/>
              <a:buChar char="•"/>
            </a:pPr>
            <a:r>
              <a:rPr lang="en-US" sz="1600">
                <a:solidFill>
                  <a:srgbClr val="333333"/>
                </a:solidFill>
                <a:latin typeface="Arial"/>
                <a:ea typeface="+mn-lt"/>
                <a:cs typeface="+mn-lt"/>
              </a:rPr>
              <a:t>The principal investigator (PI) must have a current rank of Instructor or Assistant Professor in the Emory Department of Pediatrics or a member of the Peds Institute and be no more than 7 years into their faculty appointment. </a:t>
            </a:r>
          </a:p>
          <a:p>
            <a:pPr marL="285750" indent="-285750">
              <a:buFont typeface="Arial,Sans-Serif"/>
              <a:buChar char="•"/>
            </a:pPr>
            <a:endParaRPr lang="en-US" sz="1600">
              <a:solidFill>
                <a:srgbClr val="333333"/>
              </a:solidFill>
              <a:latin typeface="Arial"/>
              <a:ea typeface="+mn-lt"/>
              <a:cs typeface="+mn-lt"/>
            </a:endParaRPr>
          </a:p>
          <a:p>
            <a:pPr>
              <a:buFont typeface="Arial"/>
              <a:buChar char="•"/>
            </a:pPr>
            <a:r>
              <a:rPr lang="en-US" sz="1600">
                <a:solidFill>
                  <a:srgbClr val="333333"/>
                </a:solidFill>
                <a:latin typeface="Arial"/>
                <a:ea typeface="+mn-lt"/>
                <a:cs typeface="+mn-lt"/>
              </a:rPr>
              <a:t>The application must include a mentor and a mentee, as with an NIH K career development award.</a:t>
            </a:r>
            <a:endParaRPr lang="en-US" sz="1600">
              <a:solidFill>
                <a:srgbClr val="333333"/>
              </a:solidFill>
              <a:latin typeface="Arial"/>
              <a:ea typeface="Calibri"/>
              <a:cs typeface="Calibri"/>
            </a:endParaRPr>
          </a:p>
          <a:p>
            <a:pPr marL="742950" lvl="1" indent="-285750">
              <a:buFont typeface="Courier New"/>
              <a:buChar char="o"/>
            </a:pPr>
            <a:r>
              <a:rPr lang="en-US" sz="1600">
                <a:solidFill>
                  <a:srgbClr val="333333"/>
                </a:solidFill>
                <a:latin typeface="Arial"/>
                <a:ea typeface="+mn-lt"/>
                <a:cs typeface="+mn-lt"/>
              </a:rPr>
              <a:t>The mentee serves as PI of the application.</a:t>
            </a:r>
            <a:endParaRPr lang="en-US" sz="1600">
              <a:latin typeface="Arial"/>
              <a:cs typeface="Arial"/>
            </a:endParaRPr>
          </a:p>
          <a:p>
            <a:pPr marL="742950" lvl="1" indent="-285750">
              <a:buFont typeface="Courier New"/>
              <a:buChar char="o"/>
            </a:pPr>
            <a:r>
              <a:rPr lang="en-US" sz="1600">
                <a:solidFill>
                  <a:srgbClr val="333333"/>
                </a:solidFill>
                <a:latin typeface="Arial"/>
                <a:ea typeface="+mn-lt"/>
                <a:cs typeface="+mn-lt"/>
              </a:rPr>
              <a:t>The mentor fulfills the requirement for a second researcher.</a:t>
            </a:r>
            <a:endParaRPr lang="en-US" sz="1600">
              <a:latin typeface="Arial"/>
              <a:cs typeface="Arial"/>
            </a:endParaRPr>
          </a:p>
          <a:p>
            <a:pPr marL="742950" lvl="1" indent="-285750">
              <a:buFont typeface="Courier New"/>
              <a:buChar char="o"/>
            </a:pPr>
            <a:r>
              <a:rPr lang="en-US" sz="1600">
                <a:solidFill>
                  <a:srgbClr val="333333"/>
                </a:solidFill>
                <a:latin typeface="Arial"/>
                <a:ea typeface="+mn-lt"/>
                <a:cs typeface="+mn-lt"/>
              </a:rPr>
              <a:t>The mentor must include a statement in the application on the applicant’s likelihood of being successful as an independent researcher. </a:t>
            </a:r>
            <a:endParaRPr lang="en-US" sz="1600">
              <a:latin typeface="Arial"/>
              <a:cs typeface="Arial"/>
            </a:endParaRPr>
          </a:p>
          <a:p>
            <a:pPr marL="285750" indent="-285750">
              <a:buFont typeface="Arial,Sans-Serif"/>
              <a:buChar char="•"/>
            </a:pPr>
            <a:endParaRPr lang="en-US" sz="1600">
              <a:solidFill>
                <a:srgbClr val="333333"/>
              </a:solidFill>
              <a:latin typeface="Calibri"/>
              <a:ea typeface="Calibri"/>
              <a:cs typeface="Calibri"/>
            </a:endParaRPr>
          </a:p>
          <a:p>
            <a:pPr rtl="0"/>
            <a:r>
              <a:rPr lang="en-US" sz="1600">
                <a:latin typeface="Arial"/>
                <a:ea typeface="Arial"/>
                <a:cs typeface="Arial"/>
              </a:rPr>
              <a:t>​</a:t>
            </a:r>
          </a:p>
          <a:p>
            <a:pPr lvl="0" rtl="0"/>
            <a:r>
              <a:rPr lang="en-US">
                <a:solidFill>
                  <a:srgbClr val="7C354D"/>
                </a:solidFill>
                <a:latin typeface="Arial"/>
                <a:ea typeface="Arial"/>
                <a:cs typeface="Arial"/>
              </a:rPr>
              <a:t>LOI/Concept Form Deadline</a:t>
            </a:r>
            <a:r>
              <a:rPr lang="en-US" sz="1800" baseline="0">
                <a:solidFill>
                  <a:srgbClr val="7C354D"/>
                </a:solidFill>
                <a:latin typeface="Arial"/>
                <a:ea typeface="Arial"/>
                <a:cs typeface="Arial"/>
              </a:rPr>
              <a:t>: </a:t>
            </a:r>
            <a:r>
              <a:rPr lang="en-US">
                <a:solidFill>
                  <a:srgbClr val="7C354D"/>
                </a:solidFill>
                <a:latin typeface="Arial"/>
                <a:ea typeface="Arial"/>
                <a:cs typeface="Arial"/>
              </a:rPr>
              <a:t>April 11</a:t>
            </a:r>
            <a:r>
              <a:rPr lang="en-US" sz="1800" baseline="0">
                <a:solidFill>
                  <a:srgbClr val="7C354D"/>
                </a:solidFill>
                <a:latin typeface="Arial"/>
                <a:ea typeface="Arial"/>
                <a:cs typeface="Arial"/>
              </a:rPr>
              <a:t>, 2024</a:t>
            </a:r>
            <a:endParaRPr lang="en-US"/>
          </a:p>
        </p:txBody>
      </p:sp>
    </p:spTree>
    <p:extLst>
      <p:ext uri="{BB962C8B-B14F-4D97-AF65-F5344CB8AC3E}">
        <p14:creationId xmlns:p14="http://schemas.microsoft.com/office/powerpoint/2010/main" val="2346317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A8544-E40C-B522-B434-6F5CF6F4B0C4}"/>
              </a:ext>
            </a:extLst>
          </p:cNvPr>
          <p:cNvSpPr>
            <a:spLocks noGrp="1"/>
          </p:cNvSpPr>
          <p:nvPr>
            <p:ph type="title"/>
          </p:nvPr>
        </p:nvSpPr>
        <p:spPr/>
        <p:txBody>
          <a:bodyPr vert="horz" lIns="91440" tIns="45720" rIns="91440" bIns="45720" rtlCol="0" anchor="ctr">
            <a:noAutofit/>
          </a:bodyPr>
          <a:lstStyle/>
          <a:p>
            <a:r>
              <a:rPr lang="en-US" sz="4000">
                <a:latin typeface="Arial Black"/>
                <a:cs typeface="Arial"/>
              </a:rPr>
              <a:t>K-Club Special: Free Grant Writing Workshop</a:t>
            </a:r>
            <a:endParaRPr lang="en-US" sz="4000">
              <a:cs typeface="Arial"/>
            </a:endParaRPr>
          </a:p>
        </p:txBody>
      </p:sp>
      <p:sp>
        <p:nvSpPr>
          <p:cNvPr id="6" name="TextBox 5">
            <a:extLst>
              <a:ext uri="{FF2B5EF4-FFF2-40B4-BE49-F238E27FC236}">
                <a16:creationId xmlns:a16="http://schemas.microsoft.com/office/drawing/2014/main" id="{CEC67AC3-A10C-E59C-FE57-B8A34E53FC5C}"/>
              </a:ext>
            </a:extLst>
          </p:cNvPr>
          <p:cNvSpPr txBox="1"/>
          <p:nvPr/>
        </p:nvSpPr>
        <p:spPr>
          <a:xfrm>
            <a:off x="1669004" y="6131423"/>
            <a:ext cx="9236279" cy="369332"/>
          </a:xfrm>
          <a:prstGeom prst="rect">
            <a:avLst/>
          </a:prstGeom>
          <a:solidFill>
            <a:schemeClr val="accent3">
              <a:lumMod val="75000"/>
            </a:schemeClr>
          </a:solidFill>
        </p:spPr>
        <p:txBody>
          <a:bodyPr wrap="square" lIns="91440" tIns="45720" rIns="91440" bIns="45720" rtlCol="0" anchor="t">
            <a:spAutoFit/>
          </a:bodyPr>
          <a:lstStyle/>
          <a:p>
            <a:pPr algn="ctr"/>
            <a:r>
              <a:rPr lang="en-US">
                <a:solidFill>
                  <a:srgbClr val="002060"/>
                </a:solidFill>
              </a:rPr>
              <a:t>More Information and Registration </a:t>
            </a:r>
            <a:r>
              <a:rPr lang="en-US">
                <a:solidFill>
                  <a:srgbClr val="002060"/>
                </a:solidFill>
                <a:hlinkClick r:id="rId2"/>
              </a:rPr>
              <a:t>Here</a:t>
            </a:r>
          </a:p>
        </p:txBody>
      </p:sp>
      <p:sp>
        <p:nvSpPr>
          <p:cNvPr id="5" name="TextBox 4">
            <a:extLst>
              <a:ext uri="{FF2B5EF4-FFF2-40B4-BE49-F238E27FC236}">
                <a16:creationId xmlns:a16="http://schemas.microsoft.com/office/drawing/2014/main" id="{1675AA75-28BE-9A90-1BDC-5FEE23C135F0}"/>
              </a:ext>
            </a:extLst>
          </p:cNvPr>
          <p:cNvSpPr txBox="1"/>
          <p:nvPr/>
        </p:nvSpPr>
        <p:spPr>
          <a:xfrm>
            <a:off x="714374" y="2124074"/>
            <a:ext cx="10877550"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r>
              <a:rPr lang="en-US" sz="2000">
                <a:solidFill>
                  <a:srgbClr val="333333"/>
                </a:solidFill>
                <a:latin typeface="Arial"/>
                <a:cs typeface="Calibri"/>
              </a:rPr>
              <a:t>This 12-week online training program will demystify the grant writing process and show you how to write a competitive research proposal</a:t>
            </a:r>
            <a:endParaRPr lang="en-US" sz="2000">
              <a:solidFill>
                <a:srgbClr val="000000"/>
              </a:solidFill>
              <a:latin typeface="Calibri" panose="020F0502020204030204"/>
              <a:cs typeface="Calibri" panose="020F0502020204030204"/>
            </a:endParaRPr>
          </a:p>
          <a:p>
            <a:pPr marL="285750" indent="-285750">
              <a:buFont typeface="Arial,Sans-Serif"/>
              <a:buChar char="•"/>
            </a:pPr>
            <a:endParaRPr lang="en-US" sz="2000">
              <a:solidFill>
                <a:srgbClr val="333333"/>
              </a:solidFill>
              <a:latin typeface="Arial"/>
              <a:cs typeface="Calibri"/>
            </a:endParaRPr>
          </a:p>
          <a:p>
            <a:pPr marL="285750" indent="-285750">
              <a:buFont typeface="Arial,Sans-Serif"/>
              <a:buChar char="•"/>
            </a:pPr>
            <a:r>
              <a:rPr lang="en-US" sz="2000">
                <a:solidFill>
                  <a:srgbClr val="333333"/>
                </a:solidFill>
                <a:latin typeface="Arial"/>
                <a:cs typeface="Arial"/>
              </a:rPr>
              <a:t>Video tutorials and guidance by Sarah Dobson, a research grant consultant who’s helped PIs bring in more than $40 Million in research funding in fiercely competitive environments like NIH and CIHR.</a:t>
            </a:r>
          </a:p>
          <a:p>
            <a:pPr marL="285750" indent="-285750">
              <a:buFont typeface="Arial,Sans-Serif"/>
              <a:buChar char="•"/>
            </a:pPr>
            <a:endParaRPr lang="en-US" sz="2000">
              <a:solidFill>
                <a:srgbClr val="333333"/>
              </a:solidFill>
              <a:latin typeface="Arial"/>
              <a:ea typeface="+mn-lt"/>
              <a:cs typeface="Arial"/>
            </a:endParaRPr>
          </a:p>
          <a:p>
            <a:pPr marL="285750" indent="-285750">
              <a:buFont typeface="Arial,Sans-Serif"/>
              <a:buChar char="•"/>
            </a:pPr>
            <a:r>
              <a:rPr lang="en-US" sz="2000">
                <a:solidFill>
                  <a:srgbClr val="333333"/>
                </a:solidFill>
                <a:latin typeface="Arial"/>
                <a:ea typeface="+mn-lt"/>
                <a:cs typeface="Arial"/>
              </a:rPr>
              <a:t>Tutorials range from "</a:t>
            </a:r>
            <a:r>
              <a:rPr lang="en-US" sz="2000">
                <a:solidFill>
                  <a:srgbClr val="333333"/>
                </a:solidFill>
                <a:latin typeface="Arial"/>
                <a:cs typeface="Arial"/>
              </a:rPr>
              <a:t>Creating Your Grant Writing Strategy" to "Getting Good Feedback" and more</a:t>
            </a:r>
          </a:p>
          <a:p>
            <a:pPr marL="285750" indent="-285750">
              <a:buFont typeface="Arial,Sans-Serif"/>
              <a:buChar char="•"/>
            </a:pPr>
            <a:endParaRPr lang="en-US" sz="2000">
              <a:solidFill>
                <a:srgbClr val="333333"/>
              </a:solidFill>
              <a:latin typeface="Arial"/>
              <a:ea typeface="+mn-lt"/>
              <a:cs typeface="Arial"/>
            </a:endParaRPr>
          </a:p>
          <a:p>
            <a:pPr marL="285750" indent="-285750">
              <a:buFont typeface="Arial,Sans-Serif"/>
              <a:buChar char="•"/>
            </a:pPr>
            <a:endParaRPr lang="en-US" sz="2000">
              <a:solidFill>
                <a:srgbClr val="333333"/>
              </a:solidFill>
              <a:latin typeface="Arial"/>
              <a:ea typeface="+mn-lt"/>
              <a:cs typeface="Arial"/>
            </a:endParaRPr>
          </a:p>
          <a:p>
            <a:r>
              <a:rPr lang="en-US" sz="2000">
                <a:latin typeface="Arial"/>
                <a:ea typeface="Arial"/>
                <a:cs typeface="Arial"/>
              </a:rPr>
              <a:t>Registration Deadline</a:t>
            </a:r>
            <a:r>
              <a:rPr lang="en-US" sz="2000" baseline="0">
                <a:solidFill>
                  <a:srgbClr val="7C354D"/>
                </a:solidFill>
                <a:latin typeface="Arial"/>
                <a:ea typeface="Arial"/>
                <a:cs typeface="Arial"/>
              </a:rPr>
              <a:t>: </a:t>
            </a:r>
            <a:r>
              <a:rPr lang="en-US" sz="2000">
                <a:solidFill>
                  <a:srgbClr val="7C354D"/>
                </a:solidFill>
                <a:latin typeface="Arial"/>
                <a:ea typeface="Arial"/>
                <a:cs typeface="Arial"/>
              </a:rPr>
              <a:t>March 14</a:t>
            </a:r>
            <a:r>
              <a:rPr lang="en-US" sz="2000" baseline="0">
                <a:solidFill>
                  <a:srgbClr val="7C354D"/>
                </a:solidFill>
                <a:latin typeface="Arial"/>
                <a:ea typeface="Arial"/>
                <a:cs typeface="Arial"/>
              </a:rPr>
              <a:t>, 2024</a:t>
            </a:r>
            <a:endParaRPr lang="en-US" sz="2000">
              <a:cs typeface="Calibri"/>
            </a:endParaRPr>
          </a:p>
        </p:txBody>
      </p:sp>
    </p:spTree>
    <p:extLst>
      <p:ext uri="{BB962C8B-B14F-4D97-AF65-F5344CB8AC3E}">
        <p14:creationId xmlns:p14="http://schemas.microsoft.com/office/powerpoint/2010/main" val="26975038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21646-A403-563C-3EE1-D921B1062A12}"/>
              </a:ext>
            </a:extLst>
          </p:cNvPr>
          <p:cNvSpPr>
            <a:spLocks noGrp="1"/>
          </p:cNvSpPr>
          <p:nvPr>
            <p:ph type="title"/>
          </p:nvPr>
        </p:nvSpPr>
        <p:spPr>
          <a:xfrm>
            <a:off x="1433512" y="322263"/>
            <a:ext cx="10110788" cy="1891001"/>
          </a:xfrm>
        </p:spPr>
        <p:txBody>
          <a:bodyPr>
            <a:noAutofit/>
          </a:bodyPr>
          <a:lstStyle/>
          <a:p>
            <a:r>
              <a:rPr lang="en-US" sz="3600"/>
              <a:t>Still the Boss: Part II—Lab Organization, Managing Grants, Publishing</a:t>
            </a:r>
          </a:p>
        </p:txBody>
      </p:sp>
      <p:pic>
        <p:nvPicPr>
          <p:cNvPr id="6" name="Picture 5">
            <a:extLst>
              <a:ext uri="{FF2B5EF4-FFF2-40B4-BE49-F238E27FC236}">
                <a16:creationId xmlns:a16="http://schemas.microsoft.com/office/drawing/2014/main" id="{48CA5B00-E5D5-B6C3-D43B-58C568D0EC8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495" y="2246871"/>
            <a:ext cx="4118583" cy="4118583"/>
          </a:xfrm>
          <a:prstGeom prst="rect">
            <a:avLst/>
          </a:prstGeom>
        </p:spPr>
      </p:pic>
      <p:sp>
        <p:nvSpPr>
          <p:cNvPr id="10" name="TextBox 9">
            <a:extLst>
              <a:ext uri="{FF2B5EF4-FFF2-40B4-BE49-F238E27FC236}">
                <a16:creationId xmlns:a16="http://schemas.microsoft.com/office/drawing/2014/main" id="{B359EA13-4B80-87EA-1F13-72704ADC606A}"/>
              </a:ext>
            </a:extLst>
          </p:cNvPr>
          <p:cNvSpPr txBox="1"/>
          <p:nvPr/>
        </p:nvSpPr>
        <p:spPr>
          <a:xfrm>
            <a:off x="5719010" y="3429000"/>
            <a:ext cx="5522495" cy="1754326"/>
          </a:xfrm>
          <a:prstGeom prst="rect">
            <a:avLst/>
          </a:prstGeom>
          <a:noFill/>
        </p:spPr>
        <p:txBody>
          <a:bodyPr wrap="square" rtlCol="0">
            <a:spAutoFit/>
          </a:bodyPr>
          <a:lstStyle/>
          <a:p>
            <a:r>
              <a:rPr lang="en-US" b="0" i="0">
                <a:solidFill>
                  <a:srgbClr val="000000"/>
                </a:solidFill>
                <a:effectLst/>
                <a:latin typeface="Noto Sans" panose="020B0502040504020204" pitchFamily="34" charset="0"/>
              </a:rPr>
              <a:t>Jeremy Boss, PhD</a:t>
            </a:r>
          </a:p>
          <a:p>
            <a:r>
              <a:rPr lang="en-US" b="0" i="0">
                <a:solidFill>
                  <a:srgbClr val="000000"/>
                </a:solidFill>
                <a:effectLst/>
                <a:latin typeface="Noto Sans" panose="020B0502040504020204" pitchFamily="34" charset="0"/>
              </a:rPr>
              <a:t>Professor and Chair</a:t>
            </a:r>
            <a:br>
              <a:rPr lang="en-US"/>
            </a:br>
            <a:r>
              <a:rPr lang="en-US" b="0" i="0">
                <a:solidFill>
                  <a:srgbClr val="000000"/>
                </a:solidFill>
                <a:effectLst/>
                <a:latin typeface="Noto Sans" panose="020B0502040504020204" pitchFamily="34" charset="0"/>
              </a:rPr>
              <a:t>Department of Microbiology and Immunology</a:t>
            </a:r>
            <a:br>
              <a:rPr lang="en-US"/>
            </a:br>
            <a:r>
              <a:rPr lang="en-US" b="0" i="0">
                <a:solidFill>
                  <a:srgbClr val="000000"/>
                </a:solidFill>
                <a:effectLst/>
                <a:latin typeface="Noto Sans" panose="020B0502040504020204" pitchFamily="34" charset="0"/>
              </a:rPr>
              <a:t>Emory Chair in Basic Sciences Research</a:t>
            </a:r>
            <a:br>
              <a:rPr lang="en-US"/>
            </a:br>
            <a:r>
              <a:rPr lang="en-US" b="0" i="0">
                <a:solidFill>
                  <a:srgbClr val="000000"/>
                </a:solidFill>
                <a:effectLst/>
                <a:latin typeface="Noto Sans" panose="020B0502040504020204" pitchFamily="34" charset="0"/>
              </a:rPr>
              <a:t>Associate Dean for Basic Research</a:t>
            </a:r>
            <a:br>
              <a:rPr lang="en-US"/>
            </a:br>
            <a:r>
              <a:rPr lang="en-US" b="0" i="0">
                <a:solidFill>
                  <a:srgbClr val="000000"/>
                </a:solidFill>
                <a:effectLst/>
                <a:latin typeface="Noto Sans" panose="020B0502040504020204" pitchFamily="34" charset="0"/>
              </a:rPr>
              <a:t>Emory University School of Medicine</a:t>
            </a:r>
            <a:endParaRPr lang="en-US"/>
          </a:p>
        </p:txBody>
      </p:sp>
    </p:spTree>
    <p:extLst>
      <p:ext uri="{BB962C8B-B14F-4D97-AF65-F5344CB8AC3E}">
        <p14:creationId xmlns:p14="http://schemas.microsoft.com/office/powerpoint/2010/main" val="1015397981"/>
      </p:ext>
    </p:extLst>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A5C9F1B9C7724387FD8ACCA2844C71" ma:contentTypeVersion="18" ma:contentTypeDescription="Create a new document." ma:contentTypeScope="" ma:versionID="2896a541c28e135c73a85465d7ddce08">
  <xsd:schema xmlns:xsd="http://www.w3.org/2001/XMLSchema" xmlns:xs="http://www.w3.org/2001/XMLSchema" xmlns:p="http://schemas.microsoft.com/office/2006/metadata/properties" xmlns:ns2="8420ee14-ecd2-4450-96d7-5e402d222d82" xmlns:ns3="088a615d-93b3-4585-befa-6f7c43af0c8a" targetNamespace="http://schemas.microsoft.com/office/2006/metadata/properties" ma:root="true" ma:fieldsID="39901f2ee6077eea0b9a4f95ee3cbc44" ns2:_="" ns3:_="">
    <xsd:import namespace="8420ee14-ecd2-4450-96d7-5e402d222d82"/>
    <xsd:import namespace="088a615d-93b3-4585-befa-6f7c43af0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0ee14-ecd2-4450-96d7-5e402d222d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92fa3da-db31-45ba-92de-38f16e295a42"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88a615d-93b3-4585-befa-6f7c43af0c8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4a1573f-5556-496e-9d4b-f4196c6498c6}" ma:internalName="TaxCatchAll" ma:showField="CatchAllData" ma:web="088a615d-93b3-4585-befa-6f7c43af0c8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88a615d-93b3-4585-befa-6f7c43af0c8a" xsi:nil="true"/>
    <lcf76f155ced4ddcb4097134ff3c332f xmlns="8420ee14-ecd2-4450-96d7-5e402d222d82">
      <Terms xmlns="http://schemas.microsoft.com/office/infopath/2007/PartnerControls"/>
    </lcf76f155ced4ddcb4097134ff3c332f>
    <SharedWithUsers xmlns="088a615d-93b3-4585-befa-6f7c43af0c8a">
      <UserInfo>
        <DisplayName>Stenger, Elizabeth</DisplayName>
        <AccountId>494</AccountId>
        <AccountType/>
      </UserInfo>
      <UserInfo>
        <DisplayName>Heilman, Stacy Stephans</DisplayName>
        <AccountId>7</AccountId>
        <AccountType/>
      </UserInfo>
      <UserInfo>
        <DisplayName>Armour, Carla</DisplayName>
        <AccountId>92</AccountId>
        <AccountType/>
      </UserInfo>
      <UserInfo>
        <DisplayName>Ehteshami, Maryam</DisplayName>
        <AccountId>197</AccountId>
        <AccountType/>
      </UserInfo>
      <UserInfo>
        <DisplayName>Hawk, Julie Lollar</DisplayName>
        <AccountId>195</AccountId>
        <AccountType/>
      </UserInfo>
    </SharedWithUsers>
  </documentManagement>
</p:properties>
</file>

<file path=customXml/itemProps1.xml><?xml version="1.0" encoding="utf-8"?>
<ds:datastoreItem xmlns:ds="http://schemas.openxmlformats.org/officeDocument/2006/customXml" ds:itemID="{9D71FDEA-9D60-4462-B122-F51F0DA8D74C}">
  <ds:schemaRefs>
    <ds:schemaRef ds:uri="088a615d-93b3-4585-befa-6f7c43af0c8a"/>
    <ds:schemaRef ds:uri="8420ee14-ecd2-4450-96d7-5e402d222d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B6F04EE-99B7-4DB6-AEB7-CE0B29BCEBDF}">
  <ds:schemaRefs>
    <ds:schemaRef ds:uri="http://schemas.microsoft.com/sharepoint/v3/contenttype/forms"/>
  </ds:schemaRefs>
</ds:datastoreItem>
</file>

<file path=customXml/itemProps3.xml><?xml version="1.0" encoding="utf-8"?>
<ds:datastoreItem xmlns:ds="http://schemas.openxmlformats.org/officeDocument/2006/customXml" ds:itemID="{0CDE561D-2A2F-43CE-8A55-24DEC3F26AF2}">
  <ds:schemaRefs>
    <ds:schemaRef ds:uri="http://schemas.microsoft.com/office/2006/metadata/properties"/>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8420ee14-ecd2-4450-96d7-5e402d222d82"/>
    <ds:schemaRef ds:uri="088a615d-93b3-4585-befa-6f7c43af0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445</Words>
  <Application>Microsoft Office PowerPoint</Application>
  <PresentationFormat>Widescreen</PresentationFormat>
  <Paragraphs>40</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Arial Black</vt:lpstr>
      <vt:lpstr>Arial,Sans-Serif</vt:lpstr>
      <vt:lpstr>Calibri</vt:lpstr>
      <vt:lpstr>Courier New</vt:lpstr>
      <vt:lpstr>Noto Sans</vt:lpstr>
      <vt:lpstr>Tw Cen MT</vt:lpstr>
      <vt:lpstr>Office Theme</vt:lpstr>
      <vt:lpstr>K-Club</vt:lpstr>
      <vt:lpstr>Survey Drawing</vt:lpstr>
      <vt:lpstr>Survey Drawing</vt:lpstr>
      <vt:lpstr>K-Club Special: The NCI Transition Career Development Award (K22 Independent Clinical Trial Optional)</vt:lpstr>
      <vt:lpstr>K-Club Special: Pediatric Research Alliance JFF Grant</vt:lpstr>
      <vt:lpstr>K-Club Special: Free Grant Writing Workshop</vt:lpstr>
      <vt:lpstr>Still the Boss: Part II—Lab Organization, Managing Grants, Publishing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Hawk, Julie Lollar</dc:creator>
  <cp:lastModifiedBy>Hawk, Julie Lollar</cp:lastModifiedBy>
  <cp:revision>2</cp:revision>
  <dcterms:created xsi:type="dcterms:W3CDTF">2023-11-30T19:14:13Z</dcterms:created>
  <dcterms:modified xsi:type="dcterms:W3CDTF">2024-03-13T20:15:16Z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0x01010087A5C9F1B9C7724387FD8ACCA2844C71</vt:lpwstr>
  </property>
  <property fmtid="{D5CDD505-2E9C-101B-9397-08002B2CF9AE}" pid="3" name="MediaServiceImageTags">
    <vt:lpwstr/>
  </property>
</Properties>
</file>