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4"/>
    <p:sldMasterId id="2147483969" r:id="rId5"/>
    <p:sldMasterId id="2147483975" r:id="rId6"/>
    <p:sldMasterId id="2147484016" r:id="rId7"/>
  </p:sldMasterIdLst>
  <p:notesMasterIdLst>
    <p:notesMasterId r:id="rId36"/>
  </p:notesMasterIdLst>
  <p:handoutMasterIdLst>
    <p:handoutMasterId r:id="rId37"/>
  </p:handoutMasterIdLst>
  <p:sldIdLst>
    <p:sldId id="280" r:id="rId8"/>
    <p:sldId id="307" r:id="rId9"/>
    <p:sldId id="319" r:id="rId10"/>
    <p:sldId id="258" r:id="rId11"/>
    <p:sldId id="257" r:id="rId12"/>
    <p:sldId id="320" r:id="rId13"/>
    <p:sldId id="268" r:id="rId14"/>
    <p:sldId id="324" r:id="rId15"/>
    <p:sldId id="325" r:id="rId16"/>
    <p:sldId id="321" r:id="rId17"/>
    <p:sldId id="323" r:id="rId18"/>
    <p:sldId id="277" r:id="rId19"/>
    <p:sldId id="278" r:id="rId20"/>
    <p:sldId id="282" r:id="rId21"/>
    <p:sldId id="279" r:id="rId22"/>
    <p:sldId id="283" r:id="rId23"/>
    <p:sldId id="281" r:id="rId24"/>
    <p:sldId id="322" r:id="rId25"/>
    <p:sldId id="272" r:id="rId26"/>
    <p:sldId id="259" r:id="rId27"/>
    <p:sldId id="271" r:id="rId28"/>
    <p:sldId id="270" r:id="rId29"/>
    <p:sldId id="269" r:id="rId30"/>
    <p:sldId id="326" r:id="rId31"/>
    <p:sldId id="328" r:id="rId32"/>
    <p:sldId id="329" r:id="rId33"/>
    <p:sldId id="330" r:id="rId34"/>
    <p:sldId id="327"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4F"/>
    <a:srgbClr val="320CD6"/>
    <a:srgbClr val="22229E"/>
    <a:srgbClr val="030F4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1734" y="60"/>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Calibri" pitchFamily="34" charset="0"/>
                <a:ea typeface="+mn-ea"/>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F36808D1-7A3D-47ED-B81E-CF1E5719835E}" type="datetimeFigureOut">
              <a:rPr lang="en-US" altLang="en-US"/>
              <a:pPr>
                <a:defRPr/>
              </a:pPr>
              <a:t>4/12/2023</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Calibri" pitchFamily="34" charset="0"/>
                <a:ea typeface="+mn-ea"/>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E8D56436-1857-4F94-87C1-8DA46F1A2D3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02F9DDB1-D59E-452E-84D6-73890BA3EE62}" type="datetimeFigureOut">
              <a:rPr lang="en-US" altLang="en-US"/>
              <a:pPr>
                <a:defRPr/>
              </a:pPr>
              <a:t>4/12/2023</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687D280A-24D0-465F-A94B-0F07550C7CA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106D10A-9E57-4931-AB59-7F95947A1540}" type="slidenum">
              <a:rPr kumimoji="0" lang="en-US" sz="1000" b="0" i="1"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000" b="0" i="1"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80403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7D280A-24D0-465F-A94B-0F07550C7CA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8909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7D280A-24D0-465F-A94B-0F07550C7CA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8909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object 2"/>
          <p:cNvSpPr>
            <a:spLocks/>
          </p:cNvSpPr>
          <p:nvPr/>
        </p:nvSpPr>
        <p:spPr bwMode="auto">
          <a:xfrm>
            <a:off x="371475" y="63849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 name="object 3"/>
          <p:cNvSpPr>
            <a:spLocks/>
          </p:cNvSpPr>
          <p:nvPr/>
        </p:nvSpPr>
        <p:spPr bwMode="auto">
          <a:xfrm>
            <a:off x="371475" y="61436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 name="object 2"/>
          <p:cNvSpPr>
            <a:spLocks/>
          </p:cNvSpPr>
          <p:nvPr userDrawn="1"/>
        </p:nvSpPr>
        <p:spPr bwMode="auto">
          <a:xfrm>
            <a:off x="371475" y="63849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 name="object 3"/>
          <p:cNvSpPr>
            <a:spLocks/>
          </p:cNvSpPr>
          <p:nvPr userDrawn="1"/>
        </p:nvSpPr>
        <p:spPr bwMode="auto">
          <a:xfrm>
            <a:off x="371475" y="61436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pic>
        <p:nvPicPr>
          <p:cNvPr id="8" name="Picture 9"/>
          <p:cNvPicPr>
            <a:picLocks noChangeAspect="1"/>
          </p:cNvPicPr>
          <p:nvPr userDrawn="1"/>
        </p:nvPicPr>
        <p:blipFill>
          <a:blip r:embed="rId2">
            <a:extLst>
              <a:ext uri="{28A0092B-C50C-407E-A947-70E740481C1C}">
                <a14:useLocalDpi xmlns:a14="http://schemas.microsoft.com/office/drawing/2010/main" val="0"/>
              </a:ext>
            </a:extLst>
          </a:blip>
          <a:srcRect l="-1086" r="59782"/>
          <a:stretch>
            <a:fillRect/>
          </a:stretch>
        </p:blipFill>
        <p:spPr bwMode="auto">
          <a:xfrm>
            <a:off x="6164263" y="533400"/>
            <a:ext cx="22018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7875" y="3684588"/>
            <a:ext cx="7588250"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p:cNvPicPr>
          <p:nvPr userDrawn="1"/>
        </p:nvPicPr>
        <p:blipFill>
          <a:blip r:embed="rId2">
            <a:extLst>
              <a:ext uri="{28A0092B-C50C-407E-A947-70E740481C1C}">
                <a14:useLocalDpi xmlns:a14="http://schemas.microsoft.com/office/drawing/2010/main" val="0"/>
              </a:ext>
            </a:extLst>
          </a:blip>
          <a:srcRect l="52271" r="-1131"/>
          <a:stretch>
            <a:fillRect/>
          </a:stretch>
        </p:blipFill>
        <p:spPr bwMode="auto">
          <a:xfrm>
            <a:off x="685800" y="533400"/>
            <a:ext cx="24907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3600"/>
            <a:ext cx="7772400" cy="1470025"/>
          </a:xfrm>
        </p:spPr>
        <p:txBody>
          <a:bodyPr>
            <a:normAutofit/>
          </a:bodyPr>
          <a:lstStyle>
            <a:lvl1pPr algn="l">
              <a:defRPr sz="2800" baseline="0">
                <a:solidFill>
                  <a:srgbClr val="00A94F"/>
                </a:solidFill>
                <a:latin typeface="Arial Rounded MT Bold" panose="020F0704030504030204" pitchFamily="34" charset="0"/>
              </a:defRPr>
            </a:lvl1pPr>
          </a:lstStyle>
          <a:p>
            <a:r>
              <a:rPr lang="en-US"/>
              <a:t>Click to edit Master title style</a:t>
            </a:r>
          </a:p>
        </p:txBody>
      </p:sp>
      <p:sp>
        <p:nvSpPr>
          <p:cNvPr id="3" name="Subtitle 2"/>
          <p:cNvSpPr>
            <a:spLocks noGrp="1"/>
          </p:cNvSpPr>
          <p:nvPr>
            <p:ph type="subTitle" idx="1"/>
          </p:nvPr>
        </p:nvSpPr>
        <p:spPr>
          <a:xfrm>
            <a:off x="685800" y="3886200"/>
            <a:ext cx="7772400" cy="1371600"/>
          </a:xfrm>
        </p:spPr>
        <p:txBody>
          <a:bodyPr>
            <a:normAutofit/>
          </a:bodyPr>
          <a:lstStyle>
            <a:lvl1pPr marL="0" indent="0" algn="l">
              <a:buNone/>
              <a:defRPr sz="24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83591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cxnSp>
        <p:nvCxnSpPr>
          <p:cNvPr id="4" name="Straight Connector 3"/>
          <p:cNvCxnSpPr/>
          <p:nvPr userDrawn="1"/>
        </p:nvCxnSpPr>
        <p:spPr>
          <a:xfrm>
            <a:off x="685800" y="1981200"/>
            <a:ext cx="77724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685800" y="381002"/>
            <a:ext cx="7772400" cy="1470025"/>
          </a:xfrm>
        </p:spPr>
        <p:txBody>
          <a:bodyPr anchor="b" anchorCtr="0">
            <a:noAutofit/>
          </a:bodyPr>
          <a:lstStyle>
            <a:lvl1pPr marL="0" marR="0" indent="0" algn="ctr" defTabSz="812810" rtl="0" eaLnBrk="0" fontAlgn="base" latinLnBrk="0" hangingPunct="0">
              <a:lnSpc>
                <a:spcPct val="100000"/>
              </a:lnSpc>
              <a:spcBef>
                <a:spcPct val="0"/>
              </a:spcBef>
              <a:spcAft>
                <a:spcPct val="0"/>
              </a:spcAft>
              <a:buClrTx/>
              <a:buSzTx/>
              <a:buFontTx/>
              <a:buNone/>
              <a:tabLst/>
              <a:defRPr lang="en-US" sz="4267" smtClean="0"/>
            </a:lvl1pPr>
          </a:lstStyle>
          <a:p>
            <a:r>
              <a:rPr lang="en-US"/>
              <a:t>TITLE</a:t>
            </a:r>
          </a:p>
        </p:txBody>
      </p:sp>
      <p:sp>
        <p:nvSpPr>
          <p:cNvPr id="3" name="Subtitle 2"/>
          <p:cNvSpPr>
            <a:spLocks noGrp="1"/>
          </p:cNvSpPr>
          <p:nvPr>
            <p:ph type="subTitle" idx="1"/>
          </p:nvPr>
        </p:nvSpPr>
        <p:spPr>
          <a:xfrm>
            <a:off x="2209800" y="2193926"/>
            <a:ext cx="4572000" cy="914400"/>
          </a:xfrm>
        </p:spPr>
        <p:txBody>
          <a:bodyPr/>
          <a:lstStyle>
            <a:lvl1pPr marL="0" marR="0" indent="0" algn="ctr" defTabSz="812810" rtl="0" eaLnBrk="0" fontAlgn="base" latinLnBrk="0" hangingPunct="0">
              <a:lnSpc>
                <a:spcPct val="100000"/>
              </a:lnSpc>
              <a:spcBef>
                <a:spcPct val="20000"/>
              </a:spcBef>
              <a:spcAft>
                <a:spcPct val="0"/>
              </a:spcAft>
              <a:buClrTx/>
              <a:buSzTx/>
              <a:buFont typeface="Arial" charset="0"/>
              <a:buNone/>
              <a:tabLst/>
              <a:defRPr lang="en-US" sz="1800"/>
            </a:lvl1pPr>
            <a:lvl2pPr marL="406405" indent="0" algn="ctr">
              <a:buNone/>
              <a:defRPr>
                <a:solidFill>
                  <a:schemeClr val="tx1">
                    <a:tint val="75000"/>
                  </a:schemeClr>
                </a:solidFill>
              </a:defRPr>
            </a:lvl2pPr>
            <a:lvl3pPr marL="812810" indent="0" algn="ctr">
              <a:buNone/>
              <a:defRPr>
                <a:solidFill>
                  <a:schemeClr val="tx1">
                    <a:tint val="75000"/>
                  </a:schemeClr>
                </a:solidFill>
              </a:defRPr>
            </a:lvl3pPr>
            <a:lvl4pPr marL="1219215" indent="0" algn="ctr">
              <a:buNone/>
              <a:defRPr>
                <a:solidFill>
                  <a:schemeClr val="tx1">
                    <a:tint val="75000"/>
                  </a:schemeClr>
                </a:solidFill>
              </a:defRPr>
            </a:lvl4pPr>
            <a:lvl5pPr marL="1625620" indent="0" algn="ctr">
              <a:buNone/>
              <a:defRPr>
                <a:solidFill>
                  <a:schemeClr val="tx1">
                    <a:tint val="75000"/>
                  </a:schemeClr>
                </a:solidFill>
              </a:defRPr>
            </a:lvl5pPr>
            <a:lvl6pPr marL="2032025" indent="0" algn="ctr">
              <a:buNone/>
              <a:defRPr>
                <a:solidFill>
                  <a:schemeClr val="tx1">
                    <a:tint val="75000"/>
                  </a:schemeClr>
                </a:solidFill>
              </a:defRPr>
            </a:lvl6pPr>
            <a:lvl7pPr marL="2438430" indent="0" algn="ctr">
              <a:buNone/>
              <a:defRPr>
                <a:solidFill>
                  <a:schemeClr val="tx1">
                    <a:tint val="75000"/>
                  </a:schemeClr>
                </a:solidFill>
              </a:defRPr>
            </a:lvl7pPr>
            <a:lvl8pPr marL="2844836" indent="0" algn="ctr">
              <a:buNone/>
              <a:defRPr>
                <a:solidFill>
                  <a:schemeClr val="tx1">
                    <a:tint val="75000"/>
                  </a:schemeClr>
                </a:solidFill>
              </a:defRPr>
            </a:lvl8pPr>
            <a:lvl9pPr marL="3251241" indent="0" algn="ctr">
              <a:buNone/>
              <a:defRPr>
                <a:solidFill>
                  <a:schemeClr val="tx1">
                    <a:tint val="75000"/>
                  </a:schemeClr>
                </a:solidFill>
              </a:defRPr>
            </a:lvl9pPr>
          </a:lstStyle>
          <a:p>
            <a:endParaRPr lang="en-US"/>
          </a:p>
          <a:p>
            <a:r>
              <a:rPr lang="en-US"/>
              <a:t>DATE</a:t>
            </a:r>
          </a:p>
        </p:txBody>
      </p:sp>
      <p:pic>
        <p:nvPicPr>
          <p:cNvPr id="8" name="Picture 7">
            <a:extLst>
              <a:ext uri="{FF2B5EF4-FFF2-40B4-BE49-F238E27FC236}">
                <a16:creationId xmlns:a16="http://schemas.microsoft.com/office/drawing/2014/main" id="{D47BCBD9-D6F2-4523-B847-CF6A8BB58E53}"/>
              </a:ext>
            </a:extLst>
          </p:cNvPr>
          <p:cNvPicPr>
            <a:picLocks noChangeAspect="1"/>
          </p:cNvPicPr>
          <p:nvPr userDrawn="1"/>
        </p:nvPicPr>
        <p:blipFill>
          <a:blip r:embed="rId2"/>
          <a:stretch>
            <a:fillRect/>
          </a:stretch>
        </p:blipFill>
        <p:spPr>
          <a:xfrm>
            <a:off x="3208713" y="3368675"/>
            <a:ext cx="2590800" cy="762000"/>
          </a:xfrm>
          <a:prstGeom prst="rect">
            <a:avLst/>
          </a:prstGeom>
        </p:spPr>
      </p:pic>
      <p:sp>
        <p:nvSpPr>
          <p:cNvPr id="9" name="TextBox 8">
            <a:extLst>
              <a:ext uri="{FF2B5EF4-FFF2-40B4-BE49-F238E27FC236}">
                <a16:creationId xmlns:a16="http://schemas.microsoft.com/office/drawing/2014/main" id="{367672FC-70CD-4CA2-9171-CE6B2AF86C53}"/>
              </a:ext>
            </a:extLst>
          </p:cNvPr>
          <p:cNvSpPr txBox="1"/>
          <p:nvPr userDrawn="1"/>
        </p:nvSpPr>
        <p:spPr>
          <a:xfrm>
            <a:off x="3778106" y="4206358"/>
            <a:ext cx="1478915" cy="461665"/>
          </a:xfrm>
          <a:prstGeom prst="rect">
            <a:avLst/>
          </a:prstGeom>
          <a:noFill/>
        </p:spPr>
        <p:txBody>
          <a:bodyPr wrap="square" rtlCol="0">
            <a:spAutoFit/>
          </a:bodyPr>
          <a:lstStyle/>
          <a:p>
            <a:r>
              <a:rPr lang="en-US" sz="2400" b="1">
                <a:solidFill>
                  <a:schemeClr val="tx1"/>
                </a:solidFill>
              </a:rPr>
              <a:t>Sponsors:</a:t>
            </a:r>
          </a:p>
        </p:txBody>
      </p:sp>
      <p:pic>
        <p:nvPicPr>
          <p:cNvPr id="10" name="Picture 9">
            <a:extLst>
              <a:ext uri="{FF2B5EF4-FFF2-40B4-BE49-F238E27FC236}">
                <a16:creationId xmlns:a16="http://schemas.microsoft.com/office/drawing/2014/main" id="{2BFDEFDE-B927-457D-8D2B-FE9CA2AF258F}"/>
              </a:ext>
            </a:extLst>
          </p:cNvPr>
          <p:cNvPicPr>
            <a:picLocks noChangeAspect="1"/>
          </p:cNvPicPr>
          <p:nvPr userDrawn="1"/>
        </p:nvPicPr>
        <p:blipFill>
          <a:blip r:embed="rId3"/>
          <a:stretch>
            <a:fillRect/>
          </a:stretch>
        </p:blipFill>
        <p:spPr>
          <a:xfrm>
            <a:off x="204667" y="5650519"/>
            <a:ext cx="1681171" cy="1079933"/>
          </a:xfrm>
          <a:prstGeom prst="rect">
            <a:avLst/>
          </a:prstGeom>
        </p:spPr>
      </p:pic>
      <p:pic>
        <p:nvPicPr>
          <p:cNvPr id="11" name="Picture 10">
            <a:extLst>
              <a:ext uri="{FF2B5EF4-FFF2-40B4-BE49-F238E27FC236}">
                <a16:creationId xmlns:a16="http://schemas.microsoft.com/office/drawing/2014/main" id="{5C079DF2-F09B-4515-B15C-F675066307D3}"/>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353016" y="4700148"/>
            <a:ext cx="2329094" cy="668049"/>
          </a:xfrm>
          <a:prstGeom prst="rect">
            <a:avLst/>
          </a:prstGeom>
          <a:noFill/>
          <a:ln>
            <a:noFill/>
          </a:ln>
        </p:spPr>
      </p:pic>
      <p:pic>
        <p:nvPicPr>
          <p:cNvPr id="12" name="Picture 11">
            <a:extLst>
              <a:ext uri="{FF2B5EF4-FFF2-40B4-BE49-F238E27FC236}">
                <a16:creationId xmlns:a16="http://schemas.microsoft.com/office/drawing/2014/main" id="{C03FFCBA-D01F-415C-B793-01866C44A8E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078284" y="5724209"/>
            <a:ext cx="1999726" cy="914401"/>
          </a:xfrm>
          <a:prstGeom prst="rect">
            <a:avLst/>
          </a:prstGeom>
          <a:noFill/>
          <a:ln>
            <a:noFill/>
          </a:ln>
        </p:spPr>
      </p:pic>
      <p:pic>
        <p:nvPicPr>
          <p:cNvPr id="13" name="Picture 12">
            <a:extLst>
              <a:ext uri="{FF2B5EF4-FFF2-40B4-BE49-F238E27FC236}">
                <a16:creationId xmlns:a16="http://schemas.microsoft.com/office/drawing/2014/main" id="{10EA18BC-6FD7-440F-9F65-3874A5BDE0CC}"/>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259837" y="4447596"/>
            <a:ext cx="1562598" cy="1440032"/>
          </a:xfrm>
          <a:prstGeom prst="rect">
            <a:avLst/>
          </a:prstGeom>
          <a:noFill/>
          <a:ln>
            <a:noFill/>
          </a:ln>
        </p:spPr>
      </p:pic>
      <p:pic>
        <p:nvPicPr>
          <p:cNvPr id="15" name="Picture 14">
            <a:extLst>
              <a:ext uri="{FF2B5EF4-FFF2-40B4-BE49-F238E27FC236}">
                <a16:creationId xmlns:a16="http://schemas.microsoft.com/office/drawing/2014/main" id="{8A153B83-C8D5-4D20-9B14-9AEE3DFEABC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10310" y="5800103"/>
            <a:ext cx="1106148" cy="862371"/>
          </a:xfrm>
          <a:prstGeom prst="rect">
            <a:avLst/>
          </a:prstGeom>
          <a:noFill/>
          <a:ln>
            <a:noFill/>
          </a:ln>
        </p:spPr>
      </p:pic>
      <p:pic>
        <p:nvPicPr>
          <p:cNvPr id="16" name="Picture 15">
            <a:extLst>
              <a:ext uri="{FF2B5EF4-FFF2-40B4-BE49-F238E27FC236}">
                <a16:creationId xmlns:a16="http://schemas.microsoft.com/office/drawing/2014/main" id="{6863BF20-CE31-4B1F-866B-9DB69056A666}"/>
              </a:ext>
            </a:extLst>
          </p:cNvPr>
          <p:cNvPicPr>
            <a:picLocks noChangeAspect="1"/>
          </p:cNvPicPr>
          <p:nvPr userDrawn="1"/>
        </p:nvPicPr>
        <p:blipFill>
          <a:blip r:embed="rId8"/>
          <a:stretch>
            <a:fillRect/>
          </a:stretch>
        </p:blipFill>
        <p:spPr>
          <a:xfrm>
            <a:off x="7544442" y="5509030"/>
            <a:ext cx="1599558" cy="1264167"/>
          </a:xfrm>
          <a:prstGeom prst="rect">
            <a:avLst/>
          </a:prstGeom>
        </p:spPr>
      </p:pic>
      <p:pic>
        <p:nvPicPr>
          <p:cNvPr id="1026" name="Picture 2">
            <a:extLst>
              <a:ext uri="{FF2B5EF4-FFF2-40B4-BE49-F238E27FC236}">
                <a16:creationId xmlns:a16="http://schemas.microsoft.com/office/drawing/2014/main" id="{F5A9B726-DBF1-4D19-9874-EA4B0ED6139C}"/>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321566" y="4626582"/>
            <a:ext cx="1512888" cy="10239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515571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137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chor="ctr" anchorCtr="0"/>
          <a:lstStyle>
            <a:lvl1pPr>
              <a:defRPr>
                <a:latin typeface="Rockwell" panose="02060603020205020403" pitchFamily="18" charset="0"/>
              </a:defRPr>
            </a:lvl1pPr>
          </a:lstStyle>
          <a:p>
            <a:r>
              <a:rPr lang="en-US"/>
              <a:t>Click to edit Master title style</a:t>
            </a:r>
          </a:p>
        </p:txBody>
      </p:sp>
      <p:cxnSp>
        <p:nvCxnSpPr>
          <p:cNvPr id="4" name="Straight Connector 3"/>
          <p:cNvCxnSpPr/>
          <p:nvPr userDrawn="1"/>
        </p:nvCxnSpPr>
        <p:spPr>
          <a:xfrm>
            <a:off x="457200" y="1219200"/>
            <a:ext cx="82296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371600"/>
            <a:ext cx="8229600" cy="48006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0"/>
          </p:nvPr>
        </p:nvSpPr>
        <p:spPr>
          <a:xfrm>
            <a:off x="8305800" y="6400801"/>
            <a:ext cx="457200" cy="457200"/>
          </a:xfrm>
        </p:spPr>
        <p:txBody>
          <a:bodyPr/>
          <a:lstStyle>
            <a:lvl1pPr>
              <a:defRPr sz="978">
                <a:solidFill>
                  <a:schemeClr val="bg1">
                    <a:lumMod val="50000"/>
                  </a:schemeClr>
                </a:solidFill>
                <a:latin typeface="+mj-lt"/>
              </a:defRPr>
            </a:lvl1pPr>
          </a:lstStyle>
          <a:p>
            <a:pPr>
              <a:defRPr/>
            </a:pPr>
            <a:fld id="{01D945C9-0277-4107-B589-EC55ECD240BC}" type="slidenum">
              <a:rPr lang="en-US" smtClean="0">
                <a:solidFill>
                  <a:prstClr val="white">
                    <a:lumMod val="50000"/>
                  </a:prstClr>
                </a:solidFill>
              </a:rPr>
              <a:pPr>
                <a:defRPr/>
              </a:pPr>
              <a:t>‹#›</a:t>
            </a:fld>
            <a:endParaRPr lang="en-US">
              <a:solidFill>
                <a:prstClr val="white">
                  <a:lumMod val="50000"/>
                </a:prstClr>
              </a:solidFill>
            </a:endParaRPr>
          </a:p>
        </p:txBody>
      </p:sp>
      <p:sp>
        <p:nvSpPr>
          <p:cNvPr id="19" name="TextBox 18"/>
          <p:cNvSpPr txBox="1"/>
          <p:nvPr userDrawn="1"/>
        </p:nvSpPr>
        <p:spPr>
          <a:xfrm>
            <a:off x="1676400" y="6477002"/>
            <a:ext cx="6477000" cy="283796"/>
          </a:xfrm>
          <a:prstGeom prst="rect">
            <a:avLst/>
          </a:prstGeom>
          <a:noFill/>
        </p:spPr>
        <p:txBody>
          <a:bodyPr wrap="square">
            <a:spAutoFit/>
          </a:bodyPr>
          <a:lstStyle/>
          <a:p>
            <a:pPr algn="r" eaLnBrk="1" hangingPunct="1">
              <a:defRPr/>
            </a:pPr>
            <a:r>
              <a:rPr lang="en-US" sz="1244" b="0">
                <a:solidFill>
                  <a:prstClr val="white">
                    <a:lumMod val="75000"/>
                  </a:prstClr>
                </a:solidFill>
                <a:effectLst/>
                <a:latin typeface="Tw Cen MT"/>
              </a:rPr>
              <a:t>Children’s Healthcare of Atlanta | Emory University</a:t>
            </a:r>
          </a:p>
        </p:txBody>
      </p:sp>
    </p:spTree>
    <p:extLst>
      <p:ext uri="{BB962C8B-B14F-4D97-AF65-F5344CB8AC3E}">
        <p14:creationId xmlns:p14="http://schemas.microsoft.com/office/powerpoint/2010/main" val="4046034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9D5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600" b="0">
              <a:solidFill>
                <a:prstClr val="white"/>
              </a:solidFill>
              <a:effectLst/>
            </a:endParaRPr>
          </a:p>
        </p:txBody>
      </p:sp>
      <p:cxnSp>
        <p:nvCxnSpPr>
          <p:cNvPr id="4" name="Straight Connector 3"/>
          <p:cNvCxnSpPr/>
          <p:nvPr userDrawn="1"/>
        </p:nvCxnSpPr>
        <p:spPr>
          <a:xfrm>
            <a:off x="457200" y="1219200"/>
            <a:ext cx="8229600" cy="0"/>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chor="ctr" anchorCtr="0"/>
          <a:lstStyle>
            <a:lvl1pPr>
              <a:defRPr>
                <a:solidFill>
                  <a:schemeClr val="bg1"/>
                </a:solidFill>
                <a:latin typeface="Rockwell" panose="02060603020205020403" pitchFamily="18" charset="0"/>
              </a:defRPr>
            </a:lvl1pPr>
          </a:lstStyle>
          <a:p>
            <a:r>
              <a:rPr lang="en-US"/>
              <a:t>Click to edit Master title style</a:t>
            </a:r>
          </a:p>
        </p:txBody>
      </p:sp>
      <p:sp>
        <p:nvSpPr>
          <p:cNvPr id="7" name="Slide Number Placeholder 5"/>
          <p:cNvSpPr>
            <a:spLocks noGrp="1"/>
          </p:cNvSpPr>
          <p:nvPr>
            <p:ph type="sldNum" sz="quarter" idx="10"/>
          </p:nvPr>
        </p:nvSpPr>
        <p:spPr>
          <a:xfrm>
            <a:off x="8305800" y="6400801"/>
            <a:ext cx="457200" cy="457200"/>
          </a:xfrm>
        </p:spPr>
        <p:txBody>
          <a:bodyPr/>
          <a:lstStyle>
            <a:lvl1pPr>
              <a:defRPr sz="978">
                <a:solidFill>
                  <a:schemeClr val="bg1"/>
                </a:solidFill>
                <a:latin typeface="+mj-lt"/>
              </a:defRPr>
            </a:lvl1pPr>
          </a:lstStyle>
          <a:p>
            <a:pPr>
              <a:defRPr/>
            </a:pPr>
            <a:fld id="{01D945C9-0277-4107-B589-EC55ECD240BC}" type="slidenum">
              <a:rPr lang="en-US" smtClean="0">
                <a:solidFill>
                  <a:prstClr val="white"/>
                </a:solidFill>
              </a:rPr>
              <a:pPr>
                <a:defRPr/>
              </a:pPr>
              <a:t>‹#›</a:t>
            </a:fld>
            <a:endParaRPr lang="en-US">
              <a:solidFill>
                <a:prstClr val="white"/>
              </a:solidFill>
            </a:endParaRPr>
          </a:p>
        </p:txBody>
      </p:sp>
      <p:sp>
        <p:nvSpPr>
          <p:cNvPr id="8" name="TextBox 7"/>
          <p:cNvSpPr txBox="1"/>
          <p:nvPr userDrawn="1"/>
        </p:nvSpPr>
        <p:spPr>
          <a:xfrm>
            <a:off x="1676400" y="6477002"/>
            <a:ext cx="6477000" cy="283796"/>
          </a:xfrm>
          <a:prstGeom prst="rect">
            <a:avLst/>
          </a:prstGeom>
          <a:noFill/>
        </p:spPr>
        <p:txBody>
          <a:bodyPr wrap="square">
            <a:spAutoFit/>
          </a:bodyPr>
          <a:lstStyle/>
          <a:p>
            <a:pPr algn="r" eaLnBrk="1" hangingPunct="1">
              <a:defRPr/>
            </a:pPr>
            <a:r>
              <a:rPr lang="en-US" sz="1244" b="0">
                <a:solidFill>
                  <a:prstClr val="white"/>
                </a:solidFill>
                <a:effectLst/>
                <a:latin typeface="Tw Cen MT"/>
              </a:rPr>
              <a:t>Children’s Healthcare of Atlanta | Emory University</a:t>
            </a:r>
          </a:p>
        </p:txBody>
      </p:sp>
      <p:sp>
        <p:nvSpPr>
          <p:cNvPr id="9" name="Content Placeholder 2"/>
          <p:cNvSpPr>
            <a:spLocks noGrp="1"/>
          </p:cNvSpPr>
          <p:nvPr>
            <p:ph idx="1"/>
          </p:nvPr>
        </p:nvSpPr>
        <p:spPr>
          <a:xfrm>
            <a:off x="457200" y="1371600"/>
            <a:ext cx="8229600" cy="4800600"/>
          </a:xfrm>
        </p:spPr>
        <p:txBody>
          <a:bodyPr/>
          <a:lstStyle>
            <a:lvl1pPr>
              <a:defRPr>
                <a:solidFill>
                  <a:schemeClr val="bg1"/>
                </a:solidFill>
                <a:latin typeface="+mj-lt"/>
              </a:defRPr>
            </a:lvl1pPr>
            <a:lvl2pPr>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492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chor="ctr" anchorCtr="0"/>
          <a:lstStyle>
            <a:lvl1pPr>
              <a:defRPr>
                <a:latin typeface="Rockwell" panose="02060603020205020403" pitchFamily="18" charset="0"/>
              </a:defRPr>
            </a:lvl1pPr>
          </a:lstStyle>
          <a:p>
            <a:r>
              <a:rPr lang="en-US"/>
              <a:t>Click to edit Master title style</a:t>
            </a:r>
          </a:p>
        </p:txBody>
      </p:sp>
      <p:sp>
        <p:nvSpPr>
          <p:cNvPr id="3" name="Content Placeholder 2"/>
          <p:cNvSpPr>
            <a:spLocks noGrp="1"/>
          </p:cNvSpPr>
          <p:nvPr>
            <p:ph sz="half" idx="1"/>
          </p:nvPr>
        </p:nvSpPr>
        <p:spPr>
          <a:xfrm>
            <a:off x="457200" y="1371601"/>
            <a:ext cx="4038600" cy="4754563"/>
          </a:xfrm>
        </p:spPr>
        <p:txBody>
          <a:bodyPr/>
          <a:lstStyle>
            <a:lvl1pPr>
              <a:defRPr sz="2489">
                <a:latin typeface="+mj-lt"/>
              </a:defRPr>
            </a:lvl1pPr>
            <a:lvl2pPr>
              <a:defRPr sz="2133">
                <a:latin typeface="+mj-lt"/>
              </a:defRPr>
            </a:lvl2pPr>
            <a:lvl3pPr>
              <a:defRPr sz="1778">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1"/>
            <a:ext cx="4038600" cy="4754563"/>
          </a:xfrm>
        </p:spPr>
        <p:txBody>
          <a:bodyPr/>
          <a:lstStyle>
            <a:lvl1pPr>
              <a:defRPr sz="2489">
                <a:latin typeface="+mj-lt"/>
              </a:defRPr>
            </a:lvl1pPr>
            <a:lvl2pPr>
              <a:defRPr sz="2133">
                <a:latin typeface="+mj-lt"/>
              </a:defRPr>
            </a:lvl2pPr>
            <a:lvl3pPr>
              <a:defRPr sz="1778">
                <a:latin typeface="+mj-lt"/>
              </a:defRPr>
            </a:lvl3pPr>
            <a:lvl4pPr>
              <a:defRPr sz="1600">
                <a:latin typeface="+mj-lt"/>
              </a:defRPr>
            </a:lvl4pPr>
            <a:lvl5pPr>
              <a:defRPr sz="1600">
                <a:latin typeface="+mj-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p:cNvCxnSpPr/>
          <p:nvPr userDrawn="1"/>
        </p:nvCxnSpPr>
        <p:spPr>
          <a:xfrm>
            <a:off x="457200" y="1219200"/>
            <a:ext cx="82296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0"/>
          </p:nvPr>
        </p:nvSpPr>
        <p:spPr>
          <a:xfrm>
            <a:off x="8305800" y="6400801"/>
            <a:ext cx="457200" cy="457200"/>
          </a:xfrm>
        </p:spPr>
        <p:txBody>
          <a:bodyPr/>
          <a:lstStyle>
            <a:lvl1pPr>
              <a:defRPr sz="978">
                <a:solidFill>
                  <a:schemeClr val="bg1">
                    <a:lumMod val="50000"/>
                  </a:schemeClr>
                </a:solidFill>
                <a:latin typeface="+mj-lt"/>
              </a:defRPr>
            </a:lvl1pPr>
          </a:lstStyle>
          <a:p>
            <a:pPr>
              <a:defRPr/>
            </a:pPr>
            <a:fld id="{01D945C9-0277-4107-B589-EC55ECD240BC}" type="slidenum">
              <a:rPr lang="en-US" smtClean="0">
                <a:solidFill>
                  <a:prstClr val="white">
                    <a:lumMod val="50000"/>
                  </a:prstClr>
                </a:solidFill>
              </a:rPr>
              <a:pPr>
                <a:defRPr/>
              </a:pPr>
              <a:t>‹#›</a:t>
            </a:fld>
            <a:endParaRPr lang="en-US">
              <a:solidFill>
                <a:prstClr val="white">
                  <a:lumMod val="50000"/>
                </a:prstClr>
              </a:solidFill>
            </a:endParaRPr>
          </a:p>
        </p:txBody>
      </p:sp>
      <p:sp>
        <p:nvSpPr>
          <p:cNvPr id="14" name="TextBox 13"/>
          <p:cNvSpPr txBox="1"/>
          <p:nvPr userDrawn="1"/>
        </p:nvSpPr>
        <p:spPr>
          <a:xfrm>
            <a:off x="1676400" y="6477002"/>
            <a:ext cx="6477000" cy="283796"/>
          </a:xfrm>
          <a:prstGeom prst="rect">
            <a:avLst/>
          </a:prstGeom>
          <a:noFill/>
        </p:spPr>
        <p:txBody>
          <a:bodyPr wrap="square">
            <a:spAutoFit/>
          </a:bodyPr>
          <a:lstStyle/>
          <a:p>
            <a:pPr algn="r" eaLnBrk="1" hangingPunct="1">
              <a:defRPr/>
            </a:pPr>
            <a:r>
              <a:rPr lang="en-US" sz="1244" b="0">
                <a:solidFill>
                  <a:prstClr val="white">
                    <a:lumMod val="75000"/>
                  </a:prstClr>
                </a:solidFill>
                <a:effectLst/>
                <a:latin typeface="Tw Cen MT"/>
              </a:rPr>
              <a:t>Children’s Healthcare of Atlanta | Emory University</a:t>
            </a:r>
          </a:p>
        </p:txBody>
      </p:sp>
    </p:spTree>
    <p:extLst>
      <p:ext uri="{BB962C8B-B14F-4D97-AF65-F5344CB8AC3E}">
        <p14:creationId xmlns:p14="http://schemas.microsoft.com/office/powerpoint/2010/main" val="1931687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chor="ctr" anchorCtr="0"/>
          <a:lstStyle>
            <a:lvl1pPr>
              <a:defRPr>
                <a:latin typeface="Rockwell" panose="02060603020205020403" pitchFamily="18" charset="0"/>
              </a:defRPr>
            </a:lvl1pPr>
          </a:lstStyle>
          <a:p>
            <a:r>
              <a:rPr lang="en-US"/>
              <a:t>Click to edit Master title style</a:t>
            </a:r>
          </a:p>
        </p:txBody>
      </p:sp>
      <p:cxnSp>
        <p:nvCxnSpPr>
          <p:cNvPr id="4" name="Straight Connector 3"/>
          <p:cNvCxnSpPr/>
          <p:nvPr userDrawn="1"/>
        </p:nvCxnSpPr>
        <p:spPr>
          <a:xfrm>
            <a:off x="457200" y="1219200"/>
            <a:ext cx="8229600" cy="0"/>
          </a:xfrm>
          <a:prstGeom prst="line">
            <a:avLst/>
          </a:prstGeom>
          <a:ln w="50800" cap="rnd">
            <a:solidFill>
              <a:srgbClr val="009D57"/>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57200" y="1371600"/>
            <a:ext cx="8229600" cy="4800600"/>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10"/>
          </p:nvPr>
        </p:nvSpPr>
        <p:spPr>
          <a:xfrm>
            <a:off x="8305800" y="6400801"/>
            <a:ext cx="457200" cy="457200"/>
          </a:xfrm>
        </p:spPr>
        <p:txBody>
          <a:bodyPr/>
          <a:lstStyle>
            <a:lvl1pPr>
              <a:defRPr sz="734">
                <a:solidFill>
                  <a:schemeClr val="bg1">
                    <a:lumMod val="50000"/>
                  </a:schemeClr>
                </a:solidFill>
                <a:latin typeface="+mj-lt"/>
              </a:defRPr>
            </a:lvl1pPr>
          </a:lstStyle>
          <a:p>
            <a:pPr>
              <a:defRPr/>
            </a:pPr>
            <a:fld id="{01D945C9-0277-4107-B589-EC55ECD240BC}" type="slidenum">
              <a:rPr lang="en-US" smtClean="0">
                <a:solidFill>
                  <a:prstClr val="white">
                    <a:lumMod val="50000"/>
                  </a:prstClr>
                </a:solidFill>
              </a:rPr>
              <a:pPr>
                <a:defRPr/>
              </a:pPr>
              <a:t>‹#›</a:t>
            </a:fld>
            <a:endParaRPr lang="en-US">
              <a:solidFill>
                <a:prstClr val="white">
                  <a:lumMod val="50000"/>
                </a:prstClr>
              </a:solidFill>
            </a:endParaRPr>
          </a:p>
        </p:txBody>
      </p:sp>
      <p:sp>
        <p:nvSpPr>
          <p:cNvPr id="19" name="TextBox 18"/>
          <p:cNvSpPr txBox="1"/>
          <p:nvPr userDrawn="1"/>
        </p:nvSpPr>
        <p:spPr>
          <a:xfrm>
            <a:off x="1676400" y="6477002"/>
            <a:ext cx="6477000" cy="235898"/>
          </a:xfrm>
          <a:prstGeom prst="rect">
            <a:avLst/>
          </a:prstGeom>
          <a:noFill/>
        </p:spPr>
        <p:txBody>
          <a:bodyPr wrap="square">
            <a:spAutoFit/>
          </a:bodyPr>
          <a:lstStyle/>
          <a:p>
            <a:pPr algn="r" eaLnBrk="1" hangingPunct="1">
              <a:defRPr/>
            </a:pPr>
            <a:r>
              <a:rPr lang="en-US" sz="933" b="0">
                <a:solidFill>
                  <a:prstClr val="white">
                    <a:lumMod val="75000"/>
                  </a:prstClr>
                </a:solidFill>
                <a:effectLst/>
                <a:latin typeface="Tw Cen MT"/>
              </a:rPr>
              <a:t>Children’s Healthcare of Atlanta | Emory University</a:t>
            </a:r>
          </a:p>
        </p:txBody>
      </p:sp>
    </p:spTree>
    <p:extLst>
      <p:ext uri="{BB962C8B-B14F-4D97-AF65-F5344CB8AC3E}">
        <p14:creationId xmlns:p14="http://schemas.microsoft.com/office/powerpoint/2010/main" val="4152729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048D0B00-5AE7-FA4C-D900-E9146A3E7C3C}"/>
              </a:ext>
            </a:extLst>
          </p:cNvPr>
          <p:cNvSpPr>
            <a:spLocks/>
          </p:cNvSpPr>
          <p:nvPr/>
        </p:nvSpPr>
        <p:spPr bwMode="auto">
          <a:xfrm>
            <a:off x="371475" y="6384925"/>
            <a:ext cx="8401050" cy="114300"/>
          </a:xfrm>
          <a:custGeom>
            <a:avLst/>
            <a:gdLst>
              <a:gd name="T0" fmla="*/ 56457 w 8402320"/>
              <a:gd name="T1" fmla="*/ 120966 h 113664"/>
              <a:gd name="T2" fmla="*/ 315019 w 8402320"/>
              <a:gd name="T3" fmla="*/ 0 h 113664"/>
              <a:gd name="T4" fmla="*/ 336937 w 8402320"/>
              <a:gd name="T5" fmla="*/ 116262 h 113664"/>
              <a:gd name="T6" fmla="*/ 552042 w 8402320"/>
              <a:gd name="T7" fmla="*/ 4703 h 113664"/>
              <a:gd name="T8" fmla="*/ 613462 w 8402320"/>
              <a:gd name="T9" fmla="*/ 103420 h 113664"/>
              <a:gd name="T10" fmla="*/ 792608 w 8402320"/>
              <a:gd name="T11" fmla="*/ 17544 h 113664"/>
              <a:gd name="T12" fmla="*/ 884157 w 8402320"/>
              <a:gd name="T13" fmla="*/ 84346 h 113664"/>
              <a:gd name="T14" fmla="*/ 1038846 w 8402320"/>
              <a:gd name="T15" fmla="*/ 36619 h 113664"/>
              <a:gd name="T16" fmla="*/ 1147188 w 8402320"/>
              <a:gd name="T17" fmla="*/ 60944 h 113664"/>
              <a:gd name="T18" fmla="*/ 1292822 w 8402320"/>
              <a:gd name="T19" fmla="*/ 60020 h 113664"/>
              <a:gd name="T20" fmla="*/ 1405747 w 8402320"/>
              <a:gd name="T21" fmla="*/ 60020 h 113664"/>
              <a:gd name="T22" fmla="*/ 1551393 w 8402320"/>
              <a:gd name="T23" fmla="*/ 60944 h 113664"/>
              <a:gd name="T24" fmla="*/ 1659684 w 8402320"/>
              <a:gd name="T25" fmla="*/ 36619 h 113664"/>
              <a:gd name="T26" fmla="*/ 1814414 w 8402320"/>
              <a:gd name="T27" fmla="*/ 84346 h 113664"/>
              <a:gd name="T28" fmla="*/ 1905806 w 8402320"/>
              <a:gd name="T29" fmla="*/ 17544 h 113664"/>
              <a:gd name="T30" fmla="*/ 2085123 w 8402320"/>
              <a:gd name="T31" fmla="*/ 103420 h 113664"/>
              <a:gd name="T32" fmla="*/ 2146359 w 8402320"/>
              <a:gd name="T33" fmla="*/ 4703 h 113664"/>
              <a:gd name="T34" fmla="*/ 2361639 w 8402320"/>
              <a:gd name="T35" fmla="*/ 116262 h 113664"/>
              <a:gd name="T36" fmla="*/ 2383551 w 8402320"/>
              <a:gd name="T37" fmla="*/ 0 h 113664"/>
              <a:gd name="T38" fmla="*/ 2642123 w 8402320"/>
              <a:gd name="T39" fmla="*/ 120966 h 113664"/>
              <a:gd name="T40" fmla="*/ 2900682 w 8402320"/>
              <a:gd name="T41" fmla="*/ 0 h 113664"/>
              <a:gd name="T42" fmla="*/ 2922599 w 8402320"/>
              <a:gd name="T43" fmla="*/ 116262 h 113664"/>
              <a:gd name="T44" fmla="*/ 3137705 w 8402320"/>
              <a:gd name="T45" fmla="*/ 4703 h 113664"/>
              <a:gd name="T46" fmla="*/ 3199125 w 8402320"/>
              <a:gd name="T47" fmla="*/ 103420 h 113664"/>
              <a:gd name="T48" fmla="*/ 3378270 w 8402320"/>
              <a:gd name="T49" fmla="*/ 17544 h 113664"/>
              <a:gd name="T50" fmla="*/ 3469820 w 8402320"/>
              <a:gd name="T51" fmla="*/ 84346 h 113664"/>
              <a:gd name="T52" fmla="*/ 3624504 w 8402320"/>
              <a:gd name="T53" fmla="*/ 36619 h 113664"/>
              <a:gd name="T54" fmla="*/ 3732852 w 8402320"/>
              <a:gd name="T55" fmla="*/ 60944 h 113664"/>
              <a:gd name="T56" fmla="*/ 3878485 w 8402320"/>
              <a:gd name="T57" fmla="*/ 60020 h 113664"/>
              <a:gd name="T58" fmla="*/ 3991412 w 8402320"/>
              <a:gd name="T59" fmla="*/ 60020 h 113664"/>
              <a:gd name="T60" fmla="*/ 4137058 w 8402320"/>
              <a:gd name="T61" fmla="*/ 60944 h 113664"/>
              <a:gd name="T62" fmla="*/ 4245343 w 8402320"/>
              <a:gd name="T63" fmla="*/ 36619 h 113664"/>
              <a:gd name="T64" fmla="*/ 4400076 w 8402320"/>
              <a:gd name="T65" fmla="*/ 84346 h 113664"/>
              <a:gd name="T66" fmla="*/ 4491465 w 8402320"/>
              <a:gd name="T67" fmla="*/ 17544 h 113664"/>
              <a:gd name="T68" fmla="*/ 4670784 w 8402320"/>
              <a:gd name="T69" fmla="*/ 103420 h 113664"/>
              <a:gd name="T70" fmla="*/ 4732022 w 8402320"/>
              <a:gd name="T71" fmla="*/ 4703 h 113664"/>
              <a:gd name="T72" fmla="*/ 4947298 w 8402320"/>
              <a:gd name="T73" fmla="*/ 116262 h 113664"/>
              <a:gd name="T74" fmla="*/ 4969213 w 8402320"/>
              <a:gd name="T75" fmla="*/ 0 h 113664"/>
              <a:gd name="T76" fmla="*/ 5227785 w 8402320"/>
              <a:gd name="T77" fmla="*/ 120966 h 113664"/>
              <a:gd name="T78" fmla="*/ 5486344 w 8402320"/>
              <a:gd name="T79" fmla="*/ 0 h 113664"/>
              <a:gd name="T80" fmla="*/ 5508259 w 8402320"/>
              <a:gd name="T81" fmla="*/ 116262 h 113664"/>
              <a:gd name="T82" fmla="*/ 5723366 w 8402320"/>
              <a:gd name="T83" fmla="*/ 4703 h 113664"/>
              <a:gd name="T84" fmla="*/ 5784786 w 8402320"/>
              <a:gd name="T85" fmla="*/ 103420 h 113664"/>
              <a:gd name="T86" fmla="*/ 5963930 w 8402320"/>
              <a:gd name="T87" fmla="*/ 17544 h 113664"/>
              <a:gd name="T88" fmla="*/ 6055481 w 8402320"/>
              <a:gd name="T89" fmla="*/ 84346 h 113664"/>
              <a:gd name="T90" fmla="*/ 6210166 w 8402320"/>
              <a:gd name="T91" fmla="*/ 36619 h 113664"/>
              <a:gd name="T92" fmla="*/ 6318513 w 8402320"/>
              <a:gd name="T93" fmla="*/ 60944 h 113664"/>
              <a:gd name="T94" fmla="*/ 6464146 w 8402320"/>
              <a:gd name="T95" fmla="*/ 60020 h 113664"/>
              <a:gd name="T96" fmla="*/ 6577072 w 8402320"/>
              <a:gd name="T97" fmla="*/ 60020 h 113664"/>
              <a:gd name="T98" fmla="*/ 6722718 w 8402320"/>
              <a:gd name="T99" fmla="*/ 60944 h 113664"/>
              <a:gd name="T100" fmla="*/ 6831005 w 8402320"/>
              <a:gd name="T101" fmla="*/ 36619 h 113664"/>
              <a:gd name="T102" fmla="*/ 6985736 w 8402320"/>
              <a:gd name="T103" fmla="*/ 84346 h 113664"/>
              <a:gd name="T104" fmla="*/ 7077126 w 8402320"/>
              <a:gd name="T105" fmla="*/ 17544 h 113664"/>
              <a:gd name="T106" fmla="*/ 7256445 w 8402320"/>
              <a:gd name="T107" fmla="*/ 103420 h 113664"/>
              <a:gd name="T108" fmla="*/ 7317683 w 8402320"/>
              <a:gd name="T109" fmla="*/ 4703 h 113664"/>
              <a:gd name="T110" fmla="*/ 7532960 w 8402320"/>
              <a:gd name="T111" fmla="*/ 116262 h 113664"/>
              <a:gd name="T112" fmla="*/ 7554874 w 8402320"/>
              <a:gd name="T113" fmla="*/ 0 h 113664"/>
              <a:gd name="T114" fmla="*/ 7813446 w 8402320"/>
              <a:gd name="T115" fmla="*/ 120966 h 113664"/>
              <a:gd name="T116" fmla="*/ 8072006 w 8402320"/>
              <a:gd name="T117" fmla="*/ 0 h 113664"/>
              <a:gd name="T118" fmla="*/ 8093920 w 8402320"/>
              <a:gd name="T119" fmla="*/ 116262 h 113664"/>
              <a:gd name="T120" fmla="*/ 8309028 w 8402320"/>
              <a:gd name="T121" fmla="*/ 4703 h 113664"/>
              <a:gd name="T122" fmla="*/ 8370447 w 8402320"/>
              <a:gd name="T123" fmla="*/ 103420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 name="object 3">
            <a:extLst>
              <a:ext uri="{FF2B5EF4-FFF2-40B4-BE49-F238E27FC236}">
                <a16:creationId xmlns:a16="http://schemas.microsoft.com/office/drawing/2014/main" id="{524E3FAE-26EE-5DD6-83CB-8741FAC7B0EF}"/>
              </a:ext>
            </a:extLst>
          </p:cNvPr>
          <p:cNvSpPr>
            <a:spLocks/>
          </p:cNvSpPr>
          <p:nvPr/>
        </p:nvSpPr>
        <p:spPr bwMode="auto">
          <a:xfrm>
            <a:off x="371475" y="6143625"/>
            <a:ext cx="8401050" cy="114300"/>
          </a:xfrm>
          <a:custGeom>
            <a:avLst/>
            <a:gdLst>
              <a:gd name="T0" fmla="*/ 56457 w 8402320"/>
              <a:gd name="T1" fmla="*/ 120966 h 113664"/>
              <a:gd name="T2" fmla="*/ 315019 w 8402320"/>
              <a:gd name="T3" fmla="*/ 0 h 113664"/>
              <a:gd name="T4" fmla="*/ 336937 w 8402320"/>
              <a:gd name="T5" fmla="*/ 116262 h 113664"/>
              <a:gd name="T6" fmla="*/ 552042 w 8402320"/>
              <a:gd name="T7" fmla="*/ 4703 h 113664"/>
              <a:gd name="T8" fmla="*/ 613462 w 8402320"/>
              <a:gd name="T9" fmla="*/ 103420 h 113664"/>
              <a:gd name="T10" fmla="*/ 792608 w 8402320"/>
              <a:gd name="T11" fmla="*/ 17544 h 113664"/>
              <a:gd name="T12" fmla="*/ 884157 w 8402320"/>
              <a:gd name="T13" fmla="*/ 84346 h 113664"/>
              <a:gd name="T14" fmla="*/ 1038846 w 8402320"/>
              <a:gd name="T15" fmla="*/ 36619 h 113664"/>
              <a:gd name="T16" fmla="*/ 1147188 w 8402320"/>
              <a:gd name="T17" fmla="*/ 60944 h 113664"/>
              <a:gd name="T18" fmla="*/ 1292822 w 8402320"/>
              <a:gd name="T19" fmla="*/ 60020 h 113664"/>
              <a:gd name="T20" fmla="*/ 1405747 w 8402320"/>
              <a:gd name="T21" fmla="*/ 60020 h 113664"/>
              <a:gd name="T22" fmla="*/ 1551393 w 8402320"/>
              <a:gd name="T23" fmla="*/ 60944 h 113664"/>
              <a:gd name="T24" fmla="*/ 1659684 w 8402320"/>
              <a:gd name="T25" fmla="*/ 36619 h 113664"/>
              <a:gd name="T26" fmla="*/ 1814414 w 8402320"/>
              <a:gd name="T27" fmla="*/ 84346 h 113664"/>
              <a:gd name="T28" fmla="*/ 1905806 w 8402320"/>
              <a:gd name="T29" fmla="*/ 17544 h 113664"/>
              <a:gd name="T30" fmla="*/ 2085123 w 8402320"/>
              <a:gd name="T31" fmla="*/ 103420 h 113664"/>
              <a:gd name="T32" fmla="*/ 2146359 w 8402320"/>
              <a:gd name="T33" fmla="*/ 4703 h 113664"/>
              <a:gd name="T34" fmla="*/ 2361639 w 8402320"/>
              <a:gd name="T35" fmla="*/ 116262 h 113664"/>
              <a:gd name="T36" fmla="*/ 2383551 w 8402320"/>
              <a:gd name="T37" fmla="*/ 0 h 113664"/>
              <a:gd name="T38" fmla="*/ 2642123 w 8402320"/>
              <a:gd name="T39" fmla="*/ 120966 h 113664"/>
              <a:gd name="T40" fmla="*/ 2900682 w 8402320"/>
              <a:gd name="T41" fmla="*/ 0 h 113664"/>
              <a:gd name="T42" fmla="*/ 2922599 w 8402320"/>
              <a:gd name="T43" fmla="*/ 116262 h 113664"/>
              <a:gd name="T44" fmla="*/ 3137705 w 8402320"/>
              <a:gd name="T45" fmla="*/ 4703 h 113664"/>
              <a:gd name="T46" fmla="*/ 3199125 w 8402320"/>
              <a:gd name="T47" fmla="*/ 103420 h 113664"/>
              <a:gd name="T48" fmla="*/ 3378270 w 8402320"/>
              <a:gd name="T49" fmla="*/ 17544 h 113664"/>
              <a:gd name="T50" fmla="*/ 3469820 w 8402320"/>
              <a:gd name="T51" fmla="*/ 84346 h 113664"/>
              <a:gd name="T52" fmla="*/ 3624504 w 8402320"/>
              <a:gd name="T53" fmla="*/ 36619 h 113664"/>
              <a:gd name="T54" fmla="*/ 3732852 w 8402320"/>
              <a:gd name="T55" fmla="*/ 60944 h 113664"/>
              <a:gd name="T56" fmla="*/ 3878485 w 8402320"/>
              <a:gd name="T57" fmla="*/ 60020 h 113664"/>
              <a:gd name="T58" fmla="*/ 3991412 w 8402320"/>
              <a:gd name="T59" fmla="*/ 60020 h 113664"/>
              <a:gd name="T60" fmla="*/ 4137058 w 8402320"/>
              <a:gd name="T61" fmla="*/ 60944 h 113664"/>
              <a:gd name="T62" fmla="*/ 4245343 w 8402320"/>
              <a:gd name="T63" fmla="*/ 36619 h 113664"/>
              <a:gd name="T64" fmla="*/ 4400076 w 8402320"/>
              <a:gd name="T65" fmla="*/ 84346 h 113664"/>
              <a:gd name="T66" fmla="*/ 4491465 w 8402320"/>
              <a:gd name="T67" fmla="*/ 17544 h 113664"/>
              <a:gd name="T68" fmla="*/ 4670784 w 8402320"/>
              <a:gd name="T69" fmla="*/ 103420 h 113664"/>
              <a:gd name="T70" fmla="*/ 4732022 w 8402320"/>
              <a:gd name="T71" fmla="*/ 4703 h 113664"/>
              <a:gd name="T72" fmla="*/ 4947298 w 8402320"/>
              <a:gd name="T73" fmla="*/ 116262 h 113664"/>
              <a:gd name="T74" fmla="*/ 4969213 w 8402320"/>
              <a:gd name="T75" fmla="*/ 0 h 113664"/>
              <a:gd name="T76" fmla="*/ 5227785 w 8402320"/>
              <a:gd name="T77" fmla="*/ 120966 h 113664"/>
              <a:gd name="T78" fmla="*/ 5486344 w 8402320"/>
              <a:gd name="T79" fmla="*/ 0 h 113664"/>
              <a:gd name="T80" fmla="*/ 5508259 w 8402320"/>
              <a:gd name="T81" fmla="*/ 116262 h 113664"/>
              <a:gd name="T82" fmla="*/ 5723366 w 8402320"/>
              <a:gd name="T83" fmla="*/ 4703 h 113664"/>
              <a:gd name="T84" fmla="*/ 5784786 w 8402320"/>
              <a:gd name="T85" fmla="*/ 103420 h 113664"/>
              <a:gd name="T86" fmla="*/ 5963930 w 8402320"/>
              <a:gd name="T87" fmla="*/ 17544 h 113664"/>
              <a:gd name="T88" fmla="*/ 6055481 w 8402320"/>
              <a:gd name="T89" fmla="*/ 84346 h 113664"/>
              <a:gd name="T90" fmla="*/ 6210166 w 8402320"/>
              <a:gd name="T91" fmla="*/ 36619 h 113664"/>
              <a:gd name="T92" fmla="*/ 6318513 w 8402320"/>
              <a:gd name="T93" fmla="*/ 60944 h 113664"/>
              <a:gd name="T94" fmla="*/ 6464146 w 8402320"/>
              <a:gd name="T95" fmla="*/ 60020 h 113664"/>
              <a:gd name="T96" fmla="*/ 6577072 w 8402320"/>
              <a:gd name="T97" fmla="*/ 60020 h 113664"/>
              <a:gd name="T98" fmla="*/ 6722718 w 8402320"/>
              <a:gd name="T99" fmla="*/ 60944 h 113664"/>
              <a:gd name="T100" fmla="*/ 6831005 w 8402320"/>
              <a:gd name="T101" fmla="*/ 36619 h 113664"/>
              <a:gd name="T102" fmla="*/ 6985736 w 8402320"/>
              <a:gd name="T103" fmla="*/ 84346 h 113664"/>
              <a:gd name="T104" fmla="*/ 7077126 w 8402320"/>
              <a:gd name="T105" fmla="*/ 17544 h 113664"/>
              <a:gd name="T106" fmla="*/ 7256445 w 8402320"/>
              <a:gd name="T107" fmla="*/ 103420 h 113664"/>
              <a:gd name="T108" fmla="*/ 7317683 w 8402320"/>
              <a:gd name="T109" fmla="*/ 4703 h 113664"/>
              <a:gd name="T110" fmla="*/ 7532960 w 8402320"/>
              <a:gd name="T111" fmla="*/ 116262 h 113664"/>
              <a:gd name="T112" fmla="*/ 7554874 w 8402320"/>
              <a:gd name="T113" fmla="*/ 0 h 113664"/>
              <a:gd name="T114" fmla="*/ 7813446 w 8402320"/>
              <a:gd name="T115" fmla="*/ 120966 h 113664"/>
              <a:gd name="T116" fmla="*/ 8072006 w 8402320"/>
              <a:gd name="T117" fmla="*/ 0 h 113664"/>
              <a:gd name="T118" fmla="*/ 8093920 w 8402320"/>
              <a:gd name="T119" fmla="*/ 116262 h 113664"/>
              <a:gd name="T120" fmla="*/ 8309028 w 8402320"/>
              <a:gd name="T121" fmla="*/ 4703 h 113664"/>
              <a:gd name="T122" fmla="*/ 8370447 w 8402320"/>
              <a:gd name="T123" fmla="*/ 103420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 name="object 2">
            <a:extLst>
              <a:ext uri="{FF2B5EF4-FFF2-40B4-BE49-F238E27FC236}">
                <a16:creationId xmlns:a16="http://schemas.microsoft.com/office/drawing/2014/main" id="{53B3A142-01AF-AA62-D2C9-3F68331A6252}"/>
              </a:ext>
            </a:extLst>
          </p:cNvPr>
          <p:cNvSpPr>
            <a:spLocks/>
          </p:cNvSpPr>
          <p:nvPr userDrawn="1"/>
        </p:nvSpPr>
        <p:spPr bwMode="auto">
          <a:xfrm>
            <a:off x="371475" y="6384925"/>
            <a:ext cx="8401050" cy="114300"/>
          </a:xfrm>
          <a:custGeom>
            <a:avLst/>
            <a:gdLst>
              <a:gd name="T0" fmla="*/ 56457 w 8402320"/>
              <a:gd name="T1" fmla="*/ 120966 h 113664"/>
              <a:gd name="T2" fmla="*/ 315019 w 8402320"/>
              <a:gd name="T3" fmla="*/ 0 h 113664"/>
              <a:gd name="T4" fmla="*/ 336937 w 8402320"/>
              <a:gd name="T5" fmla="*/ 116262 h 113664"/>
              <a:gd name="T6" fmla="*/ 552042 w 8402320"/>
              <a:gd name="T7" fmla="*/ 4703 h 113664"/>
              <a:gd name="T8" fmla="*/ 613462 w 8402320"/>
              <a:gd name="T9" fmla="*/ 103420 h 113664"/>
              <a:gd name="T10" fmla="*/ 792608 w 8402320"/>
              <a:gd name="T11" fmla="*/ 17544 h 113664"/>
              <a:gd name="T12" fmla="*/ 884157 w 8402320"/>
              <a:gd name="T13" fmla="*/ 84346 h 113664"/>
              <a:gd name="T14" fmla="*/ 1038846 w 8402320"/>
              <a:gd name="T15" fmla="*/ 36619 h 113664"/>
              <a:gd name="T16" fmla="*/ 1147188 w 8402320"/>
              <a:gd name="T17" fmla="*/ 60944 h 113664"/>
              <a:gd name="T18" fmla="*/ 1292822 w 8402320"/>
              <a:gd name="T19" fmla="*/ 60020 h 113664"/>
              <a:gd name="T20" fmla="*/ 1405747 w 8402320"/>
              <a:gd name="T21" fmla="*/ 60020 h 113664"/>
              <a:gd name="T22" fmla="*/ 1551393 w 8402320"/>
              <a:gd name="T23" fmla="*/ 60944 h 113664"/>
              <a:gd name="T24" fmla="*/ 1659684 w 8402320"/>
              <a:gd name="T25" fmla="*/ 36619 h 113664"/>
              <a:gd name="T26" fmla="*/ 1814414 w 8402320"/>
              <a:gd name="T27" fmla="*/ 84346 h 113664"/>
              <a:gd name="T28" fmla="*/ 1905806 w 8402320"/>
              <a:gd name="T29" fmla="*/ 17544 h 113664"/>
              <a:gd name="T30" fmla="*/ 2085123 w 8402320"/>
              <a:gd name="T31" fmla="*/ 103420 h 113664"/>
              <a:gd name="T32" fmla="*/ 2146359 w 8402320"/>
              <a:gd name="T33" fmla="*/ 4703 h 113664"/>
              <a:gd name="T34" fmla="*/ 2361639 w 8402320"/>
              <a:gd name="T35" fmla="*/ 116262 h 113664"/>
              <a:gd name="T36" fmla="*/ 2383551 w 8402320"/>
              <a:gd name="T37" fmla="*/ 0 h 113664"/>
              <a:gd name="T38" fmla="*/ 2642123 w 8402320"/>
              <a:gd name="T39" fmla="*/ 120966 h 113664"/>
              <a:gd name="T40" fmla="*/ 2900682 w 8402320"/>
              <a:gd name="T41" fmla="*/ 0 h 113664"/>
              <a:gd name="T42" fmla="*/ 2922599 w 8402320"/>
              <a:gd name="T43" fmla="*/ 116262 h 113664"/>
              <a:gd name="T44" fmla="*/ 3137705 w 8402320"/>
              <a:gd name="T45" fmla="*/ 4703 h 113664"/>
              <a:gd name="T46" fmla="*/ 3199125 w 8402320"/>
              <a:gd name="T47" fmla="*/ 103420 h 113664"/>
              <a:gd name="T48" fmla="*/ 3378270 w 8402320"/>
              <a:gd name="T49" fmla="*/ 17544 h 113664"/>
              <a:gd name="T50" fmla="*/ 3469820 w 8402320"/>
              <a:gd name="T51" fmla="*/ 84346 h 113664"/>
              <a:gd name="T52" fmla="*/ 3624504 w 8402320"/>
              <a:gd name="T53" fmla="*/ 36619 h 113664"/>
              <a:gd name="T54" fmla="*/ 3732852 w 8402320"/>
              <a:gd name="T55" fmla="*/ 60944 h 113664"/>
              <a:gd name="T56" fmla="*/ 3878485 w 8402320"/>
              <a:gd name="T57" fmla="*/ 60020 h 113664"/>
              <a:gd name="T58" fmla="*/ 3991412 w 8402320"/>
              <a:gd name="T59" fmla="*/ 60020 h 113664"/>
              <a:gd name="T60" fmla="*/ 4137058 w 8402320"/>
              <a:gd name="T61" fmla="*/ 60944 h 113664"/>
              <a:gd name="T62" fmla="*/ 4245343 w 8402320"/>
              <a:gd name="T63" fmla="*/ 36619 h 113664"/>
              <a:gd name="T64" fmla="*/ 4400076 w 8402320"/>
              <a:gd name="T65" fmla="*/ 84346 h 113664"/>
              <a:gd name="T66" fmla="*/ 4491465 w 8402320"/>
              <a:gd name="T67" fmla="*/ 17544 h 113664"/>
              <a:gd name="T68" fmla="*/ 4670784 w 8402320"/>
              <a:gd name="T69" fmla="*/ 103420 h 113664"/>
              <a:gd name="T70" fmla="*/ 4732022 w 8402320"/>
              <a:gd name="T71" fmla="*/ 4703 h 113664"/>
              <a:gd name="T72" fmla="*/ 4947298 w 8402320"/>
              <a:gd name="T73" fmla="*/ 116262 h 113664"/>
              <a:gd name="T74" fmla="*/ 4969213 w 8402320"/>
              <a:gd name="T75" fmla="*/ 0 h 113664"/>
              <a:gd name="T76" fmla="*/ 5227785 w 8402320"/>
              <a:gd name="T77" fmla="*/ 120966 h 113664"/>
              <a:gd name="T78" fmla="*/ 5486344 w 8402320"/>
              <a:gd name="T79" fmla="*/ 0 h 113664"/>
              <a:gd name="T80" fmla="*/ 5508259 w 8402320"/>
              <a:gd name="T81" fmla="*/ 116262 h 113664"/>
              <a:gd name="T82" fmla="*/ 5723366 w 8402320"/>
              <a:gd name="T83" fmla="*/ 4703 h 113664"/>
              <a:gd name="T84" fmla="*/ 5784786 w 8402320"/>
              <a:gd name="T85" fmla="*/ 103420 h 113664"/>
              <a:gd name="T86" fmla="*/ 5963930 w 8402320"/>
              <a:gd name="T87" fmla="*/ 17544 h 113664"/>
              <a:gd name="T88" fmla="*/ 6055481 w 8402320"/>
              <a:gd name="T89" fmla="*/ 84346 h 113664"/>
              <a:gd name="T90" fmla="*/ 6210166 w 8402320"/>
              <a:gd name="T91" fmla="*/ 36619 h 113664"/>
              <a:gd name="T92" fmla="*/ 6318513 w 8402320"/>
              <a:gd name="T93" fmla="*/ 60944 h 113664"/>
              <a:gd name="T94" fmla="*/ 6464146 w 8402320"/>
              <a:gd name="T95" fmla="*/ 60020 h 113664"/>
              <a:gd name="T96" fmla="*/ 6577072 w 8402320"/>
              <a:gd name="T97" fmla="*/ 60020 h 113664"/>
              <a:gd name="T98" fmla="*/ 6722718 w 8402320"/>
              <a:gd name="T99" fmla="*/ 60944 h 113664"/>
              <a:gd name="T100" fmla="*/ 6831005 w 8402320"/>
              <a:gd name="T101" fmla="*/ 36619 h 113664"/>
              <a:gd name="T102" fmla="*/ 6985736 w 8402320"/>
              <a:gd name="T103" fmla="*/ 84346 h 113664"/>
              <a:gd name="T104" fmla="*/ 7077126 w 8402320"/>
              <a:gd name="T105" fmla="*/ 17544 h 113664"/>
              <a:gd name="T106" fmla="*/ 7256445 w 8402320"/>
              <a:gd name="T107" fmla="*/ 103420 h 113664"/>
              <a:gd name="T108" fmla="*/ 7317683 w 8402320"/>
              <a:gd name="T109" fmla="*/ 4703 h 113664"/>
              <a:gd name="T110" fmla="*/ 7532960 w 8402320"/>
              <a:gd name="T111" fmla="*/ 116262 h 113664"/>
              <a:gd name="T112" fmla="*/ 7554874 w 8402320"/>
              <a:gd name="T113" fmla="*/ 0 h 113664"/>
              <a:gd name="T114" fmla="*/ 7813446 w 8402320"/>
              <a:gd name="T115" fmla="*/ 120966 h 113664"/>
              <a:gd name="T116" fmla="*/ 8072006 w 8402320"/>
              <a:gd name="T117" fmla="*/ 0 h 113664"/>
              <a:gd name="T118" fmla="*/ 8093920 w 8402320"/>
              <a:gd name="T119" fmla="*/ 116262 h 113664"/>
              <a:gd name="T120" fmla="*/ 8309028 w 8402320"/>
              <a:gd name="T121" fmla="*/ 4703 h 113664"/>
              <a:gd name="T122" fmla="*/ 8370447 w 8402320"/>
              <a:gd name="T123" fmla="*/ 103420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 name="object 3">
            <a:extLst>
              <a:ext uri="{FF2B5EF4-FFF2-40B4-BE49-F238E27FC236}">
                <a16:creationId xmlns:a16="http://schemas.microsoft.com/office/drawing/2014/main" id="{81F4BCDF-F038-ACDF-B4A5-C15E4AA03453}"/>
              </a:ext>
            </a:extLst>
          </p:cNvPr>
          <p:cNvSpPr>
            <a:spLocks/>
          </p:cNvSpPr>
          <p:nvPr userDrawn="1"/>
        </p:nvSpPr>
        <p:spPr bwMode="auto">
          <a:xfrm>
            <a:off x="371475" y="6143625"/>
            <a:ext cx="8401050" cy="114300"/>
          </a:xfrm>
          <a:custGeom>
            <a:avLst/>
            <a:gdLst>
              <a:gd name="T0" fmla="*/ 56457 w 8402320"/>
              <a:gd name="T1" fmla="*/ 120966 h 113664"/>
              <a:gd name="T2" fmla="*/ 315019 w 8402320"/>
              <a:gd name="T3" fmla="*/ 0 h 113664"/>
              <a:gd name="T4" fmla="*/ 336937 w 8402320"/>
              <a:gd name="T5" fmla="*/ 116262 h 113664"/>
              <a:gd name="T6" fmla="*/ 552042 w 8402320"/>
              <a:gd name="T7" fmla="*/ 4703 h 113664"/>
              <a:gd name="T8" fmla="*/ 613462 w 8402320"/>
              <a:gd name="T9" fmla="*/ 103420 h 113664"/>
              <a:gd name="T10" fmla="*/ 792608 w 8402320"/>
              <a:gd name="T11" fmla="*/ 17544 h 113664"/>
              <a:gd name="T12" fmla="*/ 884157 w 8402320"/>
              <a:gd name="T13" fmla="*/ 84346 h 113664"/>
              <a:gd name="T14" fmla="*/ 1038846 w 8402320"/>
              <a:gd name="T15" fmla="*/ 36619 h 113664"/>
              <a:gd name="T16" fmla="*/ 1147188 w 8402320"/>
              <a:gd name="T17" fmla="*/ 60944 h 113664"/>
              <a:gd name="T18" fmla="*/ 1292822 w 8402320"/>
              <a:gd name="T19" fmla="*/ 60020 h 113664"/>
              <a:gd name="T20" fmla="*/ 1405747 w 8402320"/>
              <a:gd name="T21" fmla="*/ 60020 h 113664"/>
              <a:gd name="T22" fmla="*/ 1551393 w 8402320"/>
              <a:gd name="T23" fmla="*/ 60944 h 113664"/>
              <a:gd name="T24" fmla="*/ 1659684 w 8402320"/>
              <a:gd name="T25" fmla="*/ 36619 h 113664"/>
              <a:gd name="T26" fmla="*/ 1814414 w 8402320"/>
              <a:gd name="T27" fmla="*/ 84346 h 113664"/>
              <a:gd name="T28" fmla="*/ 1905806 w 8402320"/>
              <a:gd name="T29" fmla="*/ 17544 h 113664"/>
              <a:gd name="T30" fmla="*/ 2085123 w 8402320"/>
              <a:gd name="T31" fmla="*/ 103420 h 113664"/>
              <a:gd name="T32" fmla="*/ 2146359 w 8402320"/>
              <a:gd name="T33" fmla="*/ 4703 h 113664"/>
              <a:gd name="T34" fmla="*/ 2361639 w 8402320"/>
              <a:gd name="T35" fmla="*/ 116262 h 113664"/>
              <a:gd name="T36" fmla="*/ 2383551 w 8402320"/>
              <a:gd name="T37" fmla="*/ 0 h 113664"/>
              <a:gd name="T38" fmla="*/ 2642123 w 8402320"/>
              <a:gd name="T39" fmla="*/ 120966 h 113664"/>
              <a:gd name="T40" fmla="*/ 2900682 w 8402320"/>
              <a:gd name="T41" fmla="*/ 0 h 113664"/>
              <a:gd name="T42" fmla="*/ 2922599 w 8402320"/>
              <a:gd name="T43" fmla="*/ 116262 h 113664"/>
              <a:gd name="T44" fmla="*/ 3137705 w 8402320"/>
              <a:gd name="T45" fmla="*/ 4703 h 113664"/>
              <a:gd name="T46" fmla="*/ 3199125 w 8402320"/>
              <a:gd name="T47" fmla="*/ 103420 h 113664"/>
              <a:gd name="T48" fmla="*/ 3378270 w 8402320"/>
              <a:gd name="T49" fmla="*/ 17544 h 113664"/>
              <a:gd name="T50" fmla="*/ 3469820 w 8402320"/>
              <a:gd name="T51" fmla="*/ 84346 h 113664"/>
              <a:gd name="T52" fmla="*/ 3624504 w 8402320"/>
              <a:gd name="T53" fmla="*/ 36619 h 113664"/>
              <a:gd name="T54" fmla="*/ 3732852 w 8402320"/>
              <a:gd name="T55" fmla="*/ 60944 h 113664"/>
              <a:gd name="T56" fmla="*/ 3878485 w 8402320"/>
              <a:gd name="T57" fmla="*/ 60020 h 113664"/>
              <a:gd name="T58" fmla="*/ 3991412 w 8402320"/>
              <a:gd name="T59" fmla="*/ 60020 h 113664"/>
              <a:gd name="T60" fmla="*/ 4137058 w 8402320"/>
              <a:gd name="T61" fmla="*/ 60944 h 113664"/>
              <a:gd name="T62" fmla="*/ 4245343 w 8402320"/>
              <a:gd name="T63" fmla="*/ 36619 h 113664"/>
              <a:gd name="T64" fmla="*/ 4400076 w 8402320"/>
              <a:gd name="T65" fmla="*/ 84346 h 113664"/>
              <a:gd name="T66" fmla="*/ 4491465 w 8402320"/>
              <a:gd name="T67" fmla="*/ 17544 h 113664"/>
              <a:gd name="T68" fmla="*/ 4670784 w 8402320"/>
              <a:gd name="T69" fmla="*/ 103420 h 113664"/>
              <a:gd name="T70" fmla="*/ 4732022 w 8402320"/>
              <a:gd name="T71" fmla="*/ 4703 h 113664"/>
              <a:gd name="T72" fmla="*/ 4947298 w 8402320"/>
              <a:gd name="T73" fmla="*/ 116262 h 113664"/>
              <a:gd name="T74" fmla="*/ 4969213 w 8402320"/>
              <a:gd name="T75" fmla="*/ 0 h 113664"/>
              <a:gd name="T76" fmla="*/ 5227785 w 8402320"/>
              <a:gd name="T77" fmla="*/ 120966 h 113664"/>
              <a:gd name="T78" fmla="*/ 5486344 w 8402320"/>
              <a:gd name="T79" fmla="*/ 0 h 113664"/>
              <a:gd name="T80" fmla="*/ 5508259 w 8402320"/>
              <a:gd name="T81" fmla="*/ 116262 h 113664"/>
              <a:gd name="T82" fmla="*/ 5723366 w 8402320"/>
              <a:gd name="T83" fmla="*/ 4703 h 113664"/>
              <a:gd name="T84" fmla="*/ 5784786 w 8402320"/>
              <a:gd name="T85" fmla="*/ 103420 h 113664"/>
              <a:gd name="T86" fmla="*/ 5963930 w 8402320"/>
              <a:gd name="T87" fmla="*/ 17544 h 113664"/>
              <a:gd name="T88" fmla="*/ 6055481 w 8402320"/>
              <a:gd name="T89" fmla="*/ 84346 h 113664"/>
              <a:gd name="T90" fmla="*/ 6210166 w 8402320"/>
              <a:gd name="T91" fmla="*/ 36619 h 113664"/>
              <a:gd name="T92" fmla="*/ 6318513 w 8402320"/>
              <a:gd name="T93" fmla="*/ 60944 h 113664"/>
              <a:gd name="T94" fmla="*/ 6464146 w 8402320"/>
              <a:gd name="T95" fmla="*/ 60020 h 113664"/>
              <a:gd name="T96" fmla="*/ 6577072 w 8402320"/>
              <a:gd name="T97" fmla="*/ 60020 h 113664"/>
              <a:gd name="T98" fmla="*/ 6722718 w 8402320"/>
              <a:gd name="T99" fmla="*/ 60944 h 113664"/>
              <a:gd name="T100" fmla="*/ 6831005 w 8402320"/>
              <a:gd name="T101" fmla="*/ 36619 h 113664"/>
              <a:gd name="T102" fmla="*/ 6985736 w 8402320"/>
              <a:gd name="T103" fmla="*/ 84346 h 113664"/>
              <a:gd name="T104" fmla="*/ 7077126 w 8402320"/>
              <a:gd name="T105" fmla="*/ 17544 h 113664"/>
              <a:gd name="T106" fmla="*/ 7256445 w 8402320"/>
              <a:gd name="T107" fmla="*/ 103420 h 113664"/>
              <a:gd name="T108" fmla="*/ 7317683 w 8402320"/>
              <a:gd name="T109" fmla="*/ 4703 h 113664"/>
              <a:gd name="T110" fmla="*/ 7532960 w 8402320"/>
              <a:gd name="T111" fmla="*/ 116262 h 113664"/>
              <a:gd name="T112" fmla="*/ 7554874 w 8402320"/>
              <a:gd name="T113" fmla="*/ 0 h 113664"/>
              <a:gd name="T114" fmla="*/ 7813446 w 8402320"/>
              <a:gd name="T115" fmla="*/ 120966 h 113664"/>
              <a:gd name="T116" fmla="*/ 8072006 w 8402320"/>
              <a:gd name="T117" fmla="*/ 0 h 113664"/>
              <a:gd name="T118" fmla="*/ 8093920 w 8402320"/>
              <a:gd name="T119" fmla="*/ 116262 h 113664"/>
              <a:gd name="T120" fmla="*/ 8309028 w 8402320"/>
              <a:gd name="T121" fmla="*/ 4703 h 113664"/>
              <a:gd name="T122" fmla="*/ 8370447 w 8402320"/>
              <a:gd name="T123" fmla="*/ 103420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pic>
        <p:nvPicPr>
          <p:cNvPr id="8" name="Picture 9">
            <a:extLst>
              <a:ext uri="{FF2B5EF4-FFF2-40B4-BE49-F238E27FC236}">
                <a16:creationId xmlns:a16="http://schemas.microsoft.com/office/drawing/2014/main" id="{F5CBEE32-AE41-142C-55F7-63868174149A}"/>
              </a:ext>
            </a:extLst>
          </p:cNvPr>
          <p:cNvPicPr>
            <a:picLocks noChangeAspect="1"/>
          </p:cNvPicPr>
          <p:nvPr userDrawn="1"/>
        </p:nvPicPr>
        <p:blipFill>
          <a:blip r:embed="rId2">
            <a:extLst>
              <a:ext uri="{28A0092B-C50C-407E-A947-70E740481C1C}">
                <a14:useLocalDpi xmlns:a14="http://schemas.microsoft.com/office/drawing/2010/main" val="0"/>
              </a:ext>
            </a:extLst>
          </a:blip>
          <a:srcRect l="-1086" r="59782"/>
          <a:stretch>
            <a:fillRect/>
          </a:stretch>
        </p:blipFill>
        <p:spPr bwMode="auto">
          <a:xfrm>
            <a:off x="6164263" y="533400"/>
            <a:ext cx="22018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a:extLst>
              <a:ext uri="{FF2B5EF4-FFF2-40B4-BE49-F238E27FC236}">
                <a16:creationId xmlns:a16="http://schemas.microsoft.com/office/drawing/2014/main" id="{EE2316BD-A5BB-32B8-C8EB-8F23B9464FA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7875" y="3684588"/>
            <a:ext cx="7588250" cy="4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24C0EED7-4E96-ED45-21B2-F33363F80748}"/>
              </a:ext>
            </a:extLst>
          </p:cNvPr>
          <p:cNvPicPr>
            <a:picLocks noChangeAspect="1"/>
          </p:cNvPicPr>
          <p:nvPr userDrawn="1"/>
        </p:nvPicPr>
        <p:blipFill>
          <a:blip r:embed="rId2">
            <a:extLst>
              <a:ext uri="{28A0092B-C50C-407E-A947-70E740481C1C}">
                <a14:useLocalDpi xmlns:a14="http://schemas.microsoft.com/office/drawing/2010/main" val="0"/>
              </a:ext>
            </a:extLst>
          </a:blip>
          <a:srcRect l="52271" r="-1131"/>
          <a:stretch>
            <a:fillRect/>
          </a:stretch>
        </p:blipFill>
        <p:spPr bwMode="auto">
          <a:xfrm>
            <a:off x="685800" y="533400"/>
            <a:ext cx="24907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3600"/>
            <a:ext cx="7772400" cy="1470025"/>
          </a:xfrm>
        </p:spPr>
        <p:txBody>
          <a:bodyPr>
            <a:normAutofit/>
          </a:bodyPr>
          <a:lstStyle>
            <a:lvl1pPr algn="l">
              <a:defRPr sz="2800" baseline="0">
                <a:solidFill>
                  <a:srgbClr val="00A94F"/>
                </a:solidFill>
                <a:latin typeface="Arial Rounded MT Bold" panose="020F07040305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886200"/>
            <a:ext cx="7772400" cy="1371600"/>
          </a:xfrm>
        </p:spPr>
        <p:txBody>
          <a:bodyPr>
            <a:normAutofit/>
          </a:bodyPr>
          <a:lstStyle>
            <a:lvl1pPr marL="0" indent="0" algn="l">
              <a:buNone/>
              <a:defRPr sz="24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375664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defaul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368EA1DF-FE17-9CB8-AA92-9FFF710D4451}"/>
              </a:ext>
            </a:extLst>
          </p:cNvPr>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14B96D60-B2B6-49E2-8A0C-E75D412CDAFD}"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pic>
        <p:nvPicPr>
          <p:cNvPr id="3" name="Picture 5">
            <a:extLst>
              <a:ext uri="{FF2B5EF4-FFF2-40B4-BE49-F238E27FC236}">
                <a16:creationId xmlns:a16="http://schemas.microsoft.com/office/drawing/2014/main" id="{64A475AE-FBEC-8B43-D795-13A7292E66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1150938"/>
            <a:ext cx="804545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274638"/>
            <a:ext cx="8229600" cy="792162"/>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endParaRPr lang="en-US" dirty="0"/>
          </a:p>
        </p:txBody>
      </p:sp>
      <p:sp>
        <p:nvSpPr>
          <p:cNvPr id="12" name="Content Placeholder 2"/>
          <p:cNvSpPr>
            <a:spLocks noGrp="1"/>
          </p:cNvSpPr>
          <p:nvPr>
            <p:ph idx="1"/>
          </p:nvPr>
        </p:nvSpPr>
        <p:spPr>
          <a:xfrm>
            <a:off x="457200" y="1295400"/>
            <a:ext cx="8229600" cy="4953000"/>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4511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defaul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83420D1E-F7A3-FE0A-FE41-3DE211A49E47}"/>
              </a:ext>
            </a:extLst>
          </p:cNvPr>
          <p:cNvSpPr txBox="1">
            <a:spLocks/>
          </p:cNvSpPr>
          <p:nvPr userDrawn="1"/>
        </p:nvSpPr>
        <p:spPr>
          <a:xfrm>
            <a:off x="7924800" y="6265334"/>
            <a:ext cx="762000" cy="364067"/>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14E20FB9-7CF0-46D5-BDAE-DEB6A9E00030}"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pic>
        <p:nvPicPr>
          <p:cNvPr id="3" name="Picture 5">
            <a:extLst>
              <a:ext uri="{FF2B5EF4-FFF2-40B4-BE49-F238E27FC236}">
                <a16:creationId xmlns:a16="http://schemas.microsoft.com/office/drawing/2014/main" id="{135A02A3-C6A2-391D-140D-D4A85835CC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1151468"/>
            <a:ext cx="8045450" cy="5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274638"/>
            <a:ext cx="8229600" cy="792163"/>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
        <p:nvSpPr>
          <p:cNvPr id="12" name="Content Placeholder 2"/>
          <p:cNvSpPr>
            <a:spLocks noGrp="1"/>
          </p:cNvSpPr>
          <p:nvPr>
            <p:ph idx="1"/>
          </p:nvPr>
        </p:nvSpPr>
        <p:spPr>
          <a:xfrm>
            <a:off x="457200" y="1295400"/>
            <a:ext cx="8229600" cy="4953000"/>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9075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default">
    <p:spTree>
      <p:nvGrpSpPr>
        <p:cNvPr id="1" name=""/>
        <p:cNvGrpSpPr/>
        <p:nvPr/>
      </p:nvGrpSpPr>
      <p:grpSpPr>
        <a:xfrm>
          <a:off x="0" y="0"/>
          <a:ext cx="0" cy="0"/>
          <a:chOff x="0" y="0"/>
          <a:chExt cx="0" cy="0"/>
        </a:xfrm>
      </p:grpSpPr>
      <p:sp>
        <p:nvSpPr>
          <p:cNvPr id="4" name="Slide Number Placeholder 5"/>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6A6DF35C-396B-4AEC-8F7A-A170BD15107D}"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1150938"/>
            <a:ext cx="804545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457200" y="274638"/>
            <a:ext cx="8229600" cy="792162"/>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
        <p:nvSpPr>
          <p:cNvPr id="12" name="Content Placeholder 2"/>
          <p:cNvSpPr>
            <a:spLocks noGrp="1"/>
          </p:cNvSpPr>
          <p:nvPr>
            <p:ph idx="1"/>
          </p:nvPr>
        </p:nvSpPr>
        <p:spPr>
          <a:xfrm>
            <a:off x="457200" y="1295400"/>
            <a:ext cx="8229600" cy="4953000"/>
          </a:xfrm>
        </p:spPr>
        <p:txBody>
          <a:bodyPr>
            <a:normAutofit/>
          </a:bodyPr>
          <a:lstStyle>
            <a:lvl1pPr>
              <a:defRPr sz="2400">
                <a:solidFill>
                  <a:schemeClr val="tx1"/>
                </a:solidFill>
              </a:defRPr>
            </a:lvl1pPr>
            <a:lvl2pPr>
              <a:defRPr sz="2400">
                <a:solidFill>
                  <a:schemeClr val="tx1"/>
                </a:solidFill>
              </a:defRPr>
            </a:lvl2pPr>
            <a:lvl3pPr>
              <a:defRPr sz="2400">
                <a:solidFill>
                  <a:schemeClr val="tx1"/>
                </a:solidFill>
              </a:defRPr>
            </a:lvl3pPr>
            <a:lvl4pPr>
              <a:defRPr sz="2400">
                <a:solidFill>
                  <a:schemeClr val="tx1"/>
                </a:solidFill>
              </a:defRPr>
            </a:lvl4pPr>
            <a:lvl5pPr>
              <a:defRPr sz="2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3316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default">
    <p:spTree>
      <p:nvGrpSpPr>
        <p:cNvPr id="1" name=""/>
        <p:cNvGrpSpPr/>
        <p:nvPr/>
      </p:nvGrpSpPr>
      <p:grpSpPr>
        <a:xfrm>
          <a:off x="0" y="0"/>
          <a:ext cx="0" cy="0"/>
          <a:chOff x="0" y="0"/>
          <a:chExt cx="0" cy="0"/>
        </a:xfrm>
      </p:grpSpPr>
      <p:sp>
        <p:nvSpPr>
          <p:cNvPr id="4" name="object 2"/>
          <p:cNvSpPr>
            <a:spLocks/>
          </p:cNvSpPr>
          <p:nvPr/>
        </p:nvSpPr>
        <p:spPr bwMode="auto">
          <a:xfrm>
            <a:off x="371475" y="63849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5" name="object 3"/>
          <p:cNvSpPr>
            <a:spLocks/>
          </p:cNvSpPr>
          <p:nvPr/>
        </p:nvSpPr>
        <p:spPr bwMode="auto">
          <a:xfrm>
            <a:off x="371475" y="61436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6" name="object 2"/>
          <p:cNvSpPr>
            <a:spLocks/>
          </p:cNvSpPr>
          <p:nvPr userDrawn="1"/>
        </p:nvSpPr>
        <p:spPr bwMode="auto">
          <a:xfrm>
            <a:off x="371475" y="63849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7" name="object 3"/>
          <p:cNvSpPr>
            <a:spLocks/>
          </p:cNvSpPr>
          <p:nvPr userDrawn="1"/>
        </p:nvSpPr>
        <p:spPr bwMode="auto">
          <a:xfrm>
            <a:off x="371475" y="6143625"/>
            <a:ext cx="8401050" cy="114300"/>
          </a:xfrm>
          <a:custGeom>
            <a:avLst/>
            <a:gdLst>
              <a:gd name="T0" fmla="*/ 56466 w 8402320"/>
              <a:gd name="T1" fmla="*/ 120293 h 113664"/>
              <a:gd name="T2" fmla="*/ 315067 w 8402320"/>
              <a:gd name="T3" fmla="*/ 0 h 113664"/>
              <a:gd name="T4" fmla="*/ 336988 w 8402320"/>
              <a:gd name="T5" fmla="*/ 115615 h 113664"/>
              <a:gd name="T6" fmla="*/ 552125 w 8402320"/>
              <a:gd name="T7" fmla="*/ 4677 h 113664"/>
              <a:gd name="T8" fmla="*/ 613555 w 8402320"/>
              <a:gd name="T9" fmla="*/ 102845 h 113664"/>
              <a:gd name="T10" fmla="*/ 792728 w 8402320"/>
              <a:gd name="T11" fmla="*/ 17446 h 113664"/>
              <a:gd name="T12" fmla="*/ 884291 w 8402320"/>
              <a:gd name="T13" fmla="*/ 83877 h 113664"/>
              <a:gd name="T14" fmla="*/ 1039003 w 8402320"/>
              <a:gd name="T15" fmla="*/ 36415 h 113664"/>
              <a:gd name="T16" fmla="*/ 1147361 w 8402320"/>
              <a:gd name="T17" fmla="*/ 60605 h 113664"/>
              <a:gd name="T18" fmla="*/ 1293017 w 8402320"/>
              <a:gd name="T19" fmla="*/ 59686 h 113664"/>
              <a:gd name="T20" fmla="*/ 1405960 w 8402320"/>
              <a:gd name="T21" fmla="*/ 59686 h 113664"/>
              <a:gd name="T22" fmla="*/ 1551628 w 8402320"/>
              <a:gd name="T23" fmla="*/ 60605 h 113664"/>
              <a:gd name="T24" fmla="*/ 1659935 w 8402320"/>
              <a:gd name="T25" fmla="*/ 36415 h 113664"/>
              <a:gd name="T26" fmla="*/ 1814688 w 8402320"/>
              <a:gd name="T27" fmla="*/ 83877 h 113664"/>
              <a:gd name="T28" fmla="*/ 1906094 w 8402320"/>
              <a:gd name="T29" fmla="*/ 17446 h 113664"/>
              <a:gd name="T30" fmla="*/ 2085438 w 8402320"/>
              <a:gd name="T31" fmla="*/ 102845 h 113664"/>
              <a:gd name="T32" fmla="*/ 2146683 w 8402320"/>
              <a:gd name="T33" fmla="*/ 4677 h 113664"/>
              <a:gd name="T34" fmla="*/ 2361996 w 8402320"/>
              <a:gd name="T35" fmla="*/ 115615 h 113664"/>
              <a:gd name="T36" fmla="*/ 2383911 w 8402320"/>
              <a:gd name="T37" fmla="*/ 0 h 113664"/>
              <a:gd name="T38" fmla="*/ 2642522 w 8402320"/>
              <a:gd name="T39" fmla="*/ 120293 h 113664"/>
              <a:gd name="T40" fmla="*/ 2901121 w 8402320"/>
              <a:gd name="T41" fmla="*/ 0 h 113664"/>
              <a:gd name="T42" fmla="*/ 2923041 w 8402320"/>
              <a:gd name="T43" fmla="*/ 115615 h 113664"/>
              <a:gd name="T44" fmla="*/ 3138179 w 8402320"/>
              <a:gd name="T45" fmla="*/ 4677 h 113664"/>
              <a:gd name="T46" fmla="*/ 3199609 w 8402320"/>
              <a:gd name="T47" fmla="*/ 102845 h 113664"/>
              <a:gd name="T48" fmla="*/ 3378781 w 8402320"/>
              <a:gd name="T49" fmla="*/ 17446 h 113664"/>
              <a:gd name="T50" fmla="*/ 3470345 w 8402320"/>
              <a:gd name="T51" fmla="*/ 83877 h 113664"/>
              <a:gd name="T52" fmla="*/ 3625052 w 8402320"/>
              <a:gd name="T53" fmla="*/ 36415 h 113664"/>
              <a:gd name="T54" fmla="*/ 3733416 w 8402320"/>
              <a:gd name="T55" fmla="*/ 60605 h 113664"/>
              <a:gd name="T56" fmla="*/ 3879071 w 8402320"/>
              <a:gd name="T57" fmla="*/ 59686 h 113664"/>
              <a:gd name="T58" fmla="*/ 3992015 w 8402320"/>
              <a:gd name="T59" fmla="*/ 59686 h 113664"/>
              <a:gd name="T60" fmla="*/ 4137683 w 8402320"/>
              <a:gd name="T61" fmla="*/ 60605 h 113664"/>
              <a:gd name="T62" fmla="*/ 4245985 w 8402320"/>
              <a:gd name="T63" fmla="*/ 36415 h 113664"/>
              <a:gd name="T64" fmla="*/ 4400741 w 8402320"/>
              <a:gd name="T65" fmla="*/ 83877 h 113664"/>
              <a:gd name="T66" fmla="*/ 4492144 w 8402320"/>
              <a:gd name="T67" fmla="*/ 17446 h 113664"/>
              <a:gd name="T68" fmla="*/ 4671490 w 8402320"/>
              <a:gd name="T69" fmla="*/ 102845 h 113664"/>
              <a:gd name="T70" fmla="*/ 4732737 w 8402320"/>
              <a:gd name="T71" fmla="*/ 4677 h 113664"/>
              <a:gd name="T72" fmla="*/ 4948046 w 8402320"/>
              <a:gd name="T73" fmla="*/ 115615 h 113664"/>
              <a:gd name="T74" fmla="*/ 4969964 w 8402320"/>
              <a:gd name="T75" fmla="*/ 0 h 113664"/>
              <a:gd name="T76" fmla="*/ 5228575 w 8402320"/>
              <a:gd name="T77" fmla="*/ 120293 h 113664"/>
              <a:gd name="T78" fmla="*/ 5487173 w 8402320"/>
              <a:gd name="T79" fmla="*/ 0 h 113664"/>
              <a:gd name="T80" fmla="*/ 5509092 w 8402320"/>
              <a:gd name="T81" fmla="*/ 115615 h 113664"/>
              <a:gd name="T82" fmla="*/ 5724231 w 8402320"/>
              <a:gd name="T83" fmla="*/ 4677 h 113664"/>
              <a:gd name="T84" fmla="*/ 5785660 w 8402320"/>
              <a:gd name="T85" fmla="*/ 102845 h 113664"/>
              <a:gd name="T86" fmla="*/ 5964832 w 8402320"/>
              <a:gd name="T87" fmla="*/ 17446 h 113664"/>
              <a:gd name="T88" fmla="*/ 6056396 w 8402320"/>
              <a:gd name="T89" fmla="*/ 83877 h 113664"/>
              <a:gd name="T90" fmla="*/ 6211105 w 8402320"/>
              <a:gd name="T91" fmla="*/ 36415 h 113664"/>
              <a:gd name="T92" fmla="*/ 6319468 w 8402320"/>
              <a:gd name="T93" fmla="*/ 60605 h 113664"/>
              <a:gd name="T94" fmla="*/ 6465123 w 8402320"/>
              <a:gd name="T95" fmla="*/ 59686 h 113664"/>
              <a:gd name="T96" fmla="*/ 6578066 w 8402320"/>
              <a:gd name="T97" fmla="*/ 59686 h 113664"/>
              <a:gd name="T98" fmla="*/ 6723734 w 8402320"/>
              <a:gd name="T99" fmla="*/ 60605 h 113664"/>
              <a:gd name="T100" fmla="*/ 6832038 w 8402320"/>
              <a:gd name="T101" fmla="*/ 36415 h 113664"/>
              <a:gd name="T102" fmla="*/ 6986792 w 8402320"/>
              <a:gd name="T103" fmla="*/ 83877 h 113664"/>
              <a:gd name="T104" fmla="*/ 7078196 w 8402320"/>
              <a:gd name="T105" fmla="*/ 17446 h 113664"/>
              <a:gd name="T106" fmla="*/ 7257542 w 8402320"/>
              <a:gd name="T107" fmla="*/ 102845 h 113664"/>
              <a:gd name="T108" fmla="*/ 7318789 w 8402320"/>
              <a:gd name="T109" fmla="*/ 4677 h 113664"/>
              <a:gd name="T110" fmla="*/ 7534099 w 8402320"/>
              <a:gd name="T111" fmla="*/ 115615 h 113664"/>
              <a:gd name="T112" fmla="*/ 7556016 w 8402320"/>
              <a:gd name="T113" fmla="*/ 0 h 113664"/>
              <a:gd name="T114" fmla="*/ 7814627 w 8402320"/>
              <a:gd name="T115" fmla="*/ 120293 h 113664"/>
              <a:gd name="T116" fmla="*/ 8073226 w 8402320"/>
              <a:gd name="T117" fmla="*/ 0 h 113664"/>
              <a:gd name="T118" fmla="*/ 8095144 w 8402320"/>
              <a:gd name="T119" fmla="*/ 115615 h 113664"/>
              <a:gd name="T120" fmla="*/ 8310284 w 8402320"/>
              <a:gd name="T121" fmla="*/ 4677 h 113664"/>
              <a:gd name="T122" fmla="*/ 8371712 w 8402320"/>
              <a:gd name="T123" fmla="*/ 102845 h 113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402320" h="113664">
                <a:moveTo>
                  <a:pt x="56565" y="0"/>
                </a:moveTo>
                <a:lnTo>
                  <a:pt x="34975" y="4398"/>
                </a:lnTo>
                <a:lnTo>
                  <a:pt x="16948" y="16408"/>
                </a:lnTo>
                <a:lnTo>
                  <a:pt x="4587" y="34247"/>
                </a:lnTo>
                <a:lnTo>
                  <a:pt x="0" y="56133"/>
                </a:lnTo>
                <a:lnTo>
                  <a:pt x="0" y="56997"/>
                </a:lnTo>
                <a:lnTo>
                  <a:pt x="4466" y="78884"/>
                </a:lnTo>
                <a:lnTo>
                  <a:pt x="16624" y="96723"/>
                </a:lnTo>
                <a:lnTo>
                  <a:pt x="34611" y="108732"/>
                </a:lnTo>
                <a:lnTo>
                  <a:pt x="56565" y="113131"/>
                </a:lnTo>
                <a:lnTo>
                  <a:pt x="78520" y="108732"/>
                </a:lnTo>
                <a:lnTo>
                  <a:pt x="96507" y="96723"/>
                </a:lnTo>
                <a:lnTo>
                  <a:pt x="108665" y="78884"/>
                </a:lnTo>
                <a:lnTo>
                  <a:pt x="113131" y="56997"/>
                </a:lnTo>
                <a:lnTo>
                  <a:pt x="113131" y="56133"/>
                </a:lnTo>
                <a:lnTo>
                  <a:pt x="108483" y="34247"/>
                </a:lnTo>
                <a:lnTo>
                  <a:pt x="96021" y="16408"/>
                </a:lnTo>
                <a:lnTo>
                  <a:pt x="77973" y="4398"/>
                </a:lnTo>
                <a:lnTo>
                  <a:pt x="56565" y="0"/>
                </a:lnTo>
                <a:close/>
              </a:path>
              <a:path w="8402320" h="113664">
                <a:moveTo>
                  <a:pt x="315595" y="0"/>
                </a:moveTo>
                <a:lnTo>
                  <a:pt x="294005" y="4398"/>
                </a:lnTo>
                <a:lnTo>
                  <a:pt x="275977" y="16408"/>
                </a:lnTo>
                <a:lnTo>
                  <a:pt x="263617" y="34247"/>
                </a:lnTo>
                <a:lnTo>
                  <a:pt x="259029" y="56133"/>
                </a:lnTo>
                <a:lnTo>
                  <a:pt x="259029" y="56997"/>
                </a:lnTo>
                <a:lnTo>
                  <a:pt x="263495" y="78884"/>
                </a:lnTo>
                <a:lnTo>
                  <a:pt x="275653" y="96723"/>
                </a:lnTo>
                <a:lnTo>
                  <a:pt x="293640" y="108732"/>
                </a:lnTo>
                <a:lnTo>
                  <a:pt x="315595" y="113131"/>
                </a:lnTo>
                <a:lnTo>
                  <a:pt x="337549" y="108732"/>
                </a:lnTo>
                <a:lnTo>
                  <a:pt x="355536" y="96723"/>
                </a:lnTo>
                <a:lnTo>
                  <a:pt x="367694" y="78884"/>
                </a:lnTo>
                <a:lnTo>
                  <a:pt x="372160" y="56997"/>
                </a:lnTo>
                <a:lnTo>
                  <a:pt x="372160" y="56133"/>
                </a:lnTo>
                <a:lnTo>
                  <a:pt x="367512" y="34247"/>
                </a:lnTo>
                <a:lnTo>
                  <a:pt x="355050" y="16408"/>
                </a:lnTo>
                <a:lnTo>
                  <a:pt x="337002" y="4398"/>
                </a:lnTo>
                <a:lnTo>
                  <a:pt x="315595" y="0"/>
                </a:lnTo>
                <a:close/>
              </a:path>
              <a:path w="8402320" h="113664">
                <a:moveTo>
                  <a:pt x="574636" y="0"/>
                </a:moveTo>
                <a:lnTo>
                  <a:pt x="553046" y="4398"/>
                </a:lnTo>
                <a:lnTo>
                  <a:pt x="535019" y="16408"/>
                </a:lnTo>
                <a:lnTo>
                  <a:pt x="522658" y="34247"/>
                </a:lnTo>
                <a:lnTo>
                  <a:pt x="518071" y="56133"/>
                </a:lnTo>
                <a:lnTo>
                  <a:pt x="518071" y="56997"/>
                </a:lnTo>
                <a:lnTo>
                  <a:pt x="522537" y="78884"/>
                </a:lnTo>
                <a:lnTo>
                  <a:pt x="534695" y="96723"/>
                </a:lnTo>
                <a:lnTo>
                  <a:pt x="552682" y="108732"/>
                </a:lnTo>
                <a:lnTo>
                  <a:pt x="574636" y="113131"/>
                </a:lnTo>
                <a:lnTo>
                  <a:pt x="596591" y="108732"/>
                </a:lnTo>
                <a:lnTo>
                  <a:pt x="614578" y="96723"/>
                </a:lnTo>
                <a:lnTo>
                  <a:pt x="626736" y="78884"/>
                </a:lnTo>
                <a:lnTo>
                  <a:pt x="631202" y="56997"/>
                </a:lnTo>
                <a:lnTo>
                  <a:pt x="631202" y="56133"/>
                </a:lnTo>
                <a:lnTo>
                  <a:pt x="626554" y="34247"/>
                </a:lnTo>
                <a:lnTo>
                  <a:pt x="614092" y="16408"/>
                </a:lnTo>
                <a:lnTo>
                  <a:pt x="596044" y="4398"/>
                </a:lnTo>
                <a:lnTo>
                  <a:pt x="574636" y="0"/>
                </a:lnTo>
                <a:close/>
              </a:path>
              <a:path w="8402320" h="113664">
                <a:moveTo>
                  <a:pt x="833666" y="0"/>
                </a:moveTo>
                <a:lnTo>
                  <a:pt x="812076" y="4398"/>
                </a:lnTo>
                <a:lnTo>
                  <a:pt x="794048" y="16408"/>
                </a:lnTo>
                <a:lnTo>
                  <a:pt x="781688" y="34247"/>
                </a:lnTo>
                <a:lnTo>
                  <a:pt x="777100" y="56133"/>
                </a:lnTo>
                <a:lnTo>
                  <a:pt x="777100" y="56997"/>
                </a:lnTo>
                <a:lnTo>
                  <a:pt x="781566" y="78884"/>
                </a:lnTo>
                <a:lnTo>
                  <a:pt x="793724" y="96723"/>
                </a:lnTo>
                <a:lnTo>
                  <a:pt x="811711" y="108732"/>
                </a:lnTo>
                <a:lnTo>
                  <a:pt x="833666" y="113131"/>
                </a:lnTo>
                <a:lnTo>
                  <a:pt x="855620" y="108732"/>
                </a:lnTo>
                <a:lnTo>
                  <a:pt x="873607" y="96723"/>
                </a:lnTo>
                <a:lnTo>
                  <a:pt x="885765" y="78884"/>
                </a:lnTo>
                <a:lnTo>
                  <a:pt x="890231" y="56997"/>
                </a:lnTo>
                <a:lnTo>
                  <a:pt x="890231" y="56133"/>
                </a:lnTo>
                <a:lnTo>
                  <a:pt x="885583" y="34247"/>
                </a:lnTo>
                <a:lnTo>
                  <a:pt x="873121" y="16408"/>
                </a:lnTo>
                <a:lnTo>
                  <a:pt x="855073" y="4398"/>
                </a:lnTo>
                <a:lnTo>
                  <a:pt x="833666" y="0"/>
                </a:lnTo>
                <a:close/>
              </a:path>
              <a:path w="8402320" h="113664">
                <a:moveTo>
                  <a:pt x="1092708" y="0"/>
                </a:moveTo>
                <a:lnTo>
                  <a:pt x="1071118" y="4398"/>
                </a:lnTo>
                <a:lnTo>
                  <a:pt x="1053090" y="16408"/>
                </a:lnTo>
                <a:lnTo>
                  <a:pt x="1040730" y="34247"/>
                </a:lnTo>
                <a:lnTo>
                  <a:pt x="1036142" y="56133"/>
                </a:lnTo>
                <a:lnTo>
                  <a:pt x="1036142" y="56997"/>
                </a:lnTo>
                <a:lnTo>
                  <a:pt x="1040608" y="78884"/>
                </a:lnTo>
                <a:lnTo>
                  <a:pt x="1052766" y="96723"/>
                </a:lnTo>
                <a:lnTo>
                  <a:pt x="1070753" y="108732"/>
                </a:lnTo>
                <a:lnTo>
                  <a:pt x="1092708" y="113131"/>
                </a:lnTo>
                <a:lnTo>
                  <a:pt x="1114662" y="108732"/>
                </a:lnTo>
                <a:lnTo>
                  <a:pt x="1132649" y="96723"/>
                </a:lnTo>
                <a:lnTo>
                  <a:pt x="1144807" y="78884"/>
                </a:lnTo>
                <a:lnTo>
                  <a:pt x="1149273" y="56997"/>
                </a:lnTo>
                <a:lnTo>
                  <a:pt x="1149273" y="56133"/>
                </a:lnTo>
                <a:lnTo>
                  <a:pt x="1144625" y="34247"/>
                </a:lnTo>
                <a:lnTo>
                  <a:pt x="1132163" y="16408"/>
                </a:lnTo>
                <a:lnTo>
                  <a:pt x="1114115" y="4398"/>
                </a:lnTo>
                <a:lnTo>
                  <a:pt x="1092708" y="0"/>
                </a:lnTo>
                <a:close/>
              </a:path>
              <a:path w="8402320" h="113664">
                <a:moveTo>
                  <a:pt x="1351737" y="0"/>
                </a:moveTo>
                <a:lnTo>
                  <a:pt x="1330147" y="4398"/>
                </a:lnTo>
                <a:lnTo>
                  <a:pt x="1312119" y="16408"/>
                </a:lnTo>
                <a:lnTo>
                  <a:pt x="1299759" y="34247"/>
                </a:lnTo>
                <a:lnTo>
                  <a:pt x="1295171" y="56133"/>
                </a:lnTo>
                <a:lnTo>
                  <a:pt x="1295171" y="56997"/>
                </a:lnTo>
                <a:lnTo>
                  <a:pt x="1299637" y="78884"/>
                </a:lnTo>
                <a:lnTo>
                  <a:pt x="1311795" y="96723"/>
                </a:lnTo>
                <a:lnTo>
                  <a:pt x="1329782" y="108732"/>
                </a:lnTo>
                <a:lnTo>
                  <a:pt x="1351737" y="113131"/>
                </a:lnTo>
                <a:lnTo>
                  <a:pt x="1373691" y="108732"/>
                </a:lnTo>
                <a:lnTo>
                  <a:pt x="1391678" y="96723"/>
                </a:lnTo>
                <a:lnTo>
                  <a:pt x="1403836" y="78884"/>
                </a:lnTo>
                <a:lnTo>
                  <a:pt x="1408303" y="56997"/>
                </a:lnTo>
                <a:lnTo>
                  <a:pt x="1408303" y="56133"/>
                </a:lnTo>
                <a:lnTo>
                  <a:pt x="1403654" y="34247"/>
                </a:lnTo>
                <a:lnTo>
                  <a:pt x="1391192" y="16408"/>
                </a:lnTo>
                <a:lnTo>
                  <a:pt x="1373145" y="4398"/>
                </a:lnTo>
                <a:lnTo>
                  <a:pt x="1351737" y="0"/>
                </a:lnTo>
                <a:close/>
              </a:path>
              <a:path w="8402320" h="113664">
                <a:moveTo>
                  <a:pt x="1610779" y="0"/>
                </a:moveTo>
                <a:lnTo>
                  <a:pt x="1589189" y="4398"/>
                </a:lnTo>
                <a:lnTo>
                  <a:pt x="1571161" y="16408"/>
                </a:lnTo>
                <a:lnTo>
                  <a:pt x="1558801" y="34247"/>
                </a:lnTo>
                <a:lnTo>
                  <a:pt x="1554213" y="56133"/>
                </a:lnTo>
                <a:lnTo>
                  <a:pt x="1554213" y="56997"/>
                </a:lnTo>
                <a:lnTo>
                  <a:pt x="1558679" y="78884"/>
                </a:lnTo>
                <a:lnTo>
                  <a:pt x="1570837" y="96723"/>
                </a:lnTo>
                <a:lnTo>
                  <a:pt x="1588824" y="108732"/>
                </a:lnTo>
                <a:lnTo>
                  <a:pt x="1610779" y="113131"/>
                </a:lnTo>
                <a:lnTo>
                  <a:pt x="1632733" y="108732"/>
                </a:lnTo>
                <a:lnTo>
                  <a:pt x="1650720" y="96723"/>
                </a:lnTo>
                <a:lnTo>
                  <a:pt x="1662878" y="78884"/>
                </a:lnTo>
                <a:lnTo>
                  <a:pt x="1667344" y="56997"/>
                </a:lnTo>
                <a:lnTo>
                  <a:pt x="1667344" y="56133"/>
                </a:lnTo>
                <a:lnTo>
                  <a:pt x="1662696" y="34247"/>
                </a:lnTo>
                <a:lnTo>
                  <a:pt x="1650234" y="16408"/>
                </a:lnTo>
                <a:lnTo>
                  <a:pt x="1632186" y="4398"/>
                </a:lnTo>
                <a:lnTo>
                  <a:pt x="1610779" y="0"/>
                </a:lnTo>
                <a:close/>
              </a:path>
              <a:path w="8402320" h="113664">
                <a:moveTo>
                  <a:pt x="1869808" y="0"/>
                </a:moveTo>
                <a:lnTo>
                  <a:pt x="1848218" y="4398"/>
                </a:lnTo>
                <a:lnTo>
                  <a:pt x="1830190" y="16408"/>
                </a:lnTo>
                <a:lnTo>
                  <a:pt x="1817830" y="34247"/>
                </a:lnTo>
                <a:lnTo>
                  <a:pt x="1813242" y="56133"/>
                </a:lnTo>
                <a:lnTo>
                  <a:pt x="1813242" y="56997"/>
                </a:lnTo>
                <a:lnTo>
                  <a:pt x="1817708" y="78884"/>
                </a:lnTo>
                <a:lnTo>
                  <a:pt x="1829866" y="96723"/>
                </a:lnTo>
                <a:lnTo>
                  <a:pt x="1847853" y="108732"/>
                </a:lnTo>
                <a:lnTo>
                  <a:pt x="1869808" y="113131"/>
                </a:lnTo>
                <a:lnTo>
                  <a:pt x="1891762" y="108732"/>
                </a:lnTo>
                <a:lnTo>
                  <a:pt x="1909749" y="96723"/>
                </a:lnTo>
                <a:lnTo>
                  <a:pt x="1921907" y="78884"/>
                </a:lnTo>
                <a:lnTo>
                  <a:pt x="1926374" y="56997"/>
                </a:lnTo>
                <a:lnTo>
                  <a:pt x="1926374" y="56133"/>
                </a:lnTo>
                <a:lnTo>
                  <a:pt x="1921725" y="34247"/>
                </a:lnTo>
                <a:lnTo>
                  <a:pt x="1909264" y="16408"/>
                </a:lnTo>
                <a:lnTo>
                  <a:pt x="1891216" y="4398"/>
                </a:lnTo>
                <a:lnTo>
                  <a:pt x="1869808" y="0"/>
                </a:lnTo>
                <a:close/>
              </a:path>
              <a:path w="8402320" h="113664">
                <a:moveTo>
                  <a:pt x="2128850" y="0"/>
                </a:moveTo>
                <a:lnTo>
                  <a:pt x="2107260" y="4398"/>
                </a:lnTo>
                <a:lnTo>
                  <a:pt x="2089232" y="16408"/>
                </a:lnTo>
                <a:lnTo>
                  <a:pt x="2076872" y="34247"/>
                </a:lnTo>
                <a:lnTo>
                  <a:pt x="2072284" y="56133"/>
                </a:lnTo>
                <a:lnTo>
                  <a:pt x="2072284" y="56997"/>
                </a:lnTo>
                <a:lnTo>
                  <a:pt x="2076750" y="78884"/>
                </a:lnTo>
                <a:lnTo>
                  <a:pt x="2088908" y="96723"/>
                </a:lnTo>
                <a:lnTo>
                  <a:pt x="2106895" y="108732"/>
                </a:lnTo>
                <a:lnTo>
                  <a:pt x="2128850" y="113131"/>
                </a:lnTo>
                <a:lnTo>
                  <a:pt x="2150804" y="108732"/>
                </a:lnTo>
                <a:lnTo>
                  <a:pt x="2168791" y="96723"/>
                </a:lnTo>
                <a:lnTo>
                  <a:pt x="2180949" y="78884"/>
                </a:lnTo>
                <a:lnTo>
                  <a:pt x="2185416" y="56997"/>
                </a:lnTo>
                <a:lnTo>
                  <a:pt x="2185416" y="56133"/>
                </a:lnTo>
                <a:lnTo>
                  <a:pt x="2180767" y="34247"/>
                </a:lnTo>
                <a:lnTo>
                  <a:pt x="2168305" y="16408"/>
                </a:lnTo>
                <a:lnTo>
                  <a:pt x="2150258" y="4398"/>
                </a:lnTo>
                <a:lnTo>
                  <a:pt x="2128850" y="0"/>
                </a:lnTo>
                <a:close/>
              </a:path>
              <a:path w="8402320" h="113664">
                <a:moveTo>
                  <a:pt x="2387879" y="0"/>
                </a:moveTo>
                <a:lnTo>
                  <a:pt x="2366289" y="4398"/>
                </a:lnTo>
                <a:lnTo>
                  <a:pt x="2348261" y="16408"/>
                </a:lnTo>
                <a:lnTo>
                  <a:pt x="2335901" y="34247"/>
                </a:lnTo>
                <a:lnTo>
                  <a:pt x="2331313" y="56133"/>
                </a:lnTo>
                <a:lnTo>
                  <a:pt x="2331313" y="56997"/>
                </a:lnTo>
                <a:lnTo>
                  <a:pt x="2335780" y="78884"/>
                </a:lnTo>
                <a:lnTo>
                  <a:pt x="2347937" y="96723"/>
                </a:lnTo>
                <a:lnTo>
                  <a:pt x="2365925" y="108732"/>
                </a:lnTo>
                <a:lnTo>
                  <a:pt x="2387879" y="113131"/>
                </a:lnTo>
                <a:lnTo>
                  <a:pt x="2409833" y="108732"/>
                </a:lnTo>
                <a:lnTo>
                  <a:pt x="2427820" y="96723"/>
                </a:lnTo>
                <a:lnTo>
                  <a:pt x="2439978" y="78884"/>
                </a:lnTo>
                <a:lnTo>
                  <a:pt x="2444445" y="56997"/>
                </a:lnTo>
                <a:lnTo>
                  <a:pt x="2444445" y="56133"/>
                </a:lnTo>
                <a:lnTo>
                  <a:pt x="2439796" y="34247"/>
                </a:lnTo>
                <a:lnTo>
                  <a:pt x="2427335" y="16408"/>
                </a:lnTo>
                <a:lnTo>
                  <a:pt x="2409287" y="4398"/>
                </a:lnTo>
                <a:lnTo>
                  <a:pt x="2387879" y="0"/>
                </a:lnTo>
                <a:close/>
              </a:path>
              <a:path w="8402320" h="113664">
                <a:moveTo>
                  <a:pt x="2646921" y="0"/>
                </a:moveTo>
                <a:lnTo>
                  <a:pt x="2625331" y="4398"/>
                </a:lnTo>
                <a:lnTo>
                  <a:pt x="2607303" y="16408"/>
                </a:lnTo>
                <a:lnTo>
                  <a:pt x="2594943" y="34247"/>
                </a:lnTo>
                <a:lnTo>
                  <a:pt x="2590355" y="56133"/>
                </a:lnTo>
                <a:lnTo>
                  <a:pt x="2590355" y="56997"/>
                </a:lnTo>
                <a:lnTo>
                  <a:pt x="2594821" y="78884"/>
                </a:lnTo>
                <a:lnTo>
                  <a:pt x="2606979" y="96723"/>
                </a:lnTo>
                <a:lnTo>
                  <a:pt x="2624966" y="108732"/>
                </a:lnTo>
                <a:lnTo>
                  <a:pt x="2646921" y="113131"/>
                </a:lnTo>
                <a:lnTo>
                  <a:pt x="2668875" y="108732"/>
                </a:lnTo>
                <a:lnTo>
                  <a:pt x="2686862" y="96723"/>
                </a:lnTo>
                <a:lnTo>
                  <a:pt x="2699020" y="78884"/>
                </a:lnTo>
                <a:lnTo>
                  <a:pt x="2703487" y="56997"/>
                </a:lnTo>
                <a:lnTo>
                  <a:pt x="2703487" y="56133"/>
                </a:lnTo>
                <a:lnTo>
                  <a:pt x="2698838" y="34247"/>
                </a:lnTo>
                <a:lnTo>
                  <a:pt x="2686377" y="16408"/>
                </a:lnTo>
                <a:lnTo>
                  <a:pt x="2668329" y="4398"/>
                </a:lnTo>
                <a:lnTo>
                  <a:pt x="2646921" y="0"/>
                </a:lnTo>
                <a:close/>
              </a:path>
              <a:path w="8402320" h="113664">
                <a:moveTo>
                  <a:pt x="2905950" y="0"/>
                </a:moveTo>
                <a:lnTo>
                  <a:pt x="2884360" y="4398"/>
                </a:lnTo>
                <a:lnTo>
                  <a:pt x="2866332" y="16408"/>
                </a:lnTo>
                <a:lnTo>
                  <a:pt x="2853972" y="34247"/>
                </a:lnTo>
                <a:lnTo>
                  <a:pt x="2849384" y="56133"/>
                </a:lnTo>
                <a:lnTo>
                  <a:pt x="2849384" y="56997"/>
                </a:lnTo>
                <a:lnTo>
                  <a:pt x="2853851" y="78884"/>
                </a:lnTo>
                <a:lnTo>
                  <a:pt x="2866009" y="96723"/>
                </a:lnTo>
                <a:lnTo>
                  <a:pt x="2883996" y="108732"/>
                </a:lnTo>
                <a:lnTo>
                  <a:pt x="2905950" y="113131"/>
                </a:lnTo>
                <a:lnTo>
                  <a:pt x="2927904" y="108732"/>
                </a:lnTo>
                <a:lnTo>
                  <a:pt x="2945892" y="96723"/>
                </a:lnTo>
                <a:lnTo>
                  <a:pt x="2958049" y="78884"/>
                </a:lnTo>
                <a:lnTo>
                  <a:pt x="2962516" y="56997"/>
                </a:lnTo>
                <a:lnTo>
                  <a:pt x="2962516" y="56133"/>
                </a:lnTo>
                <a:lnTo>
                  <a:pt x="2957867" y="34247"/>
                </a:lnTo>
                <a:lnTo>
                  <a:pt x="2945406" y="16408"/>
                </a:lnTo>
                <a:lnTo>
                  <a:pt x="2927358" y="4398"/>
                </a:lnTo>
                <a:lnTo>
                  <a:pt x="2905950" y="0"/>
                </a:lnTo>
                <a:close/>
              </a:path>
              <a:path w="8402320" h="113664">
                <a:moveTo>
                  <a:pt x="3164992" y="0"/>
                </a:moveTo>
                <a:lnTo>
                  <a:pt x="3143402" y="4398"/>
                </a:lnTo>
                <a:lnTo>
                  <a:pt x="3125374" y="16408"/>
                </a:lnTo>
                <a:lnTo>
                  <a:pt x="3113014" y="34247"/>
                </a:lnTo>
                <a:lnTo>
                  <a:pt x="3108426" y="56133"/>
                </a:lnTo>
                <a:lnTo>
                  <a:pt x="3108426" y="56997"/>
                </a:lnTo>
                <a:lnTo>
                  <a:pt x="3112893" y="78884"/>
                </a:lnTo>
                <a:lnTo>
                  <a:pt x="3125050" y="96723"/>
                </a:lnTo>
                <a:lnTo>
                  <a:pt x="3143038" y="108732"/>
                </a:lnTo>
                <a:lnTo>
                  <a:pt x="3164992" y="113131"/>
                </a:lnTo>
                <a:lnTo>
                  <a:pt x="3186946" y="108732"/>
                </a:lnTo>
                <a:lnTo>
                  <a:pt x="3204933" y="96723"/>
                </a:lnTo>
                <a:lnTo>
                  <a:pt x="3217091" y="78884"/>
                </a:lnTo>
                <a:lnTo>
                  <a:pt x="3221558" y="56997"/>
                </a:lnTo>
                <a:lnTo>
                  <a:pt x="3221558" y="56133"/>
                </a:lnTo>
                <a:lnTo>
                  <a:pt x="3216909" y="34247"/>
                </a:lnTo>
                <a:lnTo>
                  <a:pt x="3204448" y="16408"/>
                </a:lnTo>
                <a:lnTo>
                  <a:pt x="3186400" y="4398"/>
                </a:lnTo>
                <a:lnTo>
                  <a:pt x="3164992" y="0"/>
                </a:lnTo>
                <a:close/>
              </a:path>
              <a:path w="8402320" h="113664">
                <a:moveTo>
                  <a:pt x="3424021" y="0"/>
                </a:moveTo>
                <a:lnTo>
                  <a:pt x="3402431" y="4398"/>
                </a:lnTo>
                <a:lnTo>
                  <a:pt x="3384403" y="16408"/>
                </a:lnTo>
                <a:lnTo>
                  <a:pt x="3372043" y="34247"/>
                </a:lnTo>
                <a:lnTo>
                  <a:pt x="3367455" y="56133"/>
                </a:lnTo>
                <a:lnTo>
                  <a:pt x="3367455" y="56997"/>
                </a:lnTo>
                <a:lnTo>
                  <a:pt x="3371922" y="78884"/>
                </a:lnTo>
                <a:lnTo>
                  <a:pt x="3384080" y="96723"/>
                </a:lnTo>
                <a:lnTo>
                  <a:pt x="3402067" y="108732"/>
                </a:lnTo>
                <a:lnTo>
                  <a:pt x="3424021" y="113131"/>
                </a:lnTo>
                <a:lnTo>
                  <a:pt x="3445975" y="108732"/>
                </a:lnTo>
                <a:lnTo>
                  <a:pt x="3463963" y="96723"/>
                </a:lnTo>
                <a:lnTo>
                  <a:pt x="3476120" y="78884"/>
                </a:lnTo>
                <a:lnTo>
                  <a:pt x="3480587" y="56997"/>
                </a:lnTo>
                <a:lnTo>
                  <a:pt x="3480587" y="56133"/>
                </a:lnTo>
                <a:lnTo>
                  <a:pt x="3475938" y="34247"/>
                </a:lnTo>
                <a:lnTo>
                  <a:pt x="3463477" y="16408"/>
                </a:lnTo>
                <a:lnTo>
                  <a:pt x="3445429" y="4398"/>
                </a:lnTo>
                <a:lnTo>
                  <a:pt x="3424021" y="0"/>
                </a:lnTo>
                <a:close/>
              </a:path>
              <a:path w="8402320" h="113664">
                <a:moveTo>
                  <a:pt x="3683063" y="0"/>
                </a:moveTo>
                <a:lnTo>
                  <a:pt x="3661473" y="4398"/>
                </a:lnTo>
                <a:lnTo>
                  <a:pt x="3643445" y="16408"/>
                </a:lnTo>
                <a:lnTo>
                  <a:pt x="3631085" y="34247"/>
                </a:lnTo>
                <a:lnTo>
                  <a:pt x="3626497" y="56133"/>
                </a:lnTo>
                <a:lnTo>
                  <a:pt x="3626497" y="56997"/>
                </a:lnTo>
                <a:lnTo>
                  <a:pt x="3630964" y="78884"/>
                </a:lnTo>
                <a:lnTo>
                  <a:pt x="3643122" y="96723"/>
                </a:lnTo>
                <a:lnTo>
                  <a:pt x="3661109" y="108732"/>
                </a:lnTo>
                <a:lnTo>
                  <a:pt x="3683063" y="113131"/>
                </a:lnTo>
                <a:lnTo>
                  <a:pt x="3705017" y="108732"/>
                </a:lnTo>
                <a:lnTo>
                  <a:pt x="3723005" y="96723"/>
                </a:lnTo>
                <a:lnTo>
                  <a:pt x="3735162" y="78884"/>
                </a:lnTo>
                <a:lnTo>
                  <a:pt x="3739629" y="56997"/>
                </a:lnTo>
                <a:lnTo>
                  <a:pt x="3739629" y="56133"/>
                </a:lnTo>
                <a:lnTo>
                  <a:pt x="3734980" y="34247"/>
                </a:lnTo>
                <a:lnTo>
                  <a:pt x="3722519" y="16408"/>
                </a:lnTo>
                <a:lnTo>
                  <a:pt x="3704471" y="4398"/>
                </a:lnTo>
                <a:lnTo>
                  <a:pt x="3683063" y="0"/>
                </a:lnTo>
                <a:close/>
              </a:path>
              <a:path w="8402320" h="113664">
                <a:moveTo>
                  <a:pt x="3942092" y="0"/>
                </a:moveTo>
                <a:lnTo>
                  <a:pt x="3920502" y="4398"/>
                </a:lnTo>
                <a:lnTo>
                  <a:pt x="3902475" y="16408"/>
                </a:lnTo>
                <a:lnTo>
                  <a:pt x="3890114" y="34247"/>
                </a:lnTo>
                <a:lnTo>
                  <a:pt x="3885526" y="56133"/>
                </a:lnTo>
                <a:lnTo>
                  <a:pt x="3885526" y="56997"/>
                </a:lnTo>
                <a:lnTo>
                  <a:pt x="3889993" y="78884"/>
                </a:lnTo>
                <a:lnTo>
                  <a:pt x="3902151" y="96723"/>
                </a:lnTo>
                <a:lnTo>
                  <a:pt x="3920138" y="108732"/>
                </a:lnTo>
                <a:lnTo>
                  <a:pt x="3942092" y="113131"/>
                </a:lnTo>
                <a:lnTo>
                  <a:pt x="3964047" y="108732"/>
                </a:lnTo>
                <a:lnTo>
                  <a:pt x="3982034" y="96723"/>
                </a:lnTo>
                <a:lnTo>
                  <a:pt x="3994192" y="78884"/>
                </a:lnTo>
                <a:lnTo>
                  <a:pt x="3998658" y="56997"/>
                </a:lnTo>
                <a:lnTo>
                  <a:pt x="3998658" y="56133"/>
                </a:lnTo>
                <a:lnTo>
                  <a:pt x="3994009" y="34247"/>
                </a:lnTo>
                <a:lnTo>
                  <a:pt x="3981548" y="16408"/>
                </a:lnTo>
                <a:lnTo>
                  <a:pt x="3963500" y="4398"/>
                </a:lnTo>
                <a:lnTo>
                  <a:pt x="3942092" y="0"/>
                </a:lnTo>
                <a:close/>
              </a:path>
              <a:path w="8402320" h="113664">
                <a:moveTo>
                  <a:pt x="4201134" y="0"/>
                </a:moveTo>
                <a:lnTo>
                  <a:pt x="4179544" y="4398"/>
                </a:lnTo>
                <a:lnTo>
                  <a:pt x="4161516" y="16408"/>
                </a:lnTo>
                <a:lnTo>
                  <a:pt x="4149156" y="34247"/>
                </a:lnTo>
                <a:lnTo>
                  <a:pt x="4144568" y="56133"/>
                </a:lnTo>
                <a:lnTo>
                  <a:pt x="4144568" y="56997"/>
                </a:lnTo>
                <a:lnTo>
                  <a:pt x="4149035" y="78884"/>
                </a:lnTo>
                <a:lnTo>
                  <a:pt x="4161193" y="96723"/>
                </a:lnTo>
                <a:lnTo>
                  <a:pt x="4179180" y="108732"/>
                </a:lnTo>
                <a:lnTo>
                  <a:pt x="4201134" y="113131"/>
                </a:lnTo>
                <a:lnTo>
                  <a:pt x="4223088" y="108732"/>
                </a:lnTo>
                <a:lnTo>
                  <a:pt x="4241076" y="96723"/>
                </a:lnTo>
                <a:lnTo>
                  <a:pt x="4253233" y="78884"/>
                </a:lnTo>
                <a:lnTo>
                  <a:pt x="4257700" y="56997"/>
                </a:lnTo>
                <a:lnTo>
                  <a:pt x="4257700" y="56133"/>
                </a:lnTo>
                <a:lnTo>
                  <a:pt x="4253051" y="34247"/>
                </a:lnTo>
                <a:lnTo>
                  <a:pt x="4240590" y="16408"/>
                </a:lnTo>
                <a:lnTo>
                  <a:pt x="4222542" y="4398"/>
                </a:lnTo>
                <a:lnTo>
                  <a:pt x="4201134" y="0"/>
                </a:lnTo>
                <a:close/>
              </a:path>
              <a:path w="8402320" h="113664">
                <a:moveTo>
                  <a:pt x="4460163" y="0"/>
                </a:moveTo>
                <a:lnTo>
                  <a:pt x="4438573" y="4398"/>
                </a:lnTo>
                <a:lnTo>
                  <a:pt x="4420546" y="16408"/>
                </a:lnTo>
                <a:lnTo>
                  <a:pt x="4408185" y="34247"/>
                </a:lnTo>
                <a:lnTo>
                  <a:pt x="4403598" y="56133"/>
                </a:lnTo>
                <a:lnTo>
                  <a:pt x="4403598" y="56997"/>
                </a:lnTo>
                <a:lnTo>
                  <a:pt x="4408064" y="78884"/>
                </a:lnTo>
                <a:lnTo>
                  <a:pt x="4420222" y="96723"/>
                </a:lnTo>
                <a:lnTo>
                  <a:pt x="4438209" y="108732"/>
                </a:lnTo>
                <a:lnTo>
                  <a:pt x="4460163" y="113131"/>
                </a:lnTo>
                <a:lnTo>
                  <a:pt x="4482118" y="108732"/>
                </a:lnTo>
                <a:lnTo>
                  <a:pt x="4500105" y="96723"/>
                </a:lnTo>
                <a:lnTo>
                  <a:pt x="4512263" y="78884"/>
                </a:lnTo>
                <a:lnTo>
                  <a:pt x="4516729" y="56997"/>
                </a:lnTo>
                <a:lnTo>
                  <a:pt x="4516729" y="56133"/>
                </a:lnTo>
                <a:lnTo>
                  <a:pt x="4512081" y="34247"/>
                </a:lnTo>
                <a:lnTo>
                  <a:pt x="4499619" y="16408"/>
                </a:lnTo>
                <a:lnTo>
                  <a:pt x="4481571" y="4398"/>
                </a:lnTo>
                <a:lnTo>
                  <a:pt x="4460163" y="0"/>
                </a:lnTo>
                <a:close/>
              </a:path>
              <a:path w="8402320" h="113664">
                <a:moveTo>
                  <a:pt x="4719205" y="0"/>
                </a:moveTo>
                <a:lnTo>
                  <a:pt x="4697615" y="4398"/>
                </a:lnTo>
                <a:lnTo>
                  <a:pt x="4679588" y="16408"/>
                </a:lnTo>
                <a:lnTo>
                  <a:pt x="4667227" y="34247"/>
                </a:lnTo>
                <a:lnTo>
                  <a:pt x="4662639" y="56133"/>
                </a:lnTo>
                <a:lnTo>
                  <a:pt x="4662639" y="56997"/>
                </a:lnTo>
                <a:lnTo>
                  <a:pt x="4667106" y="78884"/>
                </a:lnTo>
                <a:lnTo>
                  <a:pt x="4679264" y="96723"/>
                </a:lnTo>
                <a:lnTo>
                  <a:pt x="4697251" y="108732"/>
                </a:lnTo>
                <a:lnTo>
                  <a:pt x="4719205" y="113131"/>
                </a:lnTo>
                <a:lnTo>
                  <a:pt x="4741160" y="108732"/>
                </a:lnTo>
                <a:lnTo>
                  <a:pt x="4759147" y="96723"/>
                </a:lnTo>
                <a:lnTo>
                  <a:pt x="4771305" y="78884"/>
                </a:lnTo>
                <a:lnTo>
                  <a:pt x="4775771" y="56997"/>
                </a:lnTo>
                <a:lnTo>
                  <a:pt x="4775771" y="56133"/>
                </a:lnTo>
                <a:lnTo>
                  <a:pt x="4771122" y="34247"/>
                </a:lnTo>
                <a:lnTo>
                  <a:pt x="4758661" y="16408"/>
                </a:lnTo>
                <a:lnTo>
                  <a:pt x="4740613" y="4398"/>
                </a:lnTo>
                <a:lnTo>
                  <a:pt x="4719205" y="0"/>
                </a:lnTo>
                <a:close/>
              </a:path>
              <a:path w="8402320" h="113664">
                <a:moveTo>
                  <a:pt x="4978234" y="0"/>
                </a:moveTo>
                <a:lnTo>
                  <a:pt x="4956644" y="4398"/>
                </a:lnTo>
                <a:lnTo>
                  <a:pt x="4938617" y="16408"/>
                </a:lnTo>
                <a:lnTo>
                  <a:pt x="4926256" y="34247"/>
                </a:lnTo>
                <a:lnTo>
                  <a:pt x="4921669" y="56133"/>
                </a:lnTo>
                <a:lnTo>
                  <a:pt x="4921669" y="56997"/>
                </a:lnTo>
                <a:lnTo>
                  <a:pt x="4926135" y="78884"/>
                </a:lnTo>
                <a:lnTo>
                  <a:pt x="4938293" y="96723"/>
                </a:lnTo>
                <a:lnTo>
                  <a:pt x="4956280" y="108732"/>
                </a:lnTo>
                <a:lnTo>
                  <a:pt x="4978234" y="113131"/>
                </a:lnTo>
                <a:lnTo>
                  <a:pt x="5000189" y="108732"/>
                </a:lnTo>
                <a:lnTo>
                  <a:pt x="5018176" y="96723"/>
                </a:lnTo>
                <a:lnTo>
                  <a:pt x="5030334" y="78884"/>
                </a:lnTo>
                <a:lnTo>
                  <a:pt x="5034800" y="56997"/>
                </a:lnTo>
                <a:lnTo>
                  <a:pt x="5034800" y="56133"/>
                </a:lnTo>
                <a:lnTo>
                  <a:pt x="5030152" y="34247"/>
                </a:lnTo>
                <a:lnTo>
                  <a:pt x="5017690" y="16408"/>
                </a:lnTo>
                <a:lnTo>
                  <a:pt x="4999642" y="4398"/>
                </a:lnTo>
                <a:lnTo>
                  <a:pt x="4978234" y="0"/>
                </a:lnTo>
                <a:close/>
              </a:path>
              <a:path w="8402320" h="113664">
                <a:moveTo>
                  <a:pt x="5237276" y="0"/>
                </a:moveTo>
                <a:lnTo>
                  <a:pt x="5215686" y="4398"/>
                </a:lnTo>
                <a:lnTo>
                  <a:pt x="5197659" y="16408"/>
                </a:lnTo>
                <a:lnTo>
                  <a:pt x="5185298" y="34247"/>
                </a:lnTo>
                <a:lnTo>
                  <a:pt x="5180711" y="56133"/>
                </a:lnTo>
                <a:lnTo>
                  <a:pt x="5180711" y="56997"/>
                </a:lnTo>
                <a:lnTo>
                  <a:pt x="5185177" y="78884"/>
                </a:lnTo>
                <a:lnTo>
                  <a:pt x="5197335" y="96723"/>
                </a:lnTo>
                <a:lnTo>
                  <a:pt x="5215322" y="108732"/>
                </a:lnTo>
                <a:lnTo>
                  <a:pt x="5237276" y="113131"/>
                </a:lnTo>
                <a:lnTo>
                  <a:pt x="5259231" y="108732"/>
                </a:lnTo>
                <a:lnTo>
                  <a:pt x="5277218" y="96723"/>
                </a:lnTo>
                <a:lnTo>
                  <a:pt x="5289376" y="78884"/>
                </a:lnTo>
                <a:lnTo>
                  <a:pt x="5293842" y="56997"/>
                </a:lnTo>
                <a:lnTo>
                  <a:pt x="5293842" y="56133"/>
                </a:lnTo>
                <a:lnTo>
                  <a:pt x="5289194" y="34247"/>
                </a:lnTo>
                <a:lnTo>
                  <a:pt x="5276732" y="16408"/>
                </a:lnTo>
                <a:lnTo>
                  <a:pt x="5258684" y="4398"/>
                </a:lnTo>
                <a:lnTo>
                  <a:pt x="5237276" y="0"/>
                </a:lnTo>
                <a:close/>
              </a:path>
              <a:path w="8402320" h="113664">
                <a:moveTo>
                  <a:pt x="5496306" y="0"/>
                </a:moveTo>
                <a:lnTo>
                  <a:pt x="5474716" y="4398"/>
                </a:lnTo>
                <a:lnTo>
                  <a:pt x="5456688" y="16408"/>
                </a:lnTo>
                <a:lnTo>
                  <a:pt x="5444328" y="34247"/>
                </a:lnTo>
                <a:lnTo>
                  <a:pt x="5439740" y="56133"/>
                </a:lnTo>
                <a:lnTo>
                  <a:pt x="5439740" y="56997"/>
                </a:lnTo>
                <a:lnTo>
                  <a:pt x="5444206" y="78884"/>
                </a:lnTo>
                <a:lnTo>
                  <a:pt x="5456364" y="96723"/>
                </a:lnTo>
                <a:lnTo>
                  <a:pt x="5474351" y="108732"/>
                </a:lnTo>
                <a:lnTo>
                  <a:pt x="5496306" y="113131"/>
                </a:lnTo>
                <a:lnTo>
                  <a:pt x="5518260" y="108732"/>
                </a:lnTo>
                <a:lnTo>
                  <a:pt x="5536247" y="96723"/>
                </a:lnTo>
                <a:lnTo>
                  <a:pt x="5548405" y="78884"/>
                </a:lnTo>
                <a:lnTo>
                  <a:pt x="5552871" y="56997"/>
                </a:lnTo>
                <a:lnTo>
                  <a:pt x="5552871" y="56133"/>
                </a:lnTo>
                <a:lnTo>
                  <a:pt x="5548223" y="34247"/>
                </a:lnTo>
                <a:lnTo>
                  <a:pt x="5535761" y="16408"/>
                </a:lnTo>
                <a:lnTo>
                  <a:pt x="5517713" y="4398"/>
                </a:lnTo>
                <a:lnTo>
                  <a:pt x="5496306" y="0"/>
                </a:lnTo>
                <a:close/>
              </a:path>
              <a:path w="8402320" h="113664">
                <a:moveTo>
                  <a:pt x="5755347" y="0"/>
                </a:moveTo>
                <a:lnTo>
                  <a:pt x="5733757" y="4398"/>
                </a:lnTo>
                <a:lnTo>
                  <a:pt x="5715730" y="16408"/>
                </a:lnTo>
                <a:lnTo>
                  <a:pt x="5703369" y="34247"/>
                </a:lnTo>
                <a:lnTo>
                  <a:pt x="5698782" y="56133"/>
                </a:lnTo>
                <a:lnTo>
                  <a:pt x="5698782" y="56997"/>
                </a:lnTo>
                <a:lnTo>
                  <a:pt x="5703248" y="78884"/>
                </a:lnTo>
                <a:lnTo>
                  <a:pt x="5715406" y="96723"/>
                </a:lnTo>
                <a:lnTo>
                  <a:pt x="5733393" y="108732"/>
                </a:lnTo>
                <a:lnTo>
                  <a:pt x="5755347" y="113131"/>
                </a:lnTo>
                <a:lnTo>
                  <a:pt x="5777302" y="108732"/>
                </a:lnTo>
                <a:lnTo>
                  <a:pt x="5795289" y="96723"/>
                </a:lnTo>
                <a:lnTo>
                  <a:pt x="5807447" y="78884"/>
                </a:lnTo>
                <a:lnTo>
                  <a:pt x="5811913" y="56997"/>
                </a:lnTo>
                <a:lnTo>
                  <a:pt x="5811913" y="56133"/>
                </a:lnTo>
                <a:lnTo>
                  <a:pt x="5807265" y="34247"/>
                </a:lnTo>
                <a:lnTo>
                  <a:pt x="5794803" y="16408"/>
                </a:lnTo>
                <a:lnTo>
                  <a:pt x="5776755" y="4398"/>
                </a:lnTo>
                <a:lnTo>
                  <a:pt x="5755347" y="0"/>
                </a:lnTo>
                <a:close/>
              </a:path>
              <a:path w="8402320" h="113664">
                <a:moveTo>
                  <a:pt x="6014377" y="0"/>
                </a:moveTo>
                <a:lnTo>
                  <a:pt x="5992787" y="4398"/>
                </a:lnTo>
                <a:lnTo>
                  <a:pt x="5974759" y="16408"/>
                </a:lnTo>
                <a:lnTo>
                  <a:pt x="5962399" y="34247"/>
                </a:lnTo>
                <a:lnTo>
                  <a:pt x="5957811" y="56133"/>
                </a:lnTo>
                <a:lnTo>
                  <a:pt x="5957811" y="56997"/>
                </a:lnTo>
                <a:lnTo>
                  <a:pt x="5962277" y="78884"/>
                </a:lnTo>
                <a:lnTo>
                  <a:pt x="5974435" y="96723"/>
                </a:lnTo>
                <a:lnTo>
                  <a:pt x="5992422" y="108732"/>
                </a:lnTo>
                <a:lnTo>
                  <a:pt x="6014377" y="113131"/>
                </a:lnTo>
                <a:lnTo>
                  <a:pt x="6036331" y="108732"/>
                </a:lnTo>
                <a:lnTo>
                  <a:pt x="6054318" y="96723"/>
                </a:lnTo>
                <a:lnTo>
                  <a:pt x="6066476" y="78884"/>
                </a:lnTo>
                <a:lnTo>
                  <a:pt x="6070942" y="56997"/>
                </a:lnTo>
                <a:lnTo>
                  <a:pt x="6070942" y="56133"/>
                </a:lnTo>
                <a:lnTo>
                  <a:pt x="6066294" y="34247"/>
                </a:lnTo>
                <a:lnTo>
                  <a:pt x="6053832" y="16408"/>
                </a:lnTo>
                <a:lnTo>
                  <a:pt x="6035784" y="4398"/>
                </a:lnTo>
                <a:lnTo>
                  <a:pt x="6014377" y="0"/>
                </a:lnTo>
                <a:close/>
              </a:path>
              <a:path w="8402320" h="113664">
                <a:moveTo>
                  <a:pt x="6273419" y="0"/>
                </a:moveTo>
                <a:lnTo>
                  <a:pt x="6251829" y="4398"/>
                </a:lnTo>
                <a:lnTo>
                  <a:pt x="6233801" y="16408"/>
                </a:lnTo>
                <a:lnTo>
                  <a:pt x="6221441" y="34247"/>
                </a:lnTo>
                <a:lnTo>
                  <a:pt x="6216853" y="56133"/>
                </a:lnTo>
                <a:lnTo>
                  <a:pt x="6216853" y="56997"/>
                </a:lnTo>
                <a:lnTo>
                  <a:pt x="6221319" y="78884"/>
                </a:lnTo>
                <a:lnTo>
                  <a:pt x="6233477" y="96723"/>
                </a:lnTo>
                <a:lnTo>
                  <a:pt x="6251464" y="108732"/>
                </a:lnTo>
                <a:lnTo>
                  <a:pt x="6273419" y="113131"/>
                </a:lnTo>
                <a:lnTo>
                  <a:pt x="6295373" y="108732"/>
                </a:lnTo>
                <a:lnTo>
                  <a:pt x="6313360" y="96723"/>
                </a:lnTo>
                <a:lnTo>
                  <a:pt x="6325518" y="78884"/>
                </a:lnTo>
                <a:lnTo>
                  <a:pt x="6329984" y="56997"/>
                </a:lnTo>
                <a:lnTo>
                  <a:pt x="6329984" y="56133"/>
                </a:lnTo>
                <a:lnTo>
                  <a:pt x="6325336" y="34247"/>
                </a:lnTo>
                <a:lnTo>
                  <a:pt x="6312874" y="16408"/>
                </a:lnTo>
                <a:lnTo>
                  <a:pt x="6294826" y="4398"/>
                </a:lnTo>
                <a:lnTo>
                  <a:pt x="6273419" y="0"/>
                </a:lnTo>
                <a:close/>
              </a:path>
              <a:path w="8402320" h="113664">
                <a:moveTo>
                  <a:pt x="6532448" y="0"/>
                </a:moveTo>
                <a:lnTo>
                  <a:pt x="6510858" y="4398"/>
                </a:lnTo>
                <a:lnTo>
                  <a:pt x="6492830" y="16408"/>
                </a:lnTo>
                <a:lnTo>
                  <a:pt x="6480470" y="34247"/>
                </a:lnTo>
                <a:lnTo>
                  <a:pt x="6475882" y="56133"/>
                </a:lnTo>
                <a:lnTo>
                  <a:pt x="6475882" y="56997"/>
                </a:lnTo>
                <a:lnTo>
                  <a:pt x="6480348" y="78884"/>
                </a:lnTo>
                <a:lnTo>
                  <a:pt x="6492506" y="96723"/>
                </a:lnTo>
                <a:lnTo>
                  <a:pt x="6510493" y="108732"/>
                </a:lnTo>
                <a:lnTo>
                  <a:pt x="6532448" y="113131"/>
                </a:lnTo>
                <a:lnTo>
                  <a:pt x="6554402" y="108732"/>
                </a:lnTo>
                <a:lnTo>
                  <a:pt x="6572389" y="96723"/>
                </a:lnTo>
                <a:lnTo>
                  <a:pt x="6584547" y="78884"/>
                </a:lnTo>
                <a:lnTo>
                  <a:pt x="6589013" y="56997"/>
                </a:lnTo>
                <a:lnTo>
                  <a:pt x="6589013" y="56133"/>
                </a:lnTo>
                <a:lnTo>
                  <a:pt x="6584365" y="34247"/>
                </a:lnTo>
                <a:lnTo>
                  <a:pt x="6571903" y="16408"/>
                </a:lnTo>
                <a:lnTo>
                  <a:pt x="6553856" y="4398"/>
                </a:lnTo>
                <a:lnTo>
                  <a:pt x="6532448" y="0"/>
                </a:lnTo>
                <a:close/>
              </a:path>
              <a:path w="8402320" h="113664">
                <a:moveTo>
                  <a:pt x="6791490" y="0"/>
                </a:moveTo>
                <a:lnTo>
                  <a:pt x="6769900" y="4398"/>
                </a:lnTo>
                <a:lnTo>
                  <a:pt x="6751872" y="16408"/>
                </a:lnTo>
                <a:lnTo>
                  <a:pt x="6739512" y="34247"/>
                </a:lnTo>
                <a:lnTo>
                  <a:pt x="6734924" y="56133"/>
                </a:lnTo>
                <a:lnTo>
                  <a:pt x="6734924" y="56997"/>
                </a:lnTo>
                <a:lnTo>
                  <a:pt x="6739390" y="78884"/>
                </a:lnTo>
                <a:lnTo>
                  <a:pt x="6751548" y="96723"/>
                </a:lnTo>
                <a:lnTo>
                  <a:pt x="6769535" y="108732"/>
                </a:lnTo>
                <a:lnTo>
                  <a:pt x="6791490" y="113131"/>
                </a:lnTo>
                <a:lnTo>
                  <a:pt x="6813444" y="108732"/>
                </a:lnTo>
                <a:lnTo>
                  <a:pt x="6831431" y="96723"/>
                </a:lnTo>
                <a:lnTo>
                  <a:pt x="6843589" y="78884"/>
                </a:lnTo>
                <a:lnTo>
                  <a:pt x="6848055" y="56997"/>
                </a:lnTo>
                <a:lnTo>
                  <a:pt x="6848055" y="56133"/>
                </a:lnTo>
                <a:lnTo>
                  <a:pt x="6843407" y="34247"/>
                </a:lnTo>
                <a:lnTo>
                  <a:pt x="6830945" y="16408"/>
                </a:lnTo>
                <a:lnTo>
                  <a:pt x="6812897" y="4398"/>
                </a:lnTo>
                <a:lnTo>
                  <a:pt x="6791490" y="0"/>
                </a:lnTo>
                <a:close/>
              </a:path>
              <a:path w="8402320" h="113664">
                <a:moveTo>
                  <a:pt x="7050519" y="0"/>
                </a:moveTo>
                <a:lnTo>
                  <a:pt x="7028929" y="4398"/>
                </a:lnTo>
                <a:lnTo>
                  <a:pt x="7010901" y="16408"/>
                </a:lnTo>
                <a:lnTo>
                  <a:pt x="6998541" y="34247"/>
                </a:lnTo>
                <a:lnTo>
                  <a:pt x="6993953" y="56133"/>
                </a:lnTo>
                <a:lnTo>
                  <a:pt x="6993953" y="56997"/>
                </a:lnTo>
                <a:lnTo>
                  <a:pt x="6998419" y="78884"/>
                </a:lnTo>
                <a:lnTo>
                  <a:pt x="7010577" y="96723"/>
                </a:lnTo>
                <a:lnTo>
                  <a:pt x="7028564" y="108732"/>
                </a:lnTo>
                <a:lnTo>
                  <a:pt x="7050519" y="113131"/>
                </a:lnTo>
                <a:lnTo>
                  <a:pt x="7072473" y="108732"/>
                </a:lnTo>
                <a:lnTo>
                  <a:pt x="7090460" y="96723"/>
                </a:lnTo>
                <a:lnTo>
                  <a:pt x="7102618" y="78884"/>
                </a:lnTo>
                <a:lnTo>
                  <a:pt x="7107085" y="56997"/>
                </a:lnTo>
                <a:lnTo>
                  <a:pt x="7107085" y="56133"/>
                </a:lnTo>
                <a:lnTo>
                  <a:pt x="7102436" y="34247"/>
                </a:lnTo>
                <a:lnTo>
                  <a:pt x="7089975" y="16408"/>
                </a:lnTo>
                <a:lnTo>
                  <a:pt x="7071927" y="4398"/>
                </a:lnTo>
                <a:lnTo>
                  <a:pt x="7050519" y="0"/>
                </a:lnTo>
                <a:close/>
              </a:path>
              <a:path w="8402320" h="113664">
                <a:moveTo>
                  <a:pt x="7309561" y="0"/>
                </a:moveTo>
                <a:lnTo>
                  <a:pt x="7287971" y="4398"/>
                </a:lnTo>
                <a:lnTo>
                  <a:pt x="7269943" y="16408"/>
                </a:lnTo>
                <a:lnTo>
                  <a:pt x="7257583" y="34247"/>
                </a:lnTo>
                <a:lnTo>
                  <a:pt x="7252995" y="56133"/>
                </a:lnTo>
                <a:lnTo>
                  <a:pt x="7252995" y="56997"/>
                </a:lnTo>
                <a:lnTo>
                  <a:pt x="7257461" y="78884"/>
                </a:lnTo>
                <a:lnTo>
                  <a:pt x="7269619" y="96723"/>
                </a:lnTo>
                <a:lnTo>
                  <a:pt x="7287606" y="108732"/>
                </a:lnTo>
                <a:lnTo>
                  <a:pt x="7309561" y="113131"/>
                </a:lnTo>
                <a:lnTo>
                  <a:pt x="7331515" y="108732"/>
                </a:lnTo>
                <a:lnTo>
                  <a:pt x="7349502" y="96723"/>
                </a:lnTo>
                <a:lnTo>
                  <a:pt x="7361660" y="78884"/>
                </a:lnTo>
                <a:lnTo>
                  <a:pt x="7366127" y="56997"/>
                </a:lnTo>
                <a:lnTo>
                  <a:pt x="7366127" y="56133"/>
                </a:lnTo>
                <a:lnTo>
                  <a:pt x="7361478" y="34247"/>
                </a:lnTo>
                <a:lnTo>
                  <a:pt x="7349016" y="16408"/>
                </a:lnTo>
                <a:lnTo>
                  <a:pt x="7330969" y="4398"/>
                </a:lnTo>
                <a:lnTo>
                  <a:pt x="7309561" y="0"/>
                </a:lnTo>
                <a:close/>
              </a:path>
              <a:path w="8402320" h="113664">
                <a:moveTo>
                  <a:pt x="7568590" y="0"/>
                </a:moveTo>
                <a:lnTo>
                  <a:pt x="7547000" y="4398"/>
                </a:lnTo>
                <a:lnTo>
                  <a:pt x="7528972" y="16408"/>
                </a:lnTo>
                <a:lnTo>
                  <a:pt x="7516612" y="34247"/>
                </a:lnTo>
                <a:lnTo>
                  <a:pt x="7512024" y="56133"/>
                </a:lnTo>
                <a:lnTo>
                  <a:pt x="7512024" y="56997"/>
                </a:lnTo>
                <a:lnTo>
                  <a:pt x="7516491" y="78884"/>
                </a:lnTo>
                <a:lnTo>
                  <a:pt x="7528648" y="96723"/>
                </a:lnTo>
                <a:lnTo>
                  <a:pt x="7546636" y="108732"/>
                </a:lnTo>
                <a:lnTo>
                  <a:pt x="7568590" y="113131"/>
                </a:lnTo>
                <a:lnTo>
                  <a:pt x="7590544" y="108732"/>
                </a:lnTo>
                <a:lnTo>
                  <a:pt x="7608531" y="96723"/>
                </a:lnTo>
                <a:lnTo>
                  <a:pt x="7620689" y="78884"/>
                </a:lnTo>
                <a:lnTo>
                  <a:pt x="7625156" y="56997"/>
                </a:lnTo>
                <a:lnTo>
                  <a:pt x="7625156" y="56133"/>
                </a:lnTo>
                <a:lnTo>
                  <a:pt x="7620507" y="34247"/>
                </a:lnTo>
                <a:lnTo>
                  <a:pt x="7608046" y="16408"/>
                </a:lnTo>
                <a:lnTo>
                  <a:pt x="7589998" y="4398"/>
                </a:lnTo>
                <a:lnTo>
                  <a:pt x="7568590" y="0"/>
                </a:lnTo>
                <a:close/>
              </a:path>
              <a:path w="8402320" h="113664">
                <a:moveTo>
                  <a:pt x="7827632" y="0"/>
                </a:moveTo>
                <a:lnTo>
                  <a:pt x="7806042" y="4398"/>
                </a:lnTo>
                <a:lnTo>
                  <a:pt x="7788014" y="16408"/>
                </a:lnTo>
                <a:lnTo>
                  <a:pt x="7775654" y="34247"/>
                </a:lnTo>
                <a:lnTo>
                  <a:pt x="7771066" y="56133"/>
                </a:lnTo>
                <a:lnTo>
                  <a:pt x="7771066" y="56997"/>
                </a:lnTo>
                <a:lnTo>
                  <a:pt x="7775532" y="78884"/>
                </a:lnTo>
                <a:lnTo>
                  <a:pt x="7787690" y="96723"/>
                </a:lnTo>
                <a:lnTo>
                  <a:pt x="7805677" y="108732"/>
                </a:lnTo>
                <a:lnTo>
                  <a:pt x="7827632" y="113131"/>
                </a:lnTo>
                <a:lnTo>
                  <a:pt x="7849586" y="108732"/>
                </a:lnTo>
                <a:lnTo>
                  <a:pt x="7867573" y="96723"/>
                </a:lnTo>
                <a:lnTo>
                  <a:pt x="7879731" y="78884"/>
                </a:lnTo>
                <a:lnTo>
                  <a:pt x="7884198" y="56997"/>
                </a:lnTo>
                <a:lnTo>
                  <a:pt x="7884198" y="56133"/>
                </a:lnTo>
                <a:lnTo>
                  <a:pt x="7879549" y="34247"/>
                </a:lnTo>
                <a:lnTo>
                  <a:pt x="7867088" y="16408"/>
                </a:lnTo>
                <a:lnTo>
                  <a:pt x="7849040" y="4398"/>
                </a:lnTo>
                <a:lnTo>
                  <a:pt x="7827632" y="0"/>
                </a:lnTo>
                <a:close/>
              </a:path>
              <a:path w="8402320" h="113664">
                <a:moveTo>
                  <a:pt x="8086661" y="0"/>
                </a:moveTo>
                <a:lnTo>
                  <a:pt x="8065071" y="4398"/>
                </a:lnTo>
                <a:lnTo>
                  <a:pt x="8047043" y="16408"/>
                </a:lnTo>
                <a:lnTo>
                  <a:pt x="8034683" y="34247"/>
                </a:lnTo>
                <a:lnTo>
                  <a:pt x="8030095" y="56133"/>
                </a:lnTo>
                <a:lnTo>
                  <a:pt x="8030095" y="56997"/>
                </a:lnTo>
                <a:lnTo>
                  <a:pt x="8034562" y="78884"/>
                </a:lnTo>
                <a:lnTo>
                  <a:pt x="8046719" y="96723"/>
                </a:lnTo>
                <a:lnTo>
                  <a:pt x="8064707" y="108732"/>
                </a:lnTo>
                <a:lnTo>
                  <a:pt x="8086661" y="113131"/>
                </a:lnTo>
                <a:lnTo>
                  <a:pt x="8108615" y="108732"/>
                </a:lnTo>
                <a:lnTo>
                  <a:pt x="8126603" y="96723"/>
                </a:lnTo>
                <a:lnTo>
                  <a:pt x="8138760" y="78884"/>
                </a:lnTo>
                <a:lnTo>
                  <a:pt x="8143227" y="56997"/>
                </a:lnTo>
                <a:lnTo>
                  <a:pt x="8143227" y="56133"/>
                </a:lnTo>
                <a:lnTo>
                  <a:pt x="8138578" y="34247"/>
                </a:lnTo>
                <a:lnTo>
                  <a:pt x="8126117" y="16408"/>
                </a:lnTo>
                <a:lnTo>
                  <a:pt x="8108069" y="4398"/>
                </a:lnTo>
                <a:lnTo>
                  <a:pt x="8086661" y="0"/>
                </a:lnTo>
                <a:close/>
              </a:path>
              <a:path w="8402320" h="113664">
                <a:moveTo>
                  <a:pt x="8345703" y="0"/>
                </a:moveTo>
                <a:lnTo>
                  <a:pt x="8324113" y="4398"/>
                </a:lnTo>
                <a:lnTo>
                  <a:pt x="8306085" y="16408"/>
                </a:lnTo>
                <a:lnTo>
                  <a:pt x="8293725" y="34247"/>
                </a:lnTo>
                <a:lnTo>
                  <a:pt x="8289137" y="56133"/>
                </a:lnTo>
                <a:lnTo>
                  <a:pt x="8289137" y="56997"/>
                </a:lnTo>
                <a:lnTo>
                  <a:pt x="8293604" y="78884"/>
                </a:lnTo>
                <a:lnTo>
                  <a:pt x="8305761" y="96723"/>
                </a:lnTo>
                <a:lnTo>
                  <a:pt x="8323749" y="108732"/>
                </a:lnTo>
                <a:lnTo>
                  <a:pt x="8345703" y="113131"/>
                </a:lnTo>
                <a:lnTo>
                  <a:pt x="8367657" y="108732"/>
                </a:lnTo>
                <a:lnTo>
                  <a:pt x="8385644" y="96723"/>
                </a:lnTo>
                <a:lnTo>
                  <a:pt x="8397802" y="78884"/>
                </a:lnTo>
                <a:lnTo>
                  <a:pt x="8402269" y="56997"/>
                </a:lnTo>
                <a:lnTo>
                  <a:pt x="8402269" y="56133"/>
                </a:lnTo>
                <a:lnTo>
                  <a:pt x="8397620" y="34247"/>
                </a:lnTo>
                <a:lnTo>
                  <a:pt x="8385159" y="16408"/>
                </a:lnTo>
                <a:lnTo>
                  <a:pt x="8367111" y="4398"/>
                </a:lnTo>
                <a:lnTo>
                  <a:pt x="8345703" y="0"/>
                </a:lnTo>
                <a:close/>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pic>
        <p:nvPicPr>
          <p:cNvPr id="10" name="Picture 8"/>
          <p:cNvPicPr>
            <a:picLocks noChangeAspect="1"/>
          </p:cNvPicPr>
          <p:nvPr userDrawn="1"/>
        </p:nvPicPr>
        <p:blipFill>
          <a:blip r:embed="rId2">
            <a:extLst>
              <a:ext uri="{28A0092B-C50C-407E-A947-70E740481C1C}">
                <a14:useLocalDpi xmlns:a14="http://schemas.microsoft.com/office/drawing/2010/main" val="0"/>
              </a:ext>
            </a:extLst>
          </a:blip>
          <a:srcRect l="-3178" r="87106"/>
          <a:stretch>
            <a:fillRect/>
          </a:stretch>
        </p:blipFill>
        <p:spPr bwMode="auto">
          <a:xfrm>
            <a:off x="8031163" y="6022975"/>
            <a:ext cx="823912"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 name="Picture 9"/>
          <p:cNvPicPr>
            <a:picLocks noChangeAspect="1"/>
          </p:cNvPicPr>
          <p:nvPr userDrawn="1"/>
        </p:nvPicPr>
        <p:blipFill>
          <a:blip r:embed="rId2">
            <a:extLst>
              <a:ext uri="{28A0092B-C50C-407E-A947-70E740481C1C}">
                <a14:useLocalDpi xmlns:a14="http://schemas.microsoft.com/office/drawing/2010/main" val="0"/>
              </a:ext>
            </a:extLst>
          </a:blip>
          <a:srcRect l="52269" r="35178"/>
          <a:stretch>
            <a:fillRect/>
          </a:stretch>
        </p:blipFill>
        <p:spPr bwMode="auto">
          <a:xfrm>
            <a:off x="371475" y="5953125"/>
            <a:ext cx="639763"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Picture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7875" y="3733800"/>
            <a:ext cx="7588250" cy="4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685800" y="2130425"/>
            <a:ext cx="7772400" cy="1470025"/>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
        <p:nvSpPr>
          <p:cNvPr id="9" name="Subtitle 2"/>
          <p:cNvSpPr>
            <a:spLocks noGrp="1"/>
          </p:cNvSpPr>
          <p:nvPr>
            <p:ph type="subTitle" idx="1"/>
          </p:nvPr>
        </p:nvSpPr>
        <p:spPr>
          <a:xfrm>
            <a:off x="685800" y="3886200"/>
            <a:ext cx="7772400" cy="1371600"/>
          </a:xfrm>
        </p:spPr>
        <p:txBody>
          <a:bodyPr>
            <a:normAutofit/>
          </a:bodyPr>
          <a:lstStyle>
            <a:lvl1pPr marL="0" indent="0" algn="l">
              <a:buNone/>
              <a:defRPr sz="24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9238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Slide Number Placeholder 5"/>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74DDD2FC-8DD1-441B-BA56-00FDED4607D2}"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1150938"/>
            <a:ext cx="804545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4648200" y="1295400"/>
            <a:ext cx="4038600" cy="4953000"/>
          </a:xfrm>
        </p:spPr>
        <p:txBody>
          <a:bodyPr>
            <a:normAutofit/>
          </a:bodyPr>
          <a:lstStyle>
            <a:lvl1pPr>
              <a:defRPr sz="2400">
                <a:solidFill>
                  <a:srgbClr val="000000"/>
                </a:solidFill>
              </a:defRPr>
            </a:lvl1pPr>
            <a:lvl2pPr>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457200" y="274638"/>
            <a:ext cx="8229600" cy="792162"/>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
        <p:nvSpPr>
          <p:cNvPr id="10" name="Content Placeholder 9"/>
          <p:cNvSpPr>
            <a:spLocks noGrp="1"/>
          </p:cNvSpPr>
          <p:nvPr>
            <p:ph sz="quarter" idx="11"/>
          </p:nvPr>
        </p:nvSpPr>
        <p:spPr>
          <a:xfrm>
            <a:off x="457200" y="1295400"/>
            <a:ext cx="39624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2709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 caption">
    <p:spTree>
      <p:nvGrpSpPr>
        <p:cNvPr id="1" name=""/>
        <p:cNvGrpSpPr/>
        <p:nvPr/>
      </p:nvGrpSpPr>
      <p:grpSpPr>
        <a:xfrm>
          <a:off x="0" y="0"/>
          <a:ext cx="0" cy="0"/>
          <a:chOff x="0" y="0"/>
          <a:chExt cx="0" cy="0"/>
        </a:xfrm>
      </p:grpSpPr>
      <p:sp>
        <p:nvSpPr>
          <p:cNvPr id="5" name="Slide Number Placeholder 5"/>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14208CD0-055A-450C-BDA6-B3B5A17DAA8C}"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1150938"/>
            <a:ext cx="804545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4648200" y="1295400"/>
            <a:ext cx="4038600" cy="4953000"/>
          </a:xfrm>
        </p:spPr>
        <p:txBody>
          <a:bodyPr>
            <a:normAutofit/>
          </a:bodyPr>
          <a:lstStyle>
            <a:lvl1pPr>
              <a:defRPr sz="2400">
                <a:solidFill>
                  <a:srgbClr val="000000"/>
                </a:solidFill>
              </a:defRPr>
            </a:lvl1pPr>
            <a:lvl2pPr>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457200" y="274638"/>
            <a:ext cx="8229600" cy="792162"/>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
        <p:nvSpPr>
          <p:cNvPr id="8" name="Picture Placeholder 7"/>
          <p:cNvSpPr>
            <a:spLocks noGrp="1"/>
          </p:cNvSpPr>
          <p:nvPr>
            <p:ph type="pic" sz="quarter" idx="10"/>
          </p:nvPr>
        </p:nvSpPr>
        <p:spPr>
          <a:xfrm>
            <a:off x="457200" y="1295400"/>
            <a:ext cx="3962400" cy="4953000"/>
          </a:xfrm>
        </p:spPr>
        <p:txBody>
          <a:bodyPr/>
          <a:lstStyle>
            <a:lvl1pPr marL="0" indent="0">
              <a:buNone/>
              <a:defRPr/>
            </a:lvl1pPr>
          </a:lstStyle>
          <a:p>
            <a:pPr lvl="0"/>
            <a:r>
              <a:rPr lang="en-US" noProof="0"/>
              <a:t>Drag picture to placeholder or click icon to add</a:t>
            </a:r>
          </a:p>
        </p:txBody>
      </p:sp>
    </p:spTree>
    <p:extLst>
      <p:ext uri="{BB962C8B-B14F-4D97-AF65-F5344CB8AC3E}">
        <p14:creationId xmlns:p14="http://schemas.microsoft.com/office/powerpoint/2010/main" val="3529174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blank footer">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5625" y="1150938"/>
            <a:ext cx="8045450" cy="5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274638"/>
            <a:ext cx="8229600" cy="792162"/>
          </a:xfrm>
        </p:spPr>
        <p:txBody>
          <a:bodyPr>
            <a:normAutofit/>
          </a:bodyPr>
          <a:lstStyle>
            <a:lvl1pPr algn="l">
              <a:defRPr sz="2800">
                <a:solidFill>
                  <a:srgbClr val="00A94F"/>
                </a:solidFill>
                <a:latin typeface="Arial Rounded MT Bold" panose="020F0704030504030204" pitchFamily="34" charset="0"/>
              </a:defRPr>
            </a:lvl1pPr>
          </a:lstStyle>
          <a:p>
            <a:r>
              <a:rPr lang="en-US"/>
              <a:t>Click to edit Master title style</a:t>
            </a:r>
          </a:p>
        </p:txBody>
      </p:sp>
    </p:spTree>
    <p:extLst>
      <p:ext uri="{BB962C8B-B14F-4D97-AF65-F5344CB8AC3E}">
        <p14:creationId xmlns:p14="http://schemas.microsoft.com/office/powerpoint/2010/main" val="3131660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C5217A97-E3B9-4907-BD0B-37DED6B0FCDE}"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spTree>
    <p:extLst>
      <p:ext uri="{BB962C8B-B14F-4D97-AF65-F5344CB8AC3E}">
        <p14:creationId xmlns:p14="http://schemas.microsoft.com/office/powerpoint/2010/main" val="1761174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lide Number Placeholder 5"/>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73BE1D20-C982-4F27-938B-E0098F80EC1A}"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sp>
        <p:nvSpPr>
          <p:cNvPr id="2" name="Title 1"/>
          <p:cNvSpPr>
            <a:spLocks noGrp="1"/>
          </p:cNvSpPr>
          <p:nvPr>
            <p:ph type="title"/>
          </p:nvPr>
        </p:nvSpPr>
        <p:spPr>
          <a:xfrm>
            <a:off x="457200" y="273050"/>
            <a:ext cx="3008313" cy="1162050"/>
          </a:xfrm>
        </p:spPr>
        <p:txBody>
          <a:bodyPr>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3575050" y="273050"/>
            <a:ext cx="5111750" cy="6005630"/>
          </a:xfrm>
        </p:spPr>
        <p:txBody>
          <a:bodyPr>
            <a:normAutofit/>
          </a:bodyPr>
          <a:lstStyle>
            <a:lvl1pPr>
              <a:defRPr sz="2400">
                <a:solidFill>
                  <a:srgbClr val="000000"/>
                </a:solidFill>
              </a:defRPr>
            </a:lvl1pPr>
            <a:lvl2pPr>
              <a:defRPr sz="2400">
                <a:solidFill>
                  <a:srgbClr val="000000"/>
                </a:solidFill>
              </a:defRPr>
            </a:lvl2pPr>
            <a:lvl3pPr>
              <a:defRPr sz="2400">
                <a:solidFill>
                  <a:srgbClr val="000000"/>
                </a:solidFill>
              </a:defRPr>
            </a:lvl3pPr>
            <a:lvl4pPr>
              <a:defRPr sz="2400">
                <a:solidFill>
                  <a:srgbClr val="000000"/>
                </a:solidFill>
              </a:defRPr>
            </a:lvl4pPr>
            <a:lvl5pPr>
              <a:defRPr sz="2400">
                <a:solidFill>
                  <a:srgbClr val="00000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813300"/>
          </a:xfrm>
        </p:spPr>
        <p:txBody>
          <a:bodyPr>
            <a:normAutofit/>
          </a:bodyPr>
          <a:lstStyle>
            <a:lvl1pPr marL="0" indent="0">
              <a:buNone/>
              <a:defRPr sz="2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35197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lide Number Placeholder 5"/>
          <p:cNvSpPr txBox="1">
            <a:spLocks/>
          </p:cNvSpPr>
          <p:nvPr userDrawn="1"/>
        </p:nvSpPr>
        <p:spPr>
          <a:xfrm>
            <a:off x="7924800" y="6264275"/>
            <a:ext cx="762000" cy="365125"/>
          </a:xfrm>
          <a:prstGeom prst="rect">
            <a:avLst/>
          </a:prstGeom>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r" eaLnBrk="1" hangingPunct="1">
              <a:defRPr/>
            </a:pPr>
            <a:fld id="{886BEBAB-9CFB-47F2-9B90-8C98EC5F13C6}" type="slidenum">
              <a:rPr lang="en-US" altLang="en-US" sz="1600" smtClean="0">
                <a:solidFill>
                  <a:srgbClr val="7F7F7F"/>
                </a:solidFill>
                <a:cs typeface="Arial" panose="020B0604020202020204" pitchFamily="34" charset="0"/>
              </a:rPr>
              <a:pPr algn="r" eaLnBrk="1" hangingPunct="1">
                <a:defRPr/>
              </a:pPr>
              <a:t>‹#›</a:t>
            </a:fld>
            <a:endParaRPr lang="en-US" altLang="en-US" sz="1600">
              <a:solidFill>
                <a:srgbClr val="7F7F7F"/>
              </a:solidFill>
              <a:cs typeface="Arial" panose="020B0604020202020204" pitchFamily="34" charset="0"/>
            </a:endParaRPr>
          </a:p>
        </p:txBody>
      </p:sp>
      <p:sp>
        <p:nvSpPr>
          <p:cNvPr id="2" name="Title 1"/>
          <p:cNvSpPr>
            <a:spLocks noGrp="1"/>
          </p:cNvSpPr>
          <p:nvPr>
            <p:ph type="title"/>
          </p:nvPr>
        </p:nvSpPr>
        <p:spPr>
          <a:xfrm>
            <a:off x="1792288" y="4800600"/>
            <a:ext cx="5486400" cy="566738"/>
          </a:xfrm>
        </p:spPr>
        <p:txBody>
          <a:bodyPr>
            <a:normAutofit/>
          </a:bodyPr>
          <a:lstStyle>
            <a:lvl1pPr algn="l">
              <a:defRPr sz="2400" b="0"/>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66680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Slide Number Placeholder 5"/>
          <p:cNvSpPr>
            <a:spLocks noGrp="1"/>
          </p:cNvSpPr>
          <p:nvPr>
            <p:ph type="sldNum" sz="quarter" idx="4"/>
          </p:nvPr>
        </p:nvSpPr>
        <p:spPr>
          <a:xfrm>
            <a:off x="7924800" y="6356350"/>
            <a:ext cx="7620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A6A6A6"/>
                </a:solidFill>
                <a:cs typeface="Arial" panose="020B0604020202020204" pitchFamily="34" charset="0"/>
              </a:defRPr>
            </a:lvl1pPr>
          </a:lstStyle>
          <a:p>
            <a:pPr>
              <a:defRPr/>
            </a:pPr>
            <a:fld id="{011EEA0E-1FF3-483A-82A4-5E0F987BABA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Lst>
  <p:hf hdr="0" dt="0"/>
  <p:txStyles>
    <p:titleStyle>
      <a:lvl1pPr algn="l" rtl="0" eaLnBrk="0" fontAlgn="base" hangingPunct="0">
        <a:spcBef>
          <a:spcPct val="0"/>
        </a:spcBef>
        <a:spcAft>
          <a:spcPct val="0"/>
        </a:spcAft>
        <a:defRPr sz="2800" kern="1200">
          <a:solidFill>
            <a:srgbClr val="00A94F"/>
          </a:solidFill>
          <a:latin typeface="Arial Rounded MT Bold" panose="020F0704030504030204" pitchFamily="34" charset="0"/>
          <a:ea typeface="MS PGothic" panose="020B0600070205080204" pitchFamily="34" charset="-128"/>
          <a:cs typeface="ＭＳ Ｐゴシック" charset="0"/>
        </a:defRPr>
      </a:lvl1pPr>
      <a:lvl2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5pPr>
      <a:lvl6pPr marL="457200" algn="l" rtl="0" fontAlgn="base">
        <a:spcBef>
          <a:spcPct val="0"/>
        </a:spcBef>
        <a:spcAft>
          <a:spcPct val="0"/>
        </a:spcAft>
        <a:defRPr sz="2800">
          <a:solidFill>
            <a:srgbClr val="00A94F"/>
          </a:solidFill>
          <a:latin typeface="Arial Rounded MT Bold" pitchFamily="34" charset="0"/>
        </a:defRPr>
      </a:lvl6pPr>
      <a:lvl7pPr marL="914400" algn="l" rtl="0" fontAlgn="base">
        <a:spcBef>
          <a:spcPct val="0"/>
        </a:spcBef>
        <a:spcAft>
          <a:spcPct val="0"/>
        </a:spcAft>
        <a:defRPr sz="2800">
          <a:solidFill>
            <a:srgbClr val="00A94F"/>
          </a:solidFill>
          <a:latin typeface="Arial Rounded MT Bold" pitchFamily="34" charset="0"/>
        </a:defRPr>
      </a:lvl7pPr>
      <a:lvl8pPr marL="1371600" algn="l" rtl="0" fontAlgn="base">
        <a:spcBef>
          <a:spcPct val="0"/>
        </a:spcBef>
        <a:spcAft>
          <a:spcPct val="0"/>
        </a:spcAft>
        <a:defRPr sz="2800">
          <a:solidFill>
            <a:srgbClr val="00A94F"/>
          </a:solidFill>
          <a:latin typeface="Arial Rounded MT Bold" pitchFamily="34" charset="0"/>
        </a:defRPr>
      </a:lvl8pPr>
      <a:lvl9pPr marL="1828800" algn="l" rtl="0" fontAlgn="base">
        <a:spcBef>
          <a:spcPct val="0"/>
        </a:spcBef>
        <a:spcAft>
          <a:spcPct val="0"/>
        </a:spcAft>
        <a:defRPr sz="2800">
          <a:solidFill>
            <a:srgbClr val="00A94F"/>
          </a:solidFill>
          <a:latin typeface="Arial Rounded MT Bold" pitchFamily="34" charset="0"/>
        </a:defRPr>
      </a:lvl9pPr>
    </p:titleStyle>
    <p:bodyStyle>
      <a:lvl1pPr marL="342900" indent="-3429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95402"/>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077200" y="6356352"/>
            <a:ext cx="609600" cy="365125"/>
          </a:xfrm>
          <a:prstGeom prst="rect">
            <a:avLst/>
          </a:prstGeom>
        </p:spPr>
        <p:txBody>
          <a:bodyPr vert="horz" lIns="91440" tIns="45720" rIns="91440" bIns="45720" rtlCol="0" anchor="ctr"/>
          <a:lstStyle>
            <a:lvl1pPr algn="r" fontAlgn="auto">
              <a:spcBef>
                <a:spcPts val="0"/>
              </a:spcBef>
              <a:spcAft>
                <a:spcPts val="0"/>
              </a:spcAft>
              <a:defRPr sz="889" b="0">
                <a:solidFill>
                  <a:schemeClr val="bg1">
                    <a:lumMod val="50000"/>
                  </a:schemeClr>
                </a:solidFill>
                <a:latin typeface="+mj-lt"/>
              </a:defRPr>
            </a:lvl1pPr>
          </a:lstStyle>
          <a:p>
            <a:pPr eaLnBrk="1" hangingPunct="1">
              <a:defRPr/>
            </a:pPr>
            <a:fld id="{D423F924-74D2-45C3-9581-52674854CC09}" type="slidenum">
              <a:rPr lang="en-US" smtClean="0">
                <a:solidFill>
                  <a:prstClr val="white">
                    <a:lumMod val="50000"/>
                  </a:prstClr>
                </a:solidFill>
                <a:effectLst/>
              </a:rPr>
              <a:pPr eaLnBrk="1" hangingPunct="1">
                <a:defRPr/>
              </a:pPr>
              <a:t>‹#›</a:t>
            </a:fld>
            <a:endParaRPr lang="en-US">
              <a:solidFill>
                <a:prstClr val="white">
                  <a:lumMod val="50000"/>
                </a:prstClr>
              </a:solidFill>
              <a:effectLst/>
            </a:endParaRPr>
          </a:p>
        </p:txBody>
      </p:sp>
    </p:spTree>
    <p:extLst>
      <p:ext uri="{BB962C8B-B14F-4D97-AF65-F5344CB8AC3E}">
        <p14:creationId xmlns:p14="http://schemas.microsoft.com/office/powerpoint/2010/main" val="1919537639"/>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Lst>
  <p:hf hdr="0" ftr="0" dt="0"/>
  <p:txStyles>
    <p:titleStyle>
      <a:lvl1pPr algn="l" rtl="0" eaLnBrk="0" fontAlgn="base" hangingPunct="0">
        <a:spcBef>
          <a:spcPct val="0"/>
        </a:spcBef>
        <a:spcAft>
          <a:spcPct val="0"/>
        </a:spcAft>
        <a:defRPr sz="3200" kern="1200">
          <a:solidFill>
            <a:srgbClr val="009D57"/>
          </a:solidFill>
          <a:latin typeface="Rockwell" panose="02060603020205020403" pitchFamily="18" charset="0"/>
          <a:ea typeface="+mj-ea"/>
          <a:cs typeface="+mj-cs"/>
        </a:defRPr>
      </a:lvl1pPr>
      <a:lvl2pPr algn="l" rtl="0" eaLnBrk="0" fontAlgn="base" hangingPunct="0">
        <a:spcBef>
          <a:spcPct val="0"/>
        </a:spcBef>
        <a:spcAft>
          <a:spcPct val="0"/>
        </a:spcAft>
        <a:defRPr sz="3200">
          <a:solidFill>
            <a:srgbClr val="009D57"/>
          </a:solidFill>
          <a:latin typeface="Archer Semibold" pitchFamily="50" charset="0"/>
        </a:defRPr>
      </a:lvl2pPr>
      <a:lvl3pPr algn="l" rtl="0" eaLnBrk="0" fontAlgn="base" hangingPunct="0">
        <a:spcBef>
          <a:spcPct val="0"/>
        </a:spcBef>
        <a:spcAft>
          <a:spcPct val="0"/>
        </a:spcAft>
        <a:defRPr sz="3200">
          <a:solidFill>
            <a:srgbClr val="009D57"/>
          </a:solidFill>
          <a:latin typeface="Archer Semibold" pitchFamily="50" charset="0"/>
        </a:defRPr>
      </a:lvl3pPr>
      <a:lvl4pPr algn="l" rtl="0" eaLnBrk="0" fontAlgn="base" hangingPunct="0">
        <a:spcBef>
          <a:spcPct val="0"/>
        </a:spcBef>
        <a:spcAft>
          <a:spcPct val="0"/>
        </a:spcAft>
        <a:defRPr sz="3200">
          <a:solidFill>
            <a:srgbClr val="009D57"/>
          </a:solidFill>
          <a:latin typeface="Archer Semibold" pitchFamily="50" charset="0"/>
        </a:defRPr>
      </a:lvl4pPr>
      <a:lvl5pPr algn="l" rtl="0" eaLnBrk="0" fontAlgn="base" hangingPunct="0">
        <a:spcBef>
          <a:spcPct val="0"/>
        </a:spcBef>
        <a:spcAft>
          <a:spcPct val="0"/>
        </a:spcAft>
        <a:defRPr sz="3200">
          <a:solidFill>
            <a:srgbClr val="009D57"/>
          </a:solidFill>
          <a:latin typeface="Archer Semibold" pitchFamily="50" charset="0"/>
        </a:defRPr>
      </a:lvl5pPr>
      <a:lvl6pPr marL="406405" algn="l" rtl="0" fontAlgn="base">
        <a:spcBef>
          <a:spcPct val="0"/>
        </a:spcBef>
        <a:spcAft>
          <a:spcPct val="0"/>
        </a:spcAft>
        <a:defRPr sz="3200">
          <a:solidFill>
            <a:srgbClr val="009D57"/>
          </a:solidFill>
          <a:latin typeface="Archer Semibold" pitchFamily="50" charset="0"/>
        </a:defRPr>
      </a:lvl6pPr>
      <a:lvl7pPr marL="812810" algn="l" rtl="0" fontAlgn="base">
        <a:spcBef>
          <a:spcPct val="0"/>
        </a:spcBef>
        <a:spcAft>
          <a:spcPct val="0"/>
        </a:spcAft>
        <a:defRPr sz="3200">
          <a:solidFill>
            <a:srgbClr val="009D57"/>
          </a:solidFill>
          <a:latin typeface="Archer Semibold" pitchFamily="50" charset="0"/>
        </a:defRPr>
      </a:lvl7pPr>
      <a:lvl8pPr marL="1219215" algn="l" rtl="0" fontAlgn="base">
        <a:spcBef>
          <a:spcPct val="0"/>
        </a:spcBef>
        <a:spcAft>
          <a:spcPct val="0"/>
        </a:spcAft>
        <a:defRPr sz="3200">
          <a:solidFill>
            <a:srgbClr val="009D57"/>
          </a:solidFill>
          <a:latin typeface="Archer Semibold" pitchFamily="50" charset="0"/>
        </a:defRPr>
      </a:lvl8pPr>
      <a:lvl9pPr marL="1625620" algn="l" rtl="0" fontAlgn="base">
        <a:spcBef>
          <a:spcPct val="0"/>
        </a:spcBef>
        <a:spcAft>
          <a:spcPct val="0"/>
        </a:spcAft>
        <a:defRPr sz="3200">
          <a:solidFill>
            <a:srgbClr val="009D57"/>
          </a:solidFill>
          <a:latin typeface="Archer Semibold" pitchFamily="50" charset="0"/>
        </a:defRPr>
      </a:lvl9pPr>
    </p:titleStyle>
    <p:bodyStyle>
      <a:lvl1pPr marL="304804" indent="-304804" algn="l" rtl="0" eaLnBrk="0" fontAlgn="base" hangingPunct="0">
        <a:spcBef>
          <a:spcPct val="20000"/>
        </a:spcBef>
        <a:spcAft>
          <a:spcPct val="0"/>
        </a:spcAft>
        <a:buFont typeface="Arial" charset="0"/>
        <a:buChar char="•"/>
        <a:defRPr sz="2489" kern="1200">
          <a:solidFill>
            <a:srgbClr val="262626"/>
          </a:solidFill>
          <a:latin typeface="+mn-lt"/>
          <a:ea typeface="+mn-ea"/>
          <a:cs typeface="+mn-cs"/>
        </a:defRPr>
      </a:lvl1pPr>
      <a:lvl2pPr marL="660408" indent="-254003" algn="l" rtl="0" eaLnBrk="0" fontAlgn="base" hangingPunct="0">
        <a:spcBef>
          <a:spcPct val="20000"/>
        </a:spcBef>
        <a:spcAft>
          <a:spcPct val="0"/>
        </a:spcAft>
        <a:buFont typeface="Arial" charset="0"/>
        <a:buChar char="–"/>
        <a:defRPr sz="2133" kern="1200">
          <a:solidFill>
            <a:srgbClr val="262626"/>
          </a:solidFill>
          <a:latin typeface="+mn-lt"/>
          <a:ea typeface="+mn-ea"/>
          <a:cs typeface="+mn-cs"/>
        </a:defRPr>
      </a:lvl2pPr>
      <a:lvl3pPr marL="1016013" indent="-203203" algn="l" rtl="0" eaLnBrk="0" fontAlgn="base" hangingPunct="0">
        <a:spcBef>
          <a:spcPct val="20000"/>
        </a:spcBef>
        <a:spcAft>
          <a:spcPct val="0"/>
        </a:spcAft>
        <a:buFont typeface="Arial" charset="0"/>
        <a:buChar char="•"/>
        <a:defRPr sz="1778" kern="1200">
          <a:solidFill>
            <a:srgbClr val="262626"/>
          </a:solidFill>
          <a:latin typeface="+mn-lt"/>
          <a:ea typeface="+mn-ea"/>
          <a:cs typeface="+mn-cs"/>
        </a:defRPr>
      </a:lvl3pPr>
      <a:lvl4pPr marL="1422418" indent="-203203" algn="l" rtl="0" eaLnBrk="0" fontAlgn="base" hangingPunct="0">
        <a:spcBef>
          <a:spcPct val="20000"/>
        </a:spcBef>
        <a:spcAft>
          <a:spcPct val="0"/>
        </a:spcAft>
        <a:buFont typeface="Arial" charset="0"/>
        <a:buChar char="–"/>
        <a:defRPr sz="1600" kern="1200">
          <a:solidFill>
            <a:srgbClr val="262626"/>
          </a:solidFill>
          <a:latin typeface="+mn-lt"/>
          <a:ea typeface="+mn-ea"/>
          <a:cs typeface="+mn-cs"/>
        </a:defRPr>
      </a:lvl4pPr>
      <a:lvl5pPr marL="1828823" indent="-203203" algn="l" rtl="0" eaLnBrk="0" fontAlgn="base" hangingPunct="0">
        <a:spcBef>
          <a:spcPct val="20000"/>
        </a:spcBef>
        <a:spcAft>
          <a:spcPct val="0"/>
        </a:spcAft>
        <a:buFont typeface="Arial" charset="0"/>
        <a:buChar char="»"/>
        <a:defRPr sz="1600" kern="1200">
          <a:solidFill>
            <a:srgbClr val="262626"/>
          </a:solidFill>
          <a:latin typeface="+mn-lt"/>
          <a:ea typeface="+mn-ea"/>
          <a:cs typeface="+mn-cs"/>
        </a:defRPr>
      </a:lvl5pPr>
      <a:lvl6pPr marL="223522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6pPr>
      <a:lvl7pPr marL="264163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7pPr>
      <a:lvl8pPr marL="3048038"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8pPr>
      <a:lvl9pPr marL="3454443" indent="-203203" algn="l" defTabSz="812810" rtl="0" eaLnBrk="1" latinLnBrk="0" hangingPunct="1">
        <a:spcBef>
          <a:spcPct val="20000"/>
        </a:spcBef>
        <a:buFont typeface="Arial" pitchFamily="34" charset="0"/>
        <a:buChar char="•"/>
        <a:defRPr sz="1778" kern="1200">
          <a:solidFill>
            <a:schemeClr val="tx1"/>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95403"/>
            <a:ext cx="8229600" cy="4830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077200" y="6356354"/>
            <a:ext cx="609600" cy="365125"/>
          </a:xfrm>
          <a:prstGeom prst="rect">
            <a:avLst/>
          </a:prstGeom>
        </p:spPr>
        <p:txBody>
          <a:bodyPr vert="horz" lIns="91440" tIns="45720" rIns="91440" bIns="45720" rtlCol="0" anchor="ctr"/>
          <a:lstStyle>
            <a:lvl1pPr algn="r" fontAlgn="auto">
              <a:spcBef>
                <a:spcPts val="0"/>
              </a:spcBef>
              <a:spcAft>
                <a:spcPts val="0"/>
              </a:spcAft>
              <a:defRPr sz="667" b="0">
                <a:solidFill>
                  <a:schemeClr val="bg1">
                    <a:lumMod val="50000"/>
                  </a:schemeClr>
                </a:solidFill>
                <a:latin typeface="+mj-lt"/>
              </a:defRPr>
            </a:lvl1pPr>
          </a:lstStyle>
          <a:p>
            <a:pPr eaLnBrk="1" hangingPunct="1">
              <a:defRPr/>
            </a:pPr>
            <a:fld id="{D423F924-74D2-45C3-9581-52674854CC09}" type="slidenum">
              <a:rPr lang="en-US" smtClean="0">
                <a:solidFill>
                  <a:prstClr val="white">
                    <a:lumMod val="50000"/>
                  </a:prstClr>
                </a:solidFill>
                <a:effectLst/>
              </a:rPr>
              <a:pPr eaLnBrk="1" hangingPunct="1">
                <a:defRPr/>
              </a:pPr>
              <a:t>‹#›</a:t>
            </a:fld>
            <a:endParaRPr lang="en-US">
              <a:solidFill>
                <a:prstClr val="white">
                  <a:lumMod val="50000"/>
                </a:prstClr>
              </a:solidFill>
              <a:effectLst/>
            </a:endParaRPr>
          </a:p>
        </p:txBody>
      </p:sp>
    </p:spTree>
    <p:extLst>
      <p:ext uri="{BB962C8B-B14F-4D97-AF65-F5344CB8AC3E}">
        <p14:creationId xmlns:p14="http://schemas.microsoft.com/office/powerpoint/2010/main" val="1350802634"/>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Lst>
  <p:hf hdr="0" ftr="0" dt="0"/>
  <p:txStyles>
    <p:titleStyle>
      <a:lvl1pPr algn="l" rtl="0" eaLnBrk="0" fontAlgn="base" hangingPunct="0">
        <a:spcBef>
          <a:spcPct val="0"/>
        </a:spcBef>
        <a:spcAft>
          <a:spcPct val="0"/>
        </a:spcAft>
        <a:defRPr sz="2400" kern="1200">
          <a:solidFill>
            <a:srgbClr val="009D57"/>
          </a:solidFill>
          <a:latin typeface="Rockwell" panose="02060603020205020403" pitchFamily="18" charset="0"/>
          <a:ea typeface="+mj-ea"/>
          <a:cs typeface="+mj-cs"/>
        </a:defRPr>
      </a:lvl1pPr>
      <a:lvl2pPr algn="l" rtl="0" eaLnBrk="0" fontAlgn="base" hangingPunct="0">
        <a:spcBef>
          <a:spcPct val="0"/>
        </a:spcBef>
        <a:spcAft>
          <a:spcPct val="0"/>
        </a:spcAft>
        <a:defRPr sz="2400">
          <a:solidFill>
            <a:srgbClr val="009D57"/>
          </a:solidFill>
          <a:latin typeface="Archer Semibold" pitchFamily="50" charset="0"/>
        </a:defRPr>
      </a:lvl2pPr>
      <a:lvl3pPr algn="l" rtl="0" eaLnBrk="0" fontAlgn="base" hangingPunct="0">
        <a:spcBef>
          <a:spcPct val="0"/>
        </a:spcBef>
        <a:spcAft>
          <a:spcPct val="0"/>
        </a:spcAft>
        <a:defRPr sz="2400">
          <a:solidFill>
            <a:srgbClr val="009D57"/>
          </a:solidFill>
          <a:latin typeface="Archer Semibold" pitchFamily="50" charset="0"/>
        </a:defRPr>
      </a:lvl3pPr>
      <a:lvl4pPr algn="l" rtl="0" eaLnBrk="0" fontAlgn="base" hangingPunct="0">
        <a:spcBef>
          <a:spcPct val="0"/>
        </a:spcBef>
        <a:spcAft>
          <a:spcPct val="0"/>
        </a:spcAft>
        <a:defRPr sz="2400">
          <a:solidFill>
            <a:srgbClr val="009D57"/>
          </a:solidFill>
          <a:latin typeface="Archer Semibold" pitchFamily="50" charset="0"/>
        </a:defRPr>
      </a:lvl4pPr>
      <a:lvl5pPr algn="l" rtl="0" eaLnBrk="0" fontAlgn="base" hangingPunct="0">
        <a:spcBef>
          <a:spcPct val="0"/>
        </a:spcBef>
        <a:spcAft>
          <a:spcPct val="0"/>
        </a:spcAft>
        <a:defRPr sz="2400">
          <a:solidFill>
            <a:srgbClr val="009D57"/>
          </a:solidFill>
          <a:latin typeface="Archer Semibold" pitchFamily="50" charset="0"/>
        </a:defRPr>
      </a:lvl5pPr>
      <a:lvl6pPr marL="304804" algn="l" rtl="0" fontAlgn="base">
        <a:spcBef>
          <a:spcPct val="0"/>
        </a:spcBef>
        <a:spcAft>
          <a:spcPct val="0"/>
        </a:spcAft>
        <a:defRPr sz="2400">
          <a:solidFill>
            <a:srgbClr val="009D57"/>
          </a:solidFill>
          <a:latin typeface="Archer Semibold" pitchFamily="50" charset="0"/>
        </a:defRPr>
      </a:lvl6pPr>
      <a:lvl7pPr marL="609608" algn="l" rtl="0" fontAlgn="base">
        <a:spcBef>
          <a:spcPct val="0"/>
        </a:spcBef>
        <a:spcAft>
          <a:spcPct val="0"/>
        </a:spcAft>
        <a:defRPr sz="2400">
          <a:solidFill>
            <a:srgbClr val="009D57"/>
          </a:solidFill>
          <a:latin typeface="Archer Semibold" pitchFamily="50" charset="0"/>
        </a:defRPr>
      </a:lvl7pPr>
      <a:lvl8pPr marL="914411" algn="l" rtl="0" fontAlgn="base">
        <a:spcBef>
          <a:spcPct val="0"/>
        </a:spcBef>
        <a:spcAft>
          <a:spcPct val="0"/>
        </a:spcAft>
        <a:defRPr sz="2400">
          <a:solidFill>
            <a:srgbClr val="009D57"/>
          </a:solidFill>
          <a:latin typeface="Archer Semibold" pitchFamily="50" charset="0"/>
        </a:defRPr>
      </a:lvl8pPr>
      <a:lvl9pPr marL="1219215" algn="l" rtl="0" fontAlgn="base">
        <a:spcBef>
          <a:spcPct val="0"/>
        </a:spcBef>
        <a:spcAft>
          <a:spcPct val="0"/>
        </a:spcAft>
        <a:defRPr sz="2400">
          <a:solidFill>
            <a:srgbClr val="009D57"/>
          </a:solidFill>
          <a:latin typeface="Archer Semibold" pitchFamily="50" charset="0"/>
        </a:defRPr>
      </a:lvl9pPr>
    </p:titleStyle>
    <p:bodyStyle>
      <a:lvl1pPr marL="228603" indent="-228603" algn="l" rtl="0" eaLnBrk="0" fontAlgn="base" hangingPunct="0">
        <a:spcBef>
          <a:spcPct val="20000"/>
        </a:spcBef>
        <a:spcAft>
          <a:spcPct val="0"/>
        </a:spcAft>
        <a:buFont typeface="Arial" charset="0"/>
        <a:buChar char="•"/>
        <a:defRPr sz="1867" kern="1200">
          <a:solidFill>
            <a:srgbClr val="262626"/>
          </a:solidFill>
          <a:latin typeface="+mn-lt"/>
          <a:ea typeface="+mn-ea"/>
          <a:cs typeface="+mn-cs"/>
        </a:defRPr>
      </a:lvl1pPr>
      <a:lvl2pPr marL="495306" indent="-190502" algn="l" rtl="0" eaLnBrk="0" fontAlgn="base" hangingPunct="0">
        <a:spcBef>
          <a:spcPct val="20000"/>
        </a:spcBef>
        <a:spcAft>
          <a:spcPct val="0"/>
        </a:spcAft>
        <a:buFont typeface="Arial" charset="0"/>
        <a:buChar char="–"/>
        <a:defRPr sz="1600" kern="1200">
          <a:solidFill>
            <a:srgbClr val="262626"/>
          </a:solidFill>
          <a:latin typeface="+mn-lt"/>
          <a:ea typeface="+mn-ea"/>
          <a:cs typeface="+mn-cs"/>
        </a:defRPr>
      </a:lvl2pPr>
      <a:lvl3pPr marL="762010" indent="-152402" algn="l" rtl="0" eaLnBrk="0" fontAlgn="base" hangingPunct="0">
        <a:spcBef>
          <a:spcPct val="20000"/>
        </a:spcBef>
        <a:spcAft>
          <a:spcPct val="0"/>
        </a:spcAft>
        <a:buFont typeface="Arial" charset="0"/>
        <a:buChar char="•"/>
        <a:defRPr sz="1334" kern="1200">
          <a:solidFill>
            <a:srgbClr val="262626"/>
          </a:solidFill>
          <a:latin typeface="+mn-lt"/>
          <a:ea typeface="+mn-ea"/>
          <a:cs typeface="+mn-cs"/>
        </a:defRPr>
      </a:lvl3pPr>
      <a:lvl4pPr marL="1066814" indent="-152402" algn="l" rtl="0" eaLnBrk="0" fontAlgn="base" hangingPunct="0">
        <a:spcBef>
          <a:spcPct val="20000"/>
        </a:spcBef>
        <a:spcAft>
          <a:spcPct val="0"/>
        </a:spcAft>
        <a:buFont typeface="Arial" charset="0"/>
        <a:buChar char="–"/>
        <a:defRPr sz="1200" kern="1200">
          <a:solidFill>
            <a:srgbClr val="262626"/>
          </a:solidFill>
          <a:latin typeface="+mn-lt"/>
          <a:ea typeface="+mn-ea"/>
          <a:cs typeface="+mn-cs"/>
        </a:defRPr>
      </a:lvl4pPr>
      <a:lvl5pPr marL="1371617" indent="-152402" algn="l" rtl="0" eaLnBrk="0" fontAlgn="base" hangingPunct="0">
        <a:spcBef>
          <a:spcPct val="20000"/>
        </a:spcBef>
        <a:spcAft>
          <a:spcPct val="0"/>
        </a:spcAft>
        <a:buFont typeface="Arial" charset="0"/>
        <a:buChar char="»"/>
        <a:defRPr sz="1200" kern="1200">
          <a:solidFill>
            <a:srgbClr val="262626"/>
          </a:solidFill>
          <a:latin typeface="+mn-lt"/>
          <a:ea typeface="+mn-ea"/>
          <a:cs typeface="+mn-cs"/>
        </a:defRPr>
      </a:lvl5pPr>
      <a:lvl6pPr marL="1676421" indent="-152402" algn="l" defTabSz="609608" rtl="0" eaLnBrk="1" latinLnBrk="0" hangingPunct="1">
        <a:spcBef>
          <a:spcPct val="20000"/>
        </a:spcBef>
        <a:buFont typeface="Arial" pitchFamily="34" charset="0"/>
        <a:buChar char="•"/>
        <a:defRPr sz="1334" kern="1200">
          <a:solidFill>
            <a:schemeClr val="tx1"/>
          </a:solidFill>
          <a:latin typeface="+mn-lt"/>
          <a:ea typeface="+mn-ea"/>
          <a:cs typeface="+mn-cs"/>
        </a:defRPr>
      </a:lvl6pPr>
      <a:lvl7pPr marL="1981225" indent="-152402" algn="l" defTabSz="609608" rtl="0" eaLnBrk="1" latinLnBrk="0" hangingPunct="1">
        <a:spcBef>
          <a:spcPct val="20000"/>
        </a:spcBef>
        <a:buFont typeface="Arial" pitchFamily="34" charset="0"/>
        <a:buChar char="•"/>
        <a:defRPr sz="1334" kern="1200">
          <a:solidFill>
            <a:schemeClr val="tx1"/>
          </a:solidFill>
          <a:latin typeface="+mn-lt"/>
          <a:ea typeface="+mn-ea"/>
          <a:cs typeface="+mn-cs"/>
        </a:defRPr>
      </a:lvl7pPr>
      <a:lvl8pPr marL="2286029" indent="-152402" algn="l" defTabSz="609608" rtl="0" eaLnBrk="1" latinLnBrk="0" hangingPunct="1">
        <a:spcBef>
          <a:spcPct val="20000"/>
        </a:spcBef>
        <a:buFont typeface="Arial" pitchFamily="34" charset="0"/>
        <a:buChar char="•"/>
        <a:defRPr sz="1334" kern="1200">
          <a:solidFill>
            <a:schemeClr val="tx1"/>
          </a:solidFill>
          <a:latin typeface="+mn-lt"/>
          <a:ea typeface="+mn-ea"/>
          <a:cs typeface="+mn-cs"/>
        </a:defRPr>
      </a:lvl8pPr>
      <a:lvl9pPr marL="2590832" indent="-152402" algn="l" defTabSz="609608" rtl="0" eaLnBrk="1" latinLnBrk="0" hangingPunct="1">
        <a:spcBef>
          <a:spcPct val="20000"/>
        </a:spcBef>
        <a:buFont typeface="Arial" pitchFamily="34" charset="0"/>
        <a:buChar char="•"/>
        <a:defRPr sz="1334" kern="1200">
          <a:solidFill>
            <a:schemeClr val="tx1"/>
          </a:solidFill>
          <a:latin typeface="+mn-lt"/>
          <a:ea typeface="+mn-ea"/>
          <a:cs typeface="+mn-cs"/>
        </a:defRPr>
      </a:lvl9pPr>
    </p:bodyStyle>
    <p:otherStyle>
      <a:defPPr>
        <a:defRPr lang="en-US"/>
      </a:defPPr>
      <a:lvl1pPr marL="0" algn="l" defTabSz="609608" rtl="0" eaLnBrk="1" latinLnBrk="0" hangingPunct="1">
        <a:defRPr sz="1200" kern="1200">
          <a:solidFill>
            <a:schemeClr val="tx1"/>
          </a:solidFill>
          <a:latin typeface="+mn-lt"/>
          <a:ea typeface="+mn-ea"/>
          <a:cs typeface="+mn-cs"/>
        </a:defRPr>
      </a:lvl1pPr>
      <a:lvl2pPr marL="304804" algn="l" defTabSz="609608" rtl="0" eaLnBrk="1" latinLnBrk="0" hangingPunct="1">
        <a:defRPr sz="1200" kern="1200">
          <a:solidFill>
            <a:schemeClr val="tx1"/>
          </a:solidFill>
          <a:latin typeface="+mn-lt"/>
          <a:ea typeface="+mn-ea"/>
          <a:cs typeface="+mn-cs"/>
        </a:defRPr>
      </a:lvl2pPr>
      <a:lvl3pPr marL="609608" algn="l" defTabSz="609608" rtl="0" eaLnBrk="1" latinLnBrk="0" hangingPunct="1">
        <a:defRPr sz="1200" kern="1200">
          <a:solidFill>
            <a:schemeClr val="tx1"/>
          </a:solidFill>
          <a:latin typeface="+mn-lt"/>
          <a:ea typeface="+mn-ea"/>
          <a:cs typeface="+mn-cs"/>
        </a:defRPr>
      </a:lvl3pPr>
      <a:lvl4pPr marL="914411" algn="l" defTabSz="609608" rtl="0" eaLnBrk="1" latinLnBrk="0" hangingPunct="1">
        <a:defRPr sz="1200" kern="1200">
          <a:solidFill>
            <a:schemeClr val="tx1"/>
          </a:solidFill>
          <a:latin typeface="+mn-lt"/>
          <a:ea typeface="+mn-ea"/>
          <a:cs typeface="+mn-cs"/>
        </a:defRPr>
      </a:lvl4pPr>
      <a:lvl5pPr marL="1219215" algn="l" defTabSz="609608" rtl="0" eaLnBrk="1" latinLnBrk="0" hangingPunct="1">
        <a:defRPr sz="1200" kern="1200">
          <a:solidFill>
            <a:schemeClr val="tx1"/>
          </a:solidFill>
          <a:latin typeface="+mn-lt"/>
          <a:ea typeface="+mn-ea"/>
          <a:cs typeface="+mn-cs"/>
        </a:defRPr>
      </a:lvl5pPr>
      <a:lvl6pPr marL="1524019" algn="l" defTabSz="609608" rtl="0" eaLnBrk="1" latinLnBrk="0" hangingPunct="1">
        <a:defRPr sz="1200" kern="1200">
          <a:solidFill>
            <a:schemeClr val="tx1"/>
          </a:solidFill>
          <a:latin typeface="+mn-lt"/>
          <a:ea typeface="+mn-ea"/>
          <a:cs typeface="+mn-cs"/>
        </a:defRPr>
      </a:lvl6pPr>
      <a:lvl7pPr marL="1828823" algn="l" defTabSz="609608" rtl="0" eaLnBrk="1" latinLnBrk="0" hangingPunct="1">
        <a:defRPr sz="1200" kern="1200">
          <a:solidFill>
            <a:schemeClr val="tx1"/>
          </a:solidFill>
          <a:latin typeface="+mn-lt"/>
          <a:ea typeface="+mn-ea"/>
          <a:cs typeface="+mn-cs"/>
        </a:defRPr>
      </a:lvl7pPr>
      <a:lvl8pPr marL="2133627" algn="l" defTabSz="609608" rtl="0" eaLnBrk="1" latinLnBrk="0" hangingPunct="1">
        <a:defRPr sz="1200" kern="1200">
          <a:solidFill>
            <a:schemeClr val="tx1"/>
          </a:solidFill>
          <a:latin typeface="+mn-lt"/>
          <a:ea typeface="+mn-ea"/>
          <a:cs typeface="+mn-cs"/>
        </a:defRPr>
      </a:lvl8pPr>
      <a:lvl9pPr marL="2438431" algn="l" defTabSz="609608"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04AB430-6E44-9862-FD0A-04777402ADE0}"/>
              </a:ext>
            </a:extLst>
          </p:cNvPr>
          <p:cNvSpPr>
            <a:spLocks noGrp="1"/>
          </p:cNvSpPr>
          <p:nvPr>
            <p:ph type="title"/>
          </p:nvPr>
        </p:nvSpPr>
        <p:spPr bwMode="auto">
          <a:xfrm>
            <a:off x="457200" y="27516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7B97634-696D-E310-999A-A95FDDA271F9}"/>
              </a:ext>
            </a:extLst>
          </p:cNvPr>
          <p:cNvSpPr>
            <a:spLocks noGrp="1"/>
          </p:cNvSpPr>
          <p:nvPr>
            <p:ph type="body" idx="1"/>
          </p:nvPr>
        </p:nvSpPr>
        <p:spPr bwMode="auto">
          <a:xfrm>
            <a:off x="457200" y="1600202"/>
            <a:ext cx="82296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 name="Slide Number Placeholder 5">
            <a:extLst>
              <a:ext uri="{FF2B5EF4-FFF2-40B4-BE49-F238E27FC236}">
                <a16:creationId xmlns:a16="http://schemas.microsoft.com/office/drawing/2014/main" id="{8C1F666E-63AD-EDEE-FFDB-C720E124B146}"/>
              </a:ext>
            </a:extLst>
          </p:cNvPr>
          <p:cNvSpPr>
            <a:spLocks noGrp="1"/>
          </p:cNvSpPr>
          <p:nvPr>
            <p:ph type="sldNum" sz="quarter" idx="4"/>
          </p:nvPr>
        </p:nvSpPr>
        <p:spPr>
          <a:xfrm>
            <a:off x="7924800" y="6356352"/>
            <a:ext cx="762000" cy="36618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solidFill>
                  <a:srgbClr val="A6A6A6"/>
                </a:solidFill>
                <a:cs typeface="Arial" panose="020B0604020202020204" pitchFamily="34" charset="0"/>
              </a:defRPr>
            </a:lvl1pPr>
          </a:lstStyle>
          <a:p>
            <a:pPr>
              <a:defRPr/>
            </a:pPr>
            <a:fld id="{01212848-F37B-4127-AF2D-619C332E449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15" r:id="rId1"/>
  </p:sldLayoutIdLst>
  <p:hf hdr="0" dt="0"/>
  <p:txStyles>
    <p:titleStyle>
      <a:lvl1pPr algn="l" rtl="0" eaLnBrk="0" fontAlgn="base" hangingPunct="0">
        <a:spcBef>
          <a:spcPct val="0"/>
        </a:spcBef>
        <a:spcAft>
          <a:spcPct val="0"/>
        </a:spcAft>
        <a:defRPr sz="2800" kern="1200">
          <a:solidFill>
            <a:srgbClr val="00A94F"/>
          </a:solidFill>
          <a:latin typeface="Arial Rounded MT Bold" panose="020F0704030504030204" pitchFamily="34" charset="0"/>
          <a:ea typeface="MS PGothic" panose="020B0600070205080204" pitchFamily="34" charset="-128"/>
          <a:cs typeface="ＭＳ Ｐゴシック" charset="0"/>
        </a:defRPr>
      </a:lvl1pPr>
      <a:lvl2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2800">
          <a:solidFill>
            <a:srgbClr val="00A94F"/>
          </a:solidFill>
          <a:latin typeface="Arial Rounded MT Bold" pitchFamily="34" charset="0"/>
          <a:ea typeface="MS PGothic" panose="020B0600070205080204" pitchFamily="34" charset="-128"/>
          <a:cs typeface="ＭＳ Ｐゴシック" charset="0"/>
        </a:defRPr>
      </a:lvl5pPr>
      <a:lvl6pPr marL="457200" algn="l" rtl="0" fontAlgn="base">
        <a:spcBef>
          <a:spcPct val="0"/>
        </a:spcBef>
        <a:spcAft>
          <a:spcPct val="0"/>
        </a:spcAft>
        <a:defRPr sz="2800">
          <a:solidFill>
            <a:srgbClr val="00A94F"/>
          </a:solidFill>
          <a:latin typeface="Arial Rounded MT Bold" pitchFamily="34" charset="0"/>
        </a:defRPr>
      </a:lvl6pPr>
      <a:lvl7pPr marL="914400" algn="l" rtl="0" fontAlgn="base">
        <a:spcBef>
          <a:spcPct val="0"/>
        </a:spcBef>
        <a:spcAft>
          <a:spcPct val="0"/>
        </a:spcAft>
        <a:defRPr sz="2800">
          <a:solidFill>
            <a:srgbClr val="00A94F"/>
          </a:solidFill>
          <a:latin typeface="Arial Rounded MT Bold" pitchFamily="34" charset="0"/>
        </a:defRPr>
      </a:lvl7pPr>
      <a:lvl8pPr marL="1371600" algn="l" rtl="0" fontAlgn="base">
        <a:spcBef>
          <a:spcPct val="0"/>
        </a:spcBef>
        <a:spcAft>
          <a:spcPct val="0"/>
        </a:spcAft>
        <a:defRPr sz="2800">
          <a:solidFill>
            <a:srgbClr val="00A94F"/>
          </a:solidFill>
          <a:latin typeface="Arial Rounded MT Bold" pitchFamily="34" charset="0"/>
        </a:defRPr>
      </a:lvl8pPr>
      <a:lvl9pPr marL="1828800" algn="l" rtl="0" fontAlgn="base">
        <a:spcBef>
          <a:spcPct val="0"/>
        </a:spcBef>
        <a:spcAft>
          <a:spcPct val="0"/>
        </a:spcAft>
        <a:defRPr sz="2800">
          <a:solidFill>
            <a:srgbClr val="00A94F"/>
          </a:solidFill>
          <a:latin typeface="Arial Rounded MT Bold" pitchFamily="34" charset="0"/>
        </a:defRPr>
      </a:lvl9pPr>
    </p:titleStyle>
    <p:bodyStyle>
      <a:lvl1pPr marL="342900" indent="-3429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lr>
          <a:srgbClr val="00A94F"/>
        </a:buClr>
        <a:buFont typeface="Arial" panose="020B0604020202020204" pitchFamily="34" charset="0"/>
        <a:buChar char="»"/>
        <a:defRPr sz="2400" kern="1200">
          <a:solidFill>
            <a:srgbClr val="000000"/>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hyperlink" Target="https://grants.nih.gov/grants/guide/pa-files/PA-20-205.html" TargetMode="Externa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1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jpe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ctrTitle"/>
          </p:nvPr>
        </p:nvSpPr>
        <p:spPr>
          <a:xfrm>
            <a:off x="76200" y="609600"/>
            <a:ext cx="8991600" cy="1306689"/>
          </a:xfrm>
        </p:spPr>
        <p:txBody>
          <a:bodyPr/>
          <a:lstStyle/>
          <a:p>
            <a:pPr>
              <a:lnSpc>
                <a:spcPct val="119000"/>
              </a:lnSpc>
              <a:spcBef>
                <a:spcPts val="0"/>
              </a:spcBef>
              <a:spcAft>
                <a:spcPts val="600"/>
              </a:spcAft>
            </a:pPr>
            <a:r>
              <a:rPr lang="en-US" sz="2800" b="1" i="0" dirty="0">
                <a:solidFill>
                  <a:srgbClr val="333333"/>
                </a:solidFill>
                <a:effectLst/>
                <a:latin typeface="azo-sans-web"/>
              </a:rPr>
              <a:t>The Icing on the Cake: Strategies for Making the Most of the Non-Research Plan Sections of your Grant Application</a:t>
            </a:r>
            <a:br>
              <a:rPr lang="en-US" sz="1200" b="1" i="0" dirty="0">
                <a:solidFill>
                  <a:srgbClr val="333333"/>
                </a:solidFill>
                <a:effectLst/>
                <a:latin typeface="azo-sans-web"/>
              </a:rPr>
            </a:br>
            <a:r>
              <a:rPr lang="en-US" sz="1800" b="1" i="1" dirty="0">
                <a:solidFill>
                  <a:srgbClr val="333333"/>
                </a:solidFill>
                <a:effectLst/>
                <a:latin typeface="azo-sans-web"/>
              </a:rPr>
              <a:t>Presenting ways to bolster your grant application through your Biosketch, budget and justification, resources &amp; environment section, and letters of support</a:t>
            </a:r>
            <a:endParaRPr lang="en-US" sz="3200" kern="1400" dirty="0">
              <a:ln>
                <a:noFill/>
              </a:ln>
              <a:solidFill>
                <a:srgbClr val="00B050"/>
              </a:solidFill>
              <a:effectLst/>
              <a:highlight>
                <a:srgbClr val="FFFF00"/>
              </a:highlight>
              <a:latin typeface="Calibri" panose="020F0502020204030204" pitchFamily="34" charset="0"/>
              <a:cs typeface="Calibri"/>
            </a:endParaRPr>
          </a:p>
        </p:txBody>
      </p:sp>
      <p:sp>
        <p:nvSpPr>
          <p:cNvPr id="5" name="Subtitle 4"/>
          <p:cNvSpPr>
            <a:spLocks noGrp="1"/>
          </p:cNvSpPr>
          <p:nvPr>
            <p:ph type="subTitle" idx="1"/>
          </p:nvPr>
        </p:nvSpPr>
        <p:spPr>
          <a:xfrm>
            <a:off x="2506133" y="2057400"/>
            <a:ext cx="4131733" cy="812800"/>
          </a:xfrm>
        </p:spPr>
        <p:txBody>
          <a:bodyPr/>
          <a:lstStyle/>
          <a:p>
            <a:pPr algn="ctr" eaLnBrk="1" hangingPunct="1"/>
            <a:r>
              <a:rPr lang="en-US" altLang="en-US" sz="3200">
                <a:latin typeface="Arial"/>
                <a:cs typeface="Arial"/>
              </a:rPr>
              <a:t>4/10/2023</a:t>
            </a:r>
            <a:endParaRPr lang="en-US" altLang="en-US" sz="3200">
              <a:latin typeface="Arial" panose="020B0604020202020204" pitchFamily="34" charset="0"/>
              <a:cs typeface="Arial" panose="020B0604020202020204" pitchFamily="34" charset="0"/>
            </a:endParaRPr>
          </a:p>
          <a:p>
            <a:pPr eaLnBrk="1" hangingPunct="1">
              <a:buFont typeface="Arial" pitchFamily="34" charset="0"/>
              <a:buNone/>
              <a:defRPr/>
            </a:pPr>
            <a:endParaRPr lang="en-US"/>
          </a:p>
        </p:txBody>
      </p:sp>
    </p:spTree>
    <p:extLst>
      <p:ext uri="{BB962C8B-B14F-4D97-AF65-F5344CB8AC3E}">
        <p14:creationId xmlns:p14="http://schemas.microsoft.com/office/powerpoint/2010/main" val="2272354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EE74FE8-855A-5CA0-7BD0-DE6AA54A8F3A}"/>
              </a:ext>
            </a:extLst>
          </p:cNvPr>
          <p:cNvSpPr>
            <a:spLocks noGrp="1"/>
          </p:cNvSpPr>
          <p:nvPr>
            <p:ph type="ctrTitle"/>
          </p:nvPr>
        </p:nvSpPr>
        <p:spPr/>
        <p:txBody>
          <a:bodyPr/>
          <a:lstStyle/>
          <a:p>
            <a:pPr eaLnBrk="1" hangingPunct="1"/>
            <a:r>
              <a:rPr lang="en-US" altLang="en-US" dirty="0"/>
              <a:t>Budget Justifications</a:t>
            </a:r>
          </a:p>
        </p:txBody>
      </p:sp>
      <p:sp>
        <p:nvSpPr>
          <p:cNvPr id="13315" name="Subtitle 2">
            <a:extLst>
              <a:ext uri="{FF2B5EF4-FFF2-40B4-BE49-F238E27FC236}">
                <a16:creationId xmlns:a16="http://schemas.microsoft.com/office/drawing/2014/main" id="{40466684-F2F1-7439-F0CE-60058029250B}"/>
              </a:ext>
            </a:extLst>
          </p:cNvPr>
          <p:cNvSpPr>
            <a:spLocks noGrp="1"/>
          </p:cNvSpPr>
          <p:nvPr>
            <p:ph type="subTitle" idx="1"/>
          </p:nvPr>
        </p:nvSpPr>
        <p:spPr/>
        <p:txBody>
          <a:bodyPr>
            <a:normAutofit/>
          </a:bodyPr>
          <a:lstStyle/>
          <a:p>
            <a:r>
              <a:rPr lang="en-US" altLang="en-US" dirty="0"/>
              <a:t>Sunil Raikar, MD</a:t>
            </a:r>
            <a:br>
              <a:rPr lang="en-US" altLang="en-US" sz="2000" b="0" dirty="0"/>
            </a:br>
            <a:r>
              <a:rPr lang="en-US" altLang="en-US" sz="2000" b="0" dirty="0"/>
              <a:t>Assistant Professor, Pediatric Hematology/Oncology</a:t>
            </a:r>
            <a:br>
              <a:rPr lang="en-US" altLang="en-US" sz="2000" b="0" dirty="0"/>
            </a:br>
            <a:r>
              <a:rPr lang="en-US" altLang="en-US" sz="2000" b="0" dirty="0"/>
              <a:t>Aflac Cancer &amp; Blood Disorders Center</a:t>
            </a:r>
            <a:br>
              <a:rPr lang="en-US" altLang="en-US" sz="2000" b="0" dirty="0"/>
            </a:br>
            <a:r>
              <a:rPr lang="en-US" altLang="en-US" sz="2000" b="0" dirty="0"/>
              <a:t>Children's Healthcare of Atlanta - Emory University</a:t>
            </a:r>
          </a:p>
        </p:txBody>
      </p:sp>
      <p:pic>
        <p:nvPicPr>
          <p:cNvPr id="3" name="Picture 4" descr="Sunil Raikar, MD headshot">
            <a:extLst>
              <a:ext uri="{FF2B5EF4-FFF2-40B4-BE49-F238E27FC236}">
                <a16:creationId xmlns:a16="http://schemas.microsoft.com/office/drawing/2014/main" id="{725F00F5-BC18-CB72-BFDB-E23322DBA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2124" y="4139670"/>
            <a:ext cx="1118130" cy="1118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885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1767"/>
            <a:ext cx="7886700" cy="994172"/>
          </a:xfrm>
        </p:spPr>
        <p:txBody>
          <a:bodyPr/>
          <a:lstStyle/>
          <a:p>
            <a:pPr algn="ctr"/>
            <a:r>
              <a:rPr lang="en-US" dirty="0">
                <a:solidFill>
                  <a:srgbClr val="00B050"/>
                </a:solidFill>
                <a:latin typeface="Arial Rounded MT Bold" panose="020F0704030504030204" pitchFamily="34" charset="0"/>
              </a:rPr>
              <a:t>Budget Justification Components</a:t>
            </a:r>
          </a:p>
        </p:txBody>
      </p:sp>
      <p:sp>
        <p:nvSpPr>
          <p:cNvPr id="3" name="Content Placeholder 2"/>
          <p:cNvSpPr>
            <a:spLocks noGrp="1"/>
          </p:cNvSpPr>
          <p:nvPr>
            <p:ph idx="1"/>
          </p:nvPr>
        </p:nvSpPr>
        <p:spPr>
          <a:xfrm>
            <a:off x="473652" y="1990944"/>
            <a:ext cx="8196694" cy="3791599"/>
          </a:xfrm>
        </p:spPr>
        <p:txBody>
          <a:bodyPr>
            <a:normAutofit/>
          </a:bodyPr>
          <a:lstStyle/>
          <a:p>
            <a:pPr>
              <a:lnSpc>
                <a:spcPct val="100000"/>
              </a:lnSpc>
            </a:pPr>
            <a:r>
              <a:rPr lang="en-US" dirty="0"/>
              <a:t>Personnel</a:t>
            </a:r>
          </a:p>
          <a:p>
            <a:pPr lvl="1">
              <a:lnSpc>
                <a:spcPct val="100000"/>
              </a:lnSpc>
            </a:pPr>
            <a:r>
              <a:rPr lang="en-US" dirty="0"/>
              <a:t>Description of team members</a:t>
            </a:r>
          </a:p>
          <a:p>
            <a:pPr>
              <a:lnSpc>
                <a:spcPct val="100000"/>
              </a:lnSpc>
            </a:pPr>
            <a:r>
              <a:rPr lang="en-US" dirty="0"/>
              <a:t>Research support</a:t>
            </a:r>
          </a:p>
          <a:p>
            <a:pPr lvl="1">
              <a:lnSpc>
                <a:spcPct val="100000"/>
              </a:lnSpc>
            </a:pPr>
            <a:r>
              <a:rPr lang="en-US" dirty="0"/>
              <a:t>Supplies and other costs ($25K - $50K)</a:t>
            </a:r>
          </a:p>
          <a:p>
            <a:pPr>
              <a:lnSpc>
                <a:spcPct val="100000"/>
              </a:lnSpc>
            </a:pPr>
            <a:r>
              <a:rPr lang="en-US" dirty="0"/>
              <a:t>Other support</a:t>
            </a:r>
          </a:p>
          <a:p>
            <a:pPr lvl="1">
              <a:lnSpc>
                <a:spcPct val="100000"/>
              </a:lnSpc>
            </a:pPr>
            <a:r>
              <a:rPr lang="en-US" dirty="0"/>
              <a:t>Costs not covered by the K grant</a:t>
            </a:r>
          </a:p>
          <a:p>
            <a:pPr lvl="1">
              <a:lnSpc>
                <a:spcPct val="100000"/>
              </a:lnSpc>
            </a:pPr>
            <a:endParaRPr lang="en-US" dirty="0"/>
          </a:p>
          <a:p>
            <a:pPr marL="342900" lvl="1" indent="0">
              <a:buNone/>
            </a:pPr>
            <a:endParaRPr lang="en-US" dirty="0"/>
          </a:p>
        </p:txBody>
      </p:sp>
      <p:cxnSp>
        <p:nvCxnSpPr>
          <p:cNvPr id="4" name="Straight Connector 3"/>
          <p:cNvCxnSpPr/>
          <p:nvPr/>
        </p:nvCxnSpPr>
        <p:spPr>
          <a:xfrm flipV="1">
            <a:off x="473653" y="1824165"/>
            <a:ext cx="8196694" cy="3786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588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1767"/>
            <a:ext cx="7886700" cy="994172"/>
          </a:xfrm>
        </p:spPr>
        <p:txBody>
          <a:bodyPr/>
          <a:lstStyle/>
          <a:p>
            <a:pPr algn="ctr"/>
            <a:r>
              <a:rPr lang="en-US" dirty="0">
                <a:solidFill>
                  <a:srgbClr val="00B050"/>
                </a:solidFill>
                <a:latin typeface="Arial Rounded MT Bold" panose="020F0704030504030204" pitchFamily="34" charset="0"/>
              </a:rPr>
              <a:t>Personnel</a:t>
            </a:r>
          </a:p>
        </p:txBody>
      </p:sp>
      <p:sp>
        <p:nvSpPr>
          <p:cNvPr id="3" name="Content Placeholder 2"/>
          <p:cNvSpPr>
            <a:spLocks noGrp="1"/>
          </p:cNvSpPr>
          <p:nvPr>
            <p:ph idx="1"/>
          </p:nvPr>
        </p:nvSpPr>
        <p:spPr>
          <a:xfrm>
            <a:off x="473652" y="1990944"/>
            <a:ext cx="8196694" cy="3791599"/>
          </a:xfrm>
        </p:spPr>
        <p:txBody>
          <a:bodyPr>
            <a:normAutofit/>
          </a:bodyPr>
          <a:lstStyle/>
          <a:p>
            <a:pPr>
              <a:lnSpc>
                <a:spcPct val="100000"/>
              </a:lnSpc>
            </a:pPr>
            <a:r>
              <a:rPr lang="en-US" dirty="0"/>
              <a:t>Use this section to highlight and reiterate expertise of all team members</a:t>
            </a:r>
          </a:p>
          <a:p>
            <a:pPr lvl="1">
              <a:lnSpc>
                <a:spcPct val="100000"/>
              </a:lnSpc>
            </a:pPr>
            <a:r>
              <a:rPr lang="en-US" dirty="0"/>
              <a:t>Principal Investigator – 75% effort</a:t>
            </a:r>
          </a:p>
          <a:p>
            <a:pPr lvl="1">
              <a:lnSpc>
                <a:spcPct val="100000"/>
              </a:lnSpc>
            </a:pPr>
            <a:r>
              <a:rPr lang="en-US" dirty="0"/>
              <a:t>Mentor(s) – no effort</a:t>
            </a:r>
          </a:p>
          <a:p>
            <a:pPr lvl="1">
              <a:lnSpc>
                <a:spcPct val="100000"/>
              </a:lnSpc>
            </a:pPr>
            <a:r>
              <a:rPr lang="en-US" dirty="0"/>
              <a:t>Co-I or significant collaborators (no effort)</a:t>
            </a:r>
          </a:p>
          <a:p>
            <a:pPr lvl="1">
              <a:lnSpc>
                <a:spcPct val="100000"/>
              </a:lnSpc>
            </a:pPr>
            <a:r>
              <a:rPr lang="en-US" dirty="0"/>
              <a:t>Lab technician or research coordinator (can include effort – taken from research costs)</a:t>
            </a:r>
          </a:p>
          <a:p>
            <a:pPr lvl="1">
              <a:lnSpc>
                <a:spcPct val="100000"/>
              </a:lnSpc>
            </a:pPr>
            <a:endParaRPr lang="en-US" dirty="0"/>
          </a:p>
          <a:p>
            <a:pPr>
              <a:lnSpc>
                <a:spcPct val="100000"/>
              </a:lnSpc>
            </a:pPr>
            <a:r>
              <a:rPr lang="en-US" dirty="0"/>
              <a:t>Use 3-4 sentences to describe each personnel</a:t>
            </a:r>
          </a:p>
          <a:p>
            <a:pPr lvl="1">
              <a:lnSpc>
                <a:spcPct val="100000"/>
              </a:lnSpc>
            </a:pPr>
            <a:r>
              <a:rPr lang="en-US" dirty="0"/>
              <a:t>Include their title/expertise, describe their specific role on the project.</a:t>
            </a:r>
          </a:p>
          <a:p>
            <a:pPr lvl="1">
              <a:lnSpc>
                <a:spcPct val="100000"/>
              </a:lnSpc>
            </a:pPr>
            <a:endParaRPr lang="en-US" dirty="0"/>
          </a:p>
        </p:txBody>
      </p:sp>
      <p:cxnSp>
        <p:nvCxnSpPr>
          <p:cNvPr id="4" name="Straight Connector 3"/>
          <p:cNvCxnSpPr/>
          <p:nvPr/>
        </p:nvCxnSpPr>
        <p:spPr>
          <a:xfrm flipV="1">
            <a:off x="473653" y="1824165"/>
            <a:ext cx="8196694" cy="3786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664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1767"/>
            <a:ext cx="7886700" cy="994172"/>
          </a:xfrm>
        </p:spPr>
        <p:txBody>
          <a:bodyPr/>
          <a:lstStyle/>
          <a:p>
            <a:pPr algn="ctr"/>
            <a:r>
              <a:rPr lang="en-US" dirty="0">
                <a:solidFill>
                  <a:srgbClr val="00B050"/>
                </a:solidFill>
                <a:latin typeface="Arial Rounded MT Bold" panose="020F0704030504030204" pitchFamily="34" charset="0"/>
              </a:rPr>
              <a:t>Personnel</a:t>
            </a:r>
          </a:p>
        </p:txBody>
      </p:sp>
      <p:sp>
        <p:nvSpPr>
          <p:cNvPr id="3" name="Content Placeholder 2"/>
          <p:cNvSpPr>
            <a:spLocks noGrp="1"/>
          </p:cNvSpPr>
          <p:nvPr>
            <p:ph idx="1"/>
          </p:nvPr>
        </p:nvSpPr>
        <p:spPr>
          <a:xfrm>
            <a:off x="473652" y="1990944"/>
            <a:ext cx="8196694" cy="3791599"/>
          </a:xfrm>
        </p:spPr>
        <p:txBody>
          <a:bodyPr>
            <a:normAutofit/>
          </a:bodyPr>
          <a:lstStyle/>
          <a:p>
            <a:pPr marL="0">
              <a:lnSpc>
                <a:spcPct val="107000"/>
              </a:lnSpc>
              <a:spcBef>
                <a:spcPts val="0"/>
              </a:spcBef>
              <a:spcAft>
                <a:spcPts val="600"/>
              </a:spcAft>
            </a:pPr>
            <a:r>
              <a:rPr lang="en-US" sz="1350" b="1" dirty="0">
                <a:latin typeface="Arial" panose="020B0604020202020204" pitchFamily="34" charset="0"/>
                <a:ea typeface="Calibri" panose="020F0502020204030204" pitchFamily="34" charset="0"/>
                <a:cs typeface="Times New Roman" panose="02020603050405020304" pitchFamily="18" charset="0"/>
              </a:rPr>
              <a:t>Sunil S. Raikar, MD (PI) </a:t>
            </a:r>
            <a:r>
              <a:rPr lang="en-US" sz="1350" dirty="0">
                <a:latin typeface="Arial" panose="020B0604020202020204" pitchFamily="34" charset="0"/>
                <a:ea typeface="Calibri" panose="020F0502020204030204" pitchFamily="34" charset="0"/>
                <a:cs typeface="Times New Roman" panose="02020603050405020304" pitchFamily="18" charset="0"/>
              </a:rPr>
              <a:t>(9 calendar months) is currently an Assistant Professor in the Department of Pediatrics and Division of Hematology/Oncology/BMT at Emory University. </a:t>
            </a:r>
            <a:r>
              <a:rPr lang="en-US" sz="1350" dirty="0">
                <a:highlight>
                  <a:srgbClr val="FFFF00"/>
                </a:highlight>
                <a:latin typeface="Arial" panose="020B0604020202020204" pitchFamily="34" charset="0"/>
                <a:ea typeface="Calibri" panose="020F0502020204030204" pitchFamily="34" charset="0"/>
                <a:cs typeface="Times New Roman" panose="02020603050405020304" pitchFamily="18" charset="0"/>
              </a:rPr>
              <a:t>He will be responsible for performing the experiments outlined in the research proposal under the mentorship of H. Trent Spencer, PhD, Edmund K. Waller, MD. PhD and Douglas K. Graham, MD, PhD. He will analyze and interpret the data generated by this project as well as prepare the manuscripts for this research project. The mentorship team will be involved with experimental design, troubleshooting, analysis of data, and manuscript preparation. </a:t>
            </a:r>
            <a:r>
              <a:rPr lang="en-US" sz="1350" dirty="0">
                <a:latin typeface="Arial" panose="020B0604020202020204" pitchFamily="34" charset="0"/>
                <a:ea typeface="Calibri" panose="020F0502020204030204" pitchFamily="34" charset="0"/>
                <a:cs typeface="Times New Roman" panose="02020603050405020304" pitchFamily="18" charset="0"/>
              </a:rPr>
              <a:t>He is requesting 9 months of salary support and fringe. He is committing 75% effort to this project and his research career development. </a:t>
            </a:r>
          </a:p>
          <a:p>
            <a:pPr marL="0" indent="0">
              <a:lnSpc>
                <a:spcPct val="107000"/>
              </a:lnSpc>
              <a:spcBef>
                <a:spcPts val="0"/>
              </a:spcBef>
              <a:spcAft>
                <a:spcPts val="600"/>
              </a:spcAft>
              <a:buNone/>
            </a:pP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600"/>
              </a:spcAft>
            </a:pPr>
            <a:r>
              <a:rPr lang="en-US" sz="1350" b="1" dirty="0">
                <a:latin typeface="Arial" panose="020B0604020202020204" pitchFamily="34" charset="0"/>
                <a:ea typeface="Calibri" panose="020F0502020204030204" pitchFamily="34" charset="0"/>
                <a:cs typeface="Times New Roman" panose="02020603050405020304" pitchFamily="18" charset="0"/>
              </a:rPr>
              <a:t>H. Trent Spencer, PhD,</a:t>
            </a:r>
            <a:r>
              <a:rPr lang="en-US" sz="1350" dirty="0">
                <a:latin typeface="Arial" panose="020B0604020202020204" pitchFamily="34" charset="0"/>
                <a:ea typeface="Calibri" panose="020F0502020204030204" pitchFamily="34" charset="0"/>
                <a:cs typeface="Times New Roman" panose="02020603050405020304" pitchFamily="18" charset="0"/>
              </a:rPr>
              <a:t> will serve as the </a:t>
            </a:r>
            <a:r>
              <a:rPr lang="en-US" sz="1350" b="1" dirty="0">
                <a:latin typeface="Arial" panose="020B0604020202020204" pitchFamily="34" charset="0"/>
                <a:ea typeface="Calibri" panose="020F0502020204030204" pitchFamily="34" charset="0"/>
                <a:cs typeface="Times New Roman" panose="02020603050405020304" pitchFamily="18" charset="0"/>
              </a:rPr>
              <a:t>primary mentor</a:t>
            </a:r>
            <a:r>
              <a:rPr lang="en-US" sz="1350" dirty="0">
                <a:latin typeface="Arial" panose="020B0604020202020204" pitchFamily="34" charset="0"/>
                <a:ea typeface="Calibri" panose="020F0502020204030204" pitchFamily="34" charset="0"/>
                <a:cs typeface="Times New Roman" panose="02020603050405020304" pitchFamily="18" charset="0"/>
              </a:rPr>
              <a:t> to Dr. Raikar for this project. He is an Associate Professor in the Department of Pediatrics and Director of the Cell and Gene Therapy Program in the Aflac Cancer and Blood Disorders Center. </a:t>
            </a:r>
            <a:r>
              <a:rPr lang="en-US" sz="1350" dirty="0">
                <a:highlight>
                  <a:srgbClr val="FFFF00"/>
                </a:highlight>
                <a:latin typeface="Arial" panose="020B0604020202020204" pitchFamily="34" charset="0"/>
                <a:ea typeface="Calibri" panose="020F0502020204030204" pitchFamily="34" charset="0"/>
                <a:cs typeface="Times New Roman" panose="02020603050405020304" pitchFamily="18" charset="0"/>
              </a:rPr>
              <a:t>As the primary mentor, he will provide guidance in generation of hypotheses, experiment design and execution, data analysis, manuscript and grant writing, as well as career development support. He has sufficient independent support to cover costs in excess of the allowable budget of this award. </a:t>
            </a:r>
            <a:r>
              <a:rPr lang="en-US" sz="1350" dirty="0">
                <a:latin typeface="Arial" panose="020B0604020202020204" pitchFamily="34" charset="0"/>
                <a:ea typeface="Calibri" panose="020F0502020204030204" pitchFamily="34" charset="0"/>
                <a:cs typeface="Times New Roman" panose="02020603050405020304" pitchFamily="18" charset="0"/>
              </a:rPr>
              <a:t>No salary support is requested.</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lvl="1">
              <a:lnSpc>
                <a:spcPct val="100000"/>
              </a:lnSpc>
            </a:pPr>
            <a:endParaRPr lang="en-US" dirty="0"/>
          </a:p>
        </p:txBody>
      </p:sp>
      <p:cxnSp>
        <p:nvCxnSpPr>
          <p:cNvPr id="4" name="Straight Connector 3"/>
          <p:cNvCxnSpPr/>
          <p:nvPr/>
        </p:nvCxnSpPr>
        <p:spPr>
          <a:xfrm flipV="1">
            <a:off x="473653" y="1824165"/>
            <a:ext cx="8196694" cy="3786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6276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1767"/>
            <a:ext cx="7886700" cy="994172"/>
          </a:xfrm>
        </p:spPr>
        <p:txBody>
          <a:bodyPr/>
          <a:lstStyle/>
          <a:p>
            <a:pPr algn="ctr"/>
            <a:r>
              <a:rPr lang="en-US" dirty="0">
                <a:solidFill>
                  <a:srgbClr val="00B050"/>
                </a:solidFill>
                <a:latin typeface="Arial Rounded MT Bold" panose="020F0704030504030204" pitchFamily="34" charset="0"/>
              </a:rPr>
              <a:t>Research Support</a:t>
            </a:r>
          </a:p>
        </p:txBody>
      </p:sp>
      <p:sp>
        <p:nvSpPr>
          <p:cNvPr id="3" name="Content Placeholder 2"/>
          <p:cNvSpPr>
            <a:spLocks noGrp="1"/>
          </p:cNvSpPr>
          <p:nvPr>
            <p:ph idx="1"/>
          </p:nvPr>
        </p:nvSpPr>
        <p:spPr>
          <a:xfrm>
            <a:off x="473652" y="1990944"/>
            <a:ext cx="8196694" cy="3791599"/>
          </a:xfrm>
        </p:spPr>
        <p:txBody>
          <a:bodyPr>
            <a:normAutofit/>
          </a:bodyPr>
          <a:lstStyle/>
          <a:p>
            <a:pPr>
              <a:lnSpc>
                <a:spcPct val="100000"/>
              </a:lnSpc>
            </a:pPr>
            <a:r>
              <a:rPr lang="en-US" dirty="0"/>
              <a:t>$25K -$50K depending upon funding institute</a:t>
            </a:r>
          </a:p>
          <a:p>
            <a:pPr>
              <a:lnSpc>
                <a:spcPct val="100000"/>
              </a:lnSpc>
            </a:pPr>
            <a:r>
              <a:rPr lang="en-US" dirty="0"/>
              <a:t>Per NIH, these funds may be used for the following expenses: </a:t>
            </a:r>
          </a:p>
          <a:p>
            <a:pPr marL="342900" lvl="1" indent="0">
              <a:buNone/>
            </a:pPr>
            <a:r>
              <a:rPr lang="en-US" dirty="0"/>
              <a:t>(a) tuition and fees related to career development</a:t>
            </a:r>
          </a:p>
          <a:p>
            <a:pPr marL="342900" lvl="1" indent="0">
              <a:buNone/>
            </a:pPr>
            <a:r>
              <a:rPr lang="en-US" dirty="0"/>
              <a:t>(b) research-related expenses, such as supplies, equipment and technical personnel</a:t>
            </a:r>
          </a:p>
          <a:p>
            <a:pPr marL="342900" lvl="1" indent="0">
              <a:buNone/>
            </a:pPr>
            <a:r>
              <a:rPr lang="en-US" dirty="0"/>
              <a:t>(c) travel to research meetings or training</a:t>
            </a:r>
          </a:p>
          <a:p>
            <a:pPr marL="342900" lvl="1" indent="0">
              <a:buNone/>
            </a:pPr>
            <a:r>
              <a:rPr lang="en-US" dirty="0"/>
              <a:t>(d) statistical services including personnel and computer time.</a:t>
            </a:r>
          </a:p>
        </p:txBody>
      </p:sp>
      <p:cxnSp>
        <p:nvCxnSpPr>
          <p:cNvPr id="4" name="Straight Connector 3"/>
          <p:cNvCxnSpPr/>
          <p:nvPr/>
        </p:nvCxnSpPr>
        <p:spPr>
          <a:xfrm flipV="1">
            <a:off x="473653" y="1824165"/>
            <a:ext cx="8196694" cy="3786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389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1767"/>
            <a:ext cx="7886700" cy="994172"/>
          </a:xfrm>
        </p:spPr>
        <p:txBody>
          <a:bodyPr/>
          <a:lstStyle/>
          <a:p>
            <a:pPr algn="ctr"/>
            <a:r>
              <a:rPr lang="en-US" dirty="0">
                <a:solidFill>
                  <a:srgbClr val="00B050"/>
                </a:solidFill>
                <a:latin typeface="Arial Rounded MT Bold" panose="020F0704030504030204" pitchFamily="34" charset="0"/>
              </a:rPr>
              <a:t>Research Support</a:t>
            </a:r>
          </a:p>
        </p:txBody>
      </p:sp>
      <p:sp>
        <p:nvSpPr>
          <p:cNvPr id="3" name="Content Placeholder 2"/>
          <p:cNvSpPr>
            <a:spLocks noGrp="1"/>
          </p:cNvSpPr>
          <p:nvPr>
            <p:ph idx="1"/>
          </p:nvPr>
        </p:nvSpPr>
        <p:spPr>
          <a:xfrm>
            <a:off x="473652" y="1990944"/>
            <a:ext cx="8196694" cy="3791599"/>
          </a:xfrm>
        </p:spPr>
        <p:txBody>
          <a:bodyPr>
            <a:normAutofit fontScale="77500" lnSpcReduction="20000"/>
          </a:bodyPr>
          <a:lstStyle/>
          <a:p>
            <a:pPr marL="257175" indent="-257175">
              <a:lnSpc>
                <a:spcPct val="107000"/>
              </a:lnSpc>
              <a:spcBef>
                <a:spcPts val="0"/>
              </a:spcBef>
              <a:spcAft>
                <a:spcPts val="600"/>
              </a:spcAft>
              <a:buFont typeface="+mj-lt"/>
              <a:buAutoNum type="alphaUcPeriod"/>
            </a:pPr>
            <a:r>
              <a:rPr lang="en-US" sz="1350" b="1" dirty="0">
                <a:highlight>
                  <a:srgbClr val="FFFF00"/>
                </a:highlight>
                <a:latin typeface="Arial" panose="020B0604020202020204" pitchFamily="34" charset="0"/>
                <a:ea typeface="Calibri" panose="020F0502020204030204" pitchFamily="34" charset="0"/>
                <a:cs typeface="Times New Roman" panose="02020603050405020304" pitchFamily="18" charset="0"/>
              </a:rPr>
              <a:t>Supplies</a:t>
            </a:r>
            <a:endParaRPr lang="en-US" sz="135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600"/>
              </a:spcAft>
            </a:pPr>
            <a:r>
              <a:rPr lang="en-US" sz="1350" dirty="0">
                <a:latin typeface="Arial" panose="020B0604020202020204" pitchFamily="34" charset="0"/>
                <a:ea typeface="Calibri" panose="020F0502020204030204" pitchFamily="34" charset="0"/>
                <a:cs typeface="Times New Roman" panose="02020603050405020304" pitchFamily="18" charset="0"/>
              </a:rPr>
              <a:t>Dr. Raikar is requesting $30,000 per year be allocated towards laboratory supplies to perform experiments as outlined in the specific aims of this proposal. The cost breakdown for supplies is as follows: </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Bef>
                <a:spcPts val="0"/>
              </a:spcBef>
              <a:spcAft>
                <a:spcPts val="0"/>
              </a:spcAft>
              <a:buFont typeface="Symbol" panose="05050102010706020507" pitchFamily="18" charset="2"/>
              <a:buChar char=""/>
            </a:pPr>
            <a:r>
              <a:rPr lang="en-US" sz="1350" dirty="0">
                <a:latin typeface="Arial" panose="020B0604020202020204" pitchFamily="34" charset="0"/>
                <a:ea typeface="Calibri" panose="020F0502020204030204" pitchFamily="34" charset="0"/>
                <a:cs typeface="Times New Roman" panose="02020603050405020304" pitchFamily="18" charset="0"/>
              </a:rPr>
              <a:t>Tissue culture supplies - plates, media, cell counting supplies, flow analysis supplies - $8,000 </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Bef>
                <a:spcPts val="0"/>
              </a:spcBef>
              <a:spcAft>
                <a:spcPts val="0"/>
              </a:spcAft>
              <a:buFont typeface="Symbol" panose="05050102010706020507" pitchFamily="18" charset="2"/>
              <a:buChar char=""/>
            </a:pPr>
            <a:r>
              <a:rPr lang="en-US" sz="1350" dirty="0">
                <a:latin typeface="Arial" panose="020B0604020202020204" pitchFamily="34" charset="0"/>
                <a:ea typeface="Calibri" panose="020F0502020204030204" pitchFamily="34" charset="0"/>
                <a:cs typeface="Times New Roman" panose="02020603050405020304" pitchFamily="18" charset="0"/>
              </a:rPr>
              <a:t>Vector production supplies - DNA plasmid kits, transfection reagents, vector titering supplies - $7,000</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Bef>
                <a:spcPts val="0"/>
              </a:spcBef>
              <a:spcAft>
                <a:spcPts val="0"/>
              </a:spcAft>
              <a:buFont typeface="Symbol" panose="05050102010706020507" pitchFamily="18" charset="2"/>
              <a:buChar char=""/>
            </a:pPr>
            <a:r>
              <a:rPr lang="en-US" sz="1350" dirty="0">
                <a:latin typeface="Arial" panose="020B0604020202020204" pitchFamily="34" charset="0"/>
                <a:ea typeface="Calibri" panose="020F0502020204030204" pitchFamily="34" charset="0"/>
                <a:cs typeface="Times New Roman" panose="02020603050405020304" pitchFamily="18" charset="0"/>
              </a:rPr>
              <a:t>Molecular therapy supplies - gels, restriction enzymes, DNA purification kits, real time PCR reagents, western blotting reagents, ELISA kits, Luminex assay kits - $10,000</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Bef>
                <a:spcPts val="0"/>
              </a:spcBef>
              <a:spcAft>
                <a:spcPts val="900"/>
              </a:spcAft>
              <a:buFont typeface="Symbol" panose="05050102010706020507" pitchFamily="18" charset="2"/>
              <a:buChar char=""/>
            </a:pPr>
            <a:r>
              <a:rPr lang="en-US" sz="1350" dirty="0">
                <a:latin typeface="Arial" panose="020B0604020202020204" pitchFamily="34" charset="0"/>
                <a:ea typeface="Calibri" panose="020F0502020204030204" pitchFamily="34" charset="0"/>
                <a:cs typeface="Times New Roman" panose="02020603050405020304" pitchFamily="18" charset="0"/>
              </a:rPr>
              <a:t>RNA sequencing costs - $5,000</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Bef>
                <a:spcPts val="0"/>
              </a:spcBef>
              <a:spcAft>
                <a:spcPts val="600"/>
              </a:spcAft>
              <a:buFont typeface="+mj-lt"/>
              <a:buAutoNum type="alphaUcPeriod" startAt="2"/>
            </a:pPr>
            <a:r>
              <a:rPr lang="en-US" sz="1350" b="1" dirty="0">
                <a:highlight>
                  <a:srgbClr val="FFFF00"/>
                </a:highlight>
                <a:latin typeface="Arial" panose="020B0604020202020204" pitchFamily="34" charset="0"/>
                <a:ea typeface="Calibri" panose="020F0502020204030204" pitchFamily="34" charset="0"/>
                <a:cs typeface="Times New Roman" panose="02020603050405020304" pitchFamily="18" charset="0"/>
              </a:rPr>
              <a:t>Animal Costs</a:t>
            </a:r>
            <a:endParaRPr lang="en-US" sz="135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900"/>
              </a:spcAft>
            </a:pPr>
            <a:r>
              <a:rPr lang="en-US" sz="1350" dirty="0">
                <a:latin typeface="Arial" panose="020B0604020202020204" pitchFamily="34" charset="0"/>
                <a:ea typeface="Calibri" panose="020F0502020204030204" pitchFamily="34" charset="0"/>
                <a:cs typeface="Times New Roman" panose="02020603050405020304" pitchFamily="18" charset="0"/>
              </a:rPr>
              <a:t>Mice will be housed in the animal facility located in the Emory Children’s Center building. The candidate is requesting $13,000 per year to be allocated for costs of breeding, housing and experimentation with mice.</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Bef>
                <a:spcPts val="0"/>
              </a:spcBef>
              <a:spcAft>
                <a:spcPts val="600"/>
              </a:spcAft>
              <a:buFont typeface="+mj-lt"/>
              <a:buAutoNum type="alphaUcPeriod" startAt="3"/>
            </a:pPr>
            <a:r>
              <a:rPr lang="en-US" sz="1350" b="1" dirty="0">
                <a:highlight>
                  <a:srgbClr val="FFFF00"/>
                </a:highlight>
                <a:latin typeface="Arial" panose="020B0604020202020204" pitchFamily="34" charset="0"/>
                <a:ea typeface="Calibri" panose="020F0502020204030204" pitchFamily="34" charset="0"/>
                <a:cs typeface="Times New Roman" panose="02020603050405020304" pitchFamily="18" charset="0"/>
              </a:rPr>
              <a:t>Tuition and Fees</a:t>
            </a:r>
            <a:endParaRPr lang="en-US" sz="135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900"/>
              </a:spcAft>
            </a:pPr>
            <a:r>
              <a:rPr lang="en-US" sz="1350" dirty="0">
                <a:latin typeface="Arial" panose="020B0604020202020204" pitchFamily="34" charset="0"/>
                <a:ea typeface="Calibri" panose="020F0502020204030204" pitchFamily="34" charset="0"/>
                <a:cs typeface="Times New Roman" panose="02020603050405020304" pitchFamily="18" charset="0"/>
              </a:rPr>
              <a:t>The candidate is requesting $3,000 per year to help cover costs of tuition and fees of courses and seminars listed in the training plan. </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Bef>
                <a:spcPts val="0"/>
              </a:spcBef>
              <a:spcAft>
                <a:spcPts val="600"/>
              </a:spcAft>
              <a:buFont typeface="+mj-lt"/>
              <a:buAutoNum type="alphaUcPeriod" startAt="4"/>
            </a:pPr>
            <a:r>
              <a:rPr lang="en-US" sz="1350" b="1" dirty="0">
                <a:highlight>
                  <a:srgbClr val="FFFF00"/>
                </a:highlight>
                <a:latin typeface="Arial" panose="020B0604020202020204" pitchFamily="34" charset="0"/>
                <a:ea typeface="Calibri" panose="020F0502020204030204" pitchFamily="34" charset="0"/>
                <a:cs typeface="Times New Roman" panose="02020603050405020304" pitchFamily="18" charset="0"/>
              </a:rPr>
              <a:t>Travel</a:t>
            </a:r>
            <a:endParaRPr lang="en-US" sz="135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600"/>
              </a:spcAft>
            </a:pPr>
            <a:r>
              <a:rPr lang="en-US" sz="1350" dirty="0">
                <a:latin typeface="Arial" panose="020B0604020202020204" pitchFamily="34" charset="0"/>
                <a:ea typeface="Calibri" panose="020F0502020204030204" pitchFamily="34" charset="0"/>
                <a:cs typeface="Times New Roman" panose="02020603050405020304" pitchFamily="18" charset="0"/>
              </a:rPr>
              <a:t>The candidate anticipates attending two national scientific meetings per year to present research findings. He is requesting $3,000 per year to cover meeting registration, travel, and lodging costs. </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Bef>
                <a:spcPts val="0"/>
              </a:spcBef>
              <a:spcAft>
                <a:spcPts val="600"/>
              </a:spcAft>
              <a:buFont typeface="+mj-lt"/>
              <a:buAutoNum type="alphaUcPeriod" startAt="5"/>
            </a:pPr>
            <a:r>
              <a:rPr lang="en-US" sz="1350" b="1" dirty="0">
                <a:highlight>
                  <a:srgbClr val="FFFF00"/>
                </a:highlight>
                <a:latin typeface="Arial" panose="020B0604020202020204" pitchFamily="34" charset="0"/>
                <a:ea typeface="Calibri" panose="020F0502020204030204" pitchFamily="34" charset="0"/>
                <a:cs typeface="Times New Roman" panose="02020603050405020304" pitchFamily="18" charset="0"/>
              </a:rPr>
              <a:t>Publications</a:t>
            </a:r>
            <a:endParaRPr lang="en-US" sz="135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900"/>
              </a:spcAft>
            </a:pPr>
            <a:r>
              <a:rPr lang="en-US" sz="1350" dirty="0">
                <a:latin typeface="Arial" panose="020B0604020202020204" pitchFamily="34" charset="0"/>
                <a:ea typeface="Calibri" panose="020F0502020204030204" pitchFamily="34" charset="0"/>
                <a:cs typeface="Times New Roman" panose="02020603050405020304" pitchFamily="18" charset="0"/>
              </a:rPr>
              <a:t>The candidate requests $1000 per year to assist in publication costs for posters and manuscripts resulting from the proposed research.</a:t>
            </a:r>
            <a:endParaRPr lang="en-US" sz="1350" dirty="0">
              <a:latin typeface="Calibri" panose="020F0502020204030204" pitchFamily="34" charset="0"/>
              <a:ea typeface="Calibri" panose="020F0502020204030204" pitchFamily="34" charset="0"/>
              <a:cs typeface="Times New Roman" panose="02020603050405020304" pitchFamily="18" charset="0"/>
            </a:endParaRPr>
          </a:p>
          <a:p>
            <a:pPr marL="342900" lvl="1" indent="0">
              <a:buNone/>
            </a:pPr>
            <a:endParaRPr lang="en-US" dirty="0"/>
          </a:p>
        </p:txBody>
      </p:sp>
      <p:cxnSp>
        <p:nvCxnSpPr>
          <p:cNvPr id="4" name="Straight Connector 3"/>
          <p:cNvCxnSpPr/>
          <p:nvPr/>
        </p:nvCxnSpPr>
        <p:spPr>
          <a:xfrm flipV="1">
            <a:off x="473653" y="1824165"/>
            <a:ext cx="8196694" cy="3786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487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1767"/>
            <a:ext cx="7886700" cy="994172"/>
          </a:xfrm>
        </p:spPr>
        <p:txBody>
          <a:bodyPr/>
          <a:lstStyle/>
          <a:p>
            <a:pPr algn="ctr"/>
            <a:r>
              <a:rPr lang="en-US" dirty="0">
                <a:solidFill>
                  <a:srgbClr val="00B050"/>
                </a:solidFill>
                <a:latin typeface="Arial Rounded MT Bold" panose="020F0704030504030204" pitchFamily="34" charset="0"/>
              </a:rPr>
              <a:t>Other Support</a:t>
            </a:r>
          </a:p>
        </p:txBody>
      </p:sp>
      <p:sp>
        <p:nvSpPr>
          <p:cNvPr id="3" name="Content Placeholder 2"/>
          <p:cNvSpPr>
            <a:spLocks noGrp="1"/>
          </p:cNvSpPr>
          <p:nvPr>
            <p:ph idx="1"/>
          </p:nvPr>
        </p:nvSpPr>
        <p:spPr>
          <a:xfrm>
            <a:off x="473652" y="1990944"/>
            <a:ext cx="8196694" cy="3791599"/>
          </a:xfrm>
        </p:spPr>
        <p:txBody>
          <a:bodyPr>
            <a:normAutofit/>
          </a:bodyPr>
          <a:lstStyle/>
          <a:p>
            <a:pPr>
              <a:lnSpc>
                <a:spcPct val="100000"/>
              </a:lnSpc>
            </a:pPr>
            <a:r>
              <a:rPr lang="en-US" dirty="0"/>
              <a:t>Describe how research costs will be covered</a:t>
            </a:r>
          </a:p>
          <a:p>
            <a:pPr lvl="1">
              <a:lnSpc>
                <a:spcPct val="100000"/>
              </a:lnSpc>
            </a:pPr>
            <a:r>
              <a:rPr lang="en-US" dirty="0"/>
              <a:t>K is mainly a career development grant</a:t>
            </a:r>
          </a:p>
          <a:p>
            <a:pPr lvl="1">
              <a:lnSpc>
                <a:spcPct val="100000"/>
              </a:lnSpc>
            </a:pPr>
            <a:r>
              <a:rPr lang="en-US" dirty="0"/>
              <a:t>$25K-$50K will not cover entire research costs</a:t>
            </a:r>
          </a:p>
          <a:p>
            <a:pPr lvl="1">
              <a:lnSpc>
                <a:spcPct val="100000"/>
              </a:lnSpc>
            </a:pPr>
            <a:r>
              <a:rPr lang="en-US" dirty="0"/>
              <a:t>Highlight support from mentor, as </a:t>
            </a:r>
            <a:r>
              <a:rPr lang="en-US"/>
              <a:t>well as divisional </a:t>
            </a:r>
            <a:r>
              <a:rPr lang="en-US" dirty="0"/>
              <a:t>and institutional support</a:t>
            </a:r>
          </a:p>
          <a:p>
            <a:pPr>
              <a:lnSpc>
                <a:spcPct val="100000"/>
              </a:lnSpc>
            </a:pPr>
            <a:r>
              <a:rPr lang="en-US" dirty="0"/>
              <a:t>Extremely important to include for all K grants</a:t>
            </a:r>
          </a:p>
          <a:p>
            <a:pPr>
              <a:lnSpc>
                <a:spcPct val="100000"/>
              </a:lnSpc>
            </a:pPr>
            <a:endParaRPr lang="en-US" dirty="0"/>
          </a:p>
        </p:txBody>
      </p:sp>
      <p:cxnSp>
        <p:nvCxnSpPr>
          <p:cNvPr id="4" name="Straight Connector 3"/>
          <p:cNvCxnSpPr/>
          <p:nvPr/>
        </p:nvCxnSpPr>
        <p:spPr>
          <a:xfrm flipV="1">
            <a:off x="473653" y="1824165"/>
            <a:ext cx="8196694" cy="3786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848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1767"/>
            <a:ext cx="7886700" cy="994172"/>
          </a:xfrm>
        </p:spPr>
        <p:txBody>
          <a:bodyPr/>
          <a:lstStyle/>
          <a:p>
            <a:pPr algn="ctr"/>
            <a:r>
              <a:rPr lang="en-US" dirty="0">
                <a:solidFill>
                  <a:srgbClr val="00B050"/>
                </a:solidFill>
                <a:latin typeface="Arial Rounded MT Bold" panose="020F0704030504030204" pitchFamily="34" charset="0"/>
              </a:rPr>
              <a:t>Other Support</a:t>
            </a:r>
          </a:p>
        </p:txBody>
      </p:sp>
      <p:cxnSp>
        <p:nvCxnSpPr>
          <p:cNvPr id="4" name="Straight Connector 3"/>
          <p:cNvCxnSpPr/>
          <p:nvPr/>
        </p:nvCxnSpPr>
        <p:spPr>
          <a:xfrm flipV="1">
            <a:off x="473653" y="1824165"/>
            <a:ext cx="8196694" cy="37868"/>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2174955B-E014-82F0-B423-61D960D235F7}"/>
              </a:ext>
            </a:extLst>
          </p:cNvPr>
          <p:cNvSpPr>
            <a:spLocks noGrp="1"/>
          </p:cNvSpPr>
          <p:nvPr>
            <p:ph idx="1"/>
          </p:nvPr>
        </p:nvSpPr>
        <p:spPr>
          <a:xfrm>
            <a:off x="628650" y="2047875"/>
            <a:ext cx="7886700" cy="3767138"/>
          </a:xfrm>
        </p:spPr>
        <p:txBody>
          <a:bodyPr>
            <a:noAutofit/>
          </a:bodyPr>
          <a:lstStyle/>
          <a:p>
            <a:pPr marL="0" indent="0">
              <a:lnSpc>
                <a:spcPct val="107000"/>
              </a:lnSpc>
              <a:spcBef>
                <a:spcPts val="0"/>
              </a:spcBef>
              <a:spcAft>
                <a:spcPts val="600"/>
              </a:spcAft>
              <a:buNone/>
            </a:pPr>
            <a:r>
              <a:rPr lang="en-US" sz="1575" dirty="0">
                <a:latin typeface="Arial" panose="020B0604020202020204" pitchFamily="34" charset="0"/>
                <a:ea typeface="Calibri" panose="020F0502020204030204" pitchFamily="34" charset="0"/>
                <a:cs typeface="Arial" panose="020B0604020202020204" pitchFamily="34" charset="0"/>
              </a:rPr>
              <a:t>The proposed research plan and career development plan will receive the following additional support:</a:t>
            </a:r>
          </a:p>
          <a:p>
            <a:pPr marL="257175" indent="-257175">
              <a:lnSpc>
                <a:spcPct val="107000"/>
              </a:lnSpc>
              <a:spcBef>
                <a:spcPts val="0"/>
              </a:spcBef>
              <a:spcAft>
                <a:spcPts val="0"/>
              </a:spcAft>
              <a:buFont typeface="Symbol" panose="05050102010706020507" pitchFamily="18" charset="2"/>
              <a:buChar char=""/>
            </a:pPr>
            <a:r>
              <a:rPr lang="en-US" sz="1575" dirty="0">
                <a:latin typeface="Arial" panose="020B0604020202020204" pitchFamily="34" charset="0"/>
                <a:ea typeface="Calibri" panose="020F0502020204030204" pitchFamily="34" charset="0"/>
                <a:cs typeface="Arial" panose="020B0604020202020204" pitchFamily="34" charset="0"/>
              </a:rPr>
              <a:t>Salary and fringe for the candidate exceeding the allowed budget will be </a:t>
            </a:r>
            <a:r>
              <a:rPr lang="en-US" sz="1575" dirty="0">
                <a:highlight>
                  <a:srgbClr val="FFFF00"/>
                </a:highlight>
                <a:latin typeface="Arial" panose="020B0604020202020204" pitchFamily="34" charset="0"/>
                <a:ea typeface="Calibri" panose="020F0502020204030204" pitchFamily="34" charset="0"/>
                <a:cs typeface="Arial" panose="020B0604020202020204" pitchFamily="34" charset="0"/>
              </a:rPr>
              <a:t>covered by Divisional funds</a:t>
            </a:r>
          </a:p>
          <a:p>
            <a:pPr marL="257175" indent="-257175">
              <a:lnSpc>
                <a:spcPct val="107000"/>
              </a:lnSpc>
              <a:spcBef>
                <a:spcPts val="0"/>
              </a:spcBef>
              <a:spcAft>
                <a:spcPts val="0"/>
              </a:spcAft>
              <a:buFont typeface="Symbol" panose="05050102010706020507" pitchFamily="18" charset="2"/>
              <a:buChar char=""/>
            </a:pPr>
            <a:r>
              <a:rPr lang="en-US" sz="1575" dirty="0">
                <a:latin typeface="Arial" panose="020B0604020202020204" pitchFamily="34" charset="0"/>
                <a:ea typeface="Calibri" panose="020F0502020204030204" pitchFamily="34" charset="0"/>
                <a:cs typeface="Arial" panose="020B0604020202020204" pitchFamily="34" charset="0"/>
              </a:rPr>
              <a:t>The cost of laboratory materials and supplies of the proposed project that exceeds the allowable budget of this award will be </a:t>
            </a:r>
            <a:r>
              <a:rPr lang="en-US" sz="1575" dirty="0">
                <a:highlight>
                  <a:srgbClr val="FFFF00"/>
                </a:highlight>
                <a:latin typeface="Arial" panose="020B0604020202020204" pitchFamily="34" charset="0"/>
                <a:ea typeface="Calibri" panose="020F0502020204030204" pitchFamily="34" charset="0"/>
                <a:cs typeface="Arial" panose="020B0604020202020204" pitchFamily="34" charset="0"/>
              </a:rPr>
              <a:t>supported by the research mentors</a:t>
            </a:r>
          </a:p>
          <a:p>
            <a:pPr marL="257175" indent="-257175">
              <a:lnSpc>
                <a:spcPct val="107000"/>
              </a:lnSpc>
              <a:spcBef>
                <a:spcPts val="0"/>
              </a:spcBef>
              <a:spcAft>
                <a:spcPts val="0"/>
              </a:spcAft>
              <a:buFont typeface="Symbol" panose="05050102010706020507" pitchFamily="18" charset="2"/>
              <a:buChar char=""/>
            </a:pPr>
            <a:r>
              <a:rPr lang="en-US" sz="1575" dirty="0">
                <a:latin typeface="Arial" panose="020B0604020202020204" pitchFamily="34" charset="0"/>
                <a:ea typeface="Calibri" panose="020F0502020204030204" pitchFamily="34" charset="0"/>
                <a:cs typeface="Arial" panose="020B0604020202020204" pitchFamily="34" charset="0"/>
              </a:rPr>
              <a:t>Equipment use will be </a:t>
            </a:r>
            <a:r>
              <a:rPr lang="en-US" sz="1575" dirty="0">
                <a:highlight>
                  <a:srgbClr val="FFFF00"/>
                </a:highlight>
                <a:latin typeface="Arial" panose="020B0604020202020204" pitchFamily="34" charset="0"/>
                <a:ea typeface="Calibri" panose="020F0502020204030204" pitchFamily="34" charset="0"/>
                <a:cs typeface="Arial" panose="020B0604020202020204" pitchFamily="34" charset="0"/>
              </a:rPr>
              <a:t>fully supported by the research mentors</a:t>
            </a:r>
          </a:p>
          <a:p>
            <a:pPr marL="257175" indent="-257175">
              <a:lnSpc>
                <a:spcPct val="107000"/>
              </a:lnSpc>
              <a:spcBef>
                <a:spcPts val="0"/>
              </a:spcBef>
              <a:spcAft>
                <a:spcPts val="0"/>
              </a:spcAft>
              <a:buFont typeface="Symbol" panose="05050102010706020507" pitchFamily="18" charset="2"/>
              <a:buChar char=""/>
            </a:pPr>
            <a:r>
              <a:rPr lang="en-US" sz="1575" dirty="0">
                <a:latin typeface="Arial" panose="020B0604020202020204" pitchFamily="34" charset="0"/>
                <a:ea typeface="Calibri" panose="020F0502020204030204" pitchFamily="34" charset="0"/>
                <a:cs typeface="Arial" panose="020B0604020202020204" pitchFamily="34" charset="0"/>
              </a:rPr>
              <a:t>Travel costs to meetings in excess of what is requested will be shared by </a:t>
            </a:r>
            <a:r>
              <a:rPr lang="en-US" sz="1575" dirty="0">
                <a:highlight>
                  <a:srgbClr val="FFFF00"/>
                </a:highlight>
                <a:latin typeface="Arial" panose="020B0604020202020204" pitchFamily="34" charset="0"/>
                <a:ea typeface="Calibri" panose="020F0502020204030204" pitchFamily="34" charset="0"/>
                <a:cs typeface="Arial" panose="020B0604020202020204" pitchFamily="34" charset="0"/>
              </a:rPr>
              <a:t>TDJ (travel, dues and journals) stipends provided by the Department of Pediatrics</a:t>
            </a:r>
          </a:p>
          <a:p>
            <a:pPr marL="257175" indent="-257175">
              <a:lnSpc>
                <a:spcPct val="107000"/>
              </a:lnSpc>
              <a:spcBef>
                <a:spcPts val="0"/>
              </a:spcBef>
              <a:spcAft>
                <a:spcPts val="600"/>
              </a:spcAft>
              <a:buFont typeface="Symbol" panose="05050102010706020507" pitchFamily="18" charset="2"/>
              <a:buChar char=""/>
            </a:pPr>
            <a:r>
              <a:rPr lang="en-US" sz="1575" dirty="0">
                <a:latin typeface="Arial" panose="020B0604020202020204" pitchFamily="34" charset="0"/>
                <a:ea typeface="Calibri" panose="020F0502020204030204" pitchFamily="34" charset="0"/>
                <a:cs typeface="Arial" panose="020B0604020202020204" pitchFamily="34" charset="0"/>
              </a:rPr>
              <a:t>Additional poster publication costs for scientific meetings will be </a:t>
            </a:r>
            <a:r>
              <a:rPr lang="en-US" sz="1575" dirty="0">
                <a:highlight>
                  <a:srgbClr val="FFFF00"/>
                </a:highlight>
                <a:latin typeface="Arial" panose="020B0604020202020204" pitchFamily="34" charset="0"/>
                <a:ea typeface="Calibri" panose="020F0502020204030204" pitchFamily="34" charset="0"/>
                <a:cs typeface="Arial" panose="020B0604020202020204" pitchFamily="34" charset="0"/>
              </a:rPr>
              <a:t>covered by Divisional funds</a:t>
            </a:r>
          </a:p>
          <a:p>
            <a:pPr marL="257175" indent="-257175">
              <a:lnSpc>
                <a:spcPct val="107000"/>
              </a:lnSpc>
              <a:spcBef>
                <a:spcPts val="0"/>
              </a:spcBef>
              <a:spcAft>
                <a:spcPts val="600"/>
              </a:spcAft>
              <a:buFont typeface="Symbol" panose="05050102010706020507" pitchFamily="18" charset="2"/>
              <a:buChar char=""/>
            </a:pPr>
            <a:r>
              <a:rPr lang="en-US" sz="1575" dirty="0">
                <a:latin typeface="Arial" panose="020B0604020202020204" pitchFamily="34" charset="0"/>
                <a:ea typeface="Calibri" panose="020F0502020204030204" pitchFamily="34" charset="0"/>
                <a:cs typeface="Arial" panose="020B0604020202020204" pitchFamily="34" charset="0"/>
              </a:rPr>
              <a:t>The candidate will also have access to the </a:t>
            </a:r>
            <a:r>
              <a:rPr lang="en-US" sz="1575" dirty="0">
                <a:highlight>
                  <a:srgbClr val="FFFF00"/>
                </a:highlight>
                <a:latin typeface="Arial" panose="020B0604020202020204" pitchFamily="34" charset="0"/>
                <a:ea typeface="Calibri" panose="020F0502020204030204" pitchFamily="34" charset="0"/>
                <a:cs typeface="Arial" panose="020B0604020202020204" pitchFamily="34" charset="0"/>
              </a:rPr>
              <a:t>Emory University Courtesy scholarship</a:t>
            </a:r>
            <a:r>
              <a:rPr lang="en-US" sz="1575" dirty="0">
                <a:latin typeface="Arial" panose="020B0604020202020204" pitchFamily="34" charset="0"/>
                <a:ea typeface="Calibri" panose="020F0502020204030204" pitchFamily="34" charset="0"/>
                <a:cs typeface="Arial" panose="020B0604020202020204" pitchFamily="34" charset="0"/>
              </a:rPr>
              <a:t>, which will pay for five credits per semester of his didactic coursework</a:t>
            </a:r>
            <a:endParaRPr lang="en-US" sz="1575" dirty="0">
              <a:highlight>
                <a:srgbClr val="FFFF00"/>
              </a:highlight>
              <a:latin typeface="Arial" panose="020B0604020202020204" pitchFamily="34" charset="0"/>
              <a:ea typeface="Calibri" panose="020F0502020204030204" pitchFamily="34" charset="0"/>
              <a:cs typeface="Arial" panose="020B0604020202020204" pitchFamily="34" charset="0"/>
            </a:endParaRPr>
          </a:p>
          <a:p>
            <a:endParaRPr lang="en-US" sz="1575"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09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EE74FE8-855A-5CA0-7BD0-DE6AA54A8F3A}"/>
              </a:ext>
            </a:extLst>
          </p:cNvPr>
          <p:cNvSpPr>
            <a:spLocks noGrp="1"/>
          </p:cNvSpPr>
          <p:nvPr>
            <p:ph type="ctrTitle"/>
          </p:nvPr>
        </p:nvSpPr>
        <p:spPr/>
        <p:txBody>
          <a:bodyPr/>
          <a:lstStyle/>
          <a:p>
            <a:pPr eaLnBrk="1" hangingPunct="1"/>
            <a:r>
              <a:rPr lang="en-US" altLang="en-US"/>
              <a:t>Letters of Support</a:t>
            </a:r>
          </a:p>
        </p:txBody>
      </p:sp>
      <p:sp>
        <p:nvSpPr>
          <p:cNvPr id="13315" name="Subtitle 2">
            <a:extLst>
              <a:ext uri="{FF2B5EF4-FFF2-40B4-BE49-F238E27FC236}">
                <a16:creationId xmlns:a16="http://schemas.microsoft.com/office/drawing/2014/main" id="{40466684-F2F1-7439-F0CE-60058029250B}"/>
              </a:ext>
            </a:extLst>
          </p:cNvPr>
          <p:cNvSpPr>
            <a:spLocks noGrp="1"/>
          </p:cNvSpPr>
          <p:nvPr>
            <p:ph type="subTitle" idx="1"/>
          </p:nvPr>
        </p:nvSpPr>
        <p:spPr/>
        <p:txBody>
          <a:bodyPr/>
          <a:lstStyle/>
          <a:p>
            <a:r>
              <a:rPr lang="en-US" altLang="en-US"/>
              <a:t>Amelia Randall, MBA</a:t>
            </a:r>
          </a:p>
          <a:p>
            <a:r>
              <a:rPr lang="en-US" altLang="en-US" sz="2000" b="0"/>
              <a:t>Director – Finance, Department of Pediatrics</a:t>
            </a:r>
          </a:p>
        </p:txBody>
      </p:sp>
      <p:pic>
        <p:nvPicPr>
          <p:cNvPr id="2" name="Picture 8" descr="Image result for amelia randall">
            <a:extLst>
              <a:ext uri="{FF2B5EF4-FFF2-40B4-BE49-F238E27FC236}">
                <a16:creationId xmlns:a16="http://schemas.microsoft.com/office/drawing/2014/main" id="{E1E4E5A3-1AB5-8144-6E0C-3E60200B3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315" y="4002072"/>
            <a:ext cx="1139856" cy="1139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930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20D6EB8-8806-7B46-63CF-6C19DCD648F5}"/>
              </a:ext>
            </a:extLst>
          </p:cNvPr>
          <p:cNvSpPr>
            <a:spLocks noGrp="1"/>
          </p:cNvSpPr>
          <p:nvPr>
            <p:ph type="title"/>
          </p:nvPr>
        </p:nvSpPr>
        <p:spPr/>
        <p:txBody>
          <a:bodyPr/>
          <a:lstStyle/>
          <a:p>
            <a:r>
              <a:rPr lang="en-US" altLang="en-US"/>
              <a:t>Letters of Support</a:t>
            </a:r>
          </a:p>
        </p:txBody>
      </p:sp>
      <p:sp>
        <p:nvSpPr>
          <p:cNvPr id="14339" name="Content Placeholder 2">
            <a:extLst>
              <a:ext uri="{FF2B5EF4-FFF2-40B4-BE49-F238E27FC236}">
                <a16:creationId xmlns:a16="http://schemas.microsoft.com/office/drawing/2014/main" id="{EFF9C220-DBDA-7D64-D8EC-4235C43D6B0F}"/>
              </a:ext>
            </a:extLst>
          </p:cNvPr>
          <p:cNvSpPr>
            <a:spLocks noGrp="1"/>
          </p:cNvSpPr>
          <p:nvPr>
            <p:ph idx="1"/>
          </p:nvPr>
        </p:nvSpPr>
        <p:spPr/>
        <p:txBody>
          <a:bodyPr/>
          <a:lstStyle/>
          <a:p>
            <a:r>
              <a:rPr lang="en-US" altLang="en-US"/>
              <a:t>Things to Consider:</a:t>
            </a:r>
          </a:p>
          <a:p>
            <a:pPr lvl="1"/>
            <a:r>
              <a:rPr lang="en-US" altLang="en-US"/>
              <a:t>Commitment of Resources</a:t>
            </a:r>
          </a:p>
          <a:p>
            <a:pPr lvl="1"/>
            <a:r>
              <a:rPr lang="en-US" altLang="en-US"/>
              <a:t>Access to key techniques, facilities, equipment, animal lines, unique reagents etc. that are key to the project</a:t>
            </a:r>
          </a:p>
          <a:p>
            <a:pPr lvl="1"/>
            <a:r>
              <a:rPr lang="en-US" altLang="en-US"/>
              <a:t>Support for your project from key organizations, stakeholders</a:t>
            </a:r>
          </a:p>
          <a:p>
            <a:pPr lvl="1"/>
            <a:r>
              <a:rPr lang="en-US" altLang="en-US"/>
              <a:t>Collaborations or commitments that might make you stand out</a:t>
            </a:r>
          </a:p>
          <a:p>
            <a:pPr lvl="1"/>
            <a:r>
              <a:rPr lang="en-US" altLang="en-US"/>
              <a:t>What is the RFA asking you for?</a:t>
            </a:r>
          </a:p>
          <a:p>
            <a:pPr lvl="1"/>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Survey Drawing</a:t>
            </a:r>
          </a:p>
        </p:txBody>
      </p:sp>
      <p:sp>
        <p:nvSpPr>
          <p:cNvPr id="4" name="Slide Number Placeholder 3"/>
          <p:cNvSpPr>
            <a:spLocks noGrp="1"/>
          </p:cNvSpPr>
          <p:nvPr>
            <p:ph type="sldNum" sz="quarter" idx="10"/>
          </p:nvPr>
        </p:nvSpPr>
        <p:spPr/>
        <p:txBody>
          <a:bodyPr/>
          <a:lstStyle/>
          <a:p>
            <a:pPr defTabSz="812810" eaLnBrk="0" hangingPunct="0">
              <a:defRPr/>
            </a:pPr>
            <a:fld id="{01D945C9-0277-4107-B589-EC55ECD240BC}" type="slidenum">
              <a:rPr lang="en-US">
                <a:solidFill>
                  <a:prstClr val="white">
                    <a:lumMod val="50000"/>
                  </a:prstClr>
                </a:solidFill>
                <a:effectLst>
                  <a:outerShdw blurRad="38100" dist="38100" dir="2700000" algn="tl">
                    <a:srgbClr val="000000">
                      <a:alpha val="43137"/>
                    </a:srgbClr>
                  </a:outerShdw>
                </a:effectLst>
                <a:latin typeface="Tw Cen MT"/>
              </a:rPr>
              <a:pPr defTabSz="812810" eaLnBrk="0" hangingPunct="0">
                <a:defRPr/>
              </a:pPr>
              <a:t>2</a:t>
            </a:fld>
            <a:endParaRPr lang="en-US">
              <a:solidFill>
                <a:prstClr val="white">
                  <a:lumMod val="50000"/>
                </a:prstClr>
              </a:solidFill>
              <a:effectLst>
                <a:outerShdw blurRad="38100" dist="38100" dir="2700000" algn="tl">
                  <a:srgbClr val="000000">
                    <a:alpha val="43137"/>
                  </a:srgbClr>
                </a:outerShdw>
              </a:effectLst>
              <a:latin typeface="Tw Cen MT"/>
            </a:endParaRP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33800" y="3756184"/>
            <a:ext cx="1490133" cy="2222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2211" y="1957815"/>
            <a:ext cx="2709333" cy="1642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0504" y="4529668"/>
            <a:ext cx="1930400" cy="1871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587711"/>
            <a:ext cx="2429933" cy="1490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A close up of a bottle&#10;&#10;Description automatically generated">
            <a:extLst>
              <a:ext uri="{FF2B5EF4-FFF2-40B4-BE49-F238E27FC236}">
                <a16:creationId xmlns:a16="http://schemas.microsoft.com/office/drawing/2014/main" id="{6CFC9D5F-613B-4A3C-BC8C-560F027BF4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0" y="1392767"/>
            <a:ext cx="2083220" cy="4876800"/>
          </a:xfrm>
          <a:prstGeom prst="rect">
            <a:avLst/>
          </a:prstGeom>
        </p:spPr>
      </p:pic>
    </p:spTree>
    <p:extLst>
      <p:ext uri="{BB962C8B-B14F-4D97-AF65-F5344CB8AC3E}">
        <p14:creationId xmlns:p14="http://schemas.microsoft.com/office/powerpoint/2010/main" val="1206022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FDF772C-6712-7EA8-6586-DC8F63E129B3}"/>
              </a:ext>
            </a:extLst>
          </p:cNvPr>
          <p:cNvSpPr>
            <a:spLocks noGrp="1"/>
          </p:cNvSpPr>
          <p:nvPr>
            <p:ph type="title"/>
          </p:nvPr>
        </p:nvSpPr>
        <p:spPr/>
        <p:txBody>
          <a:bodyPr/>
          <a:lstStyle/>
          <a:p>
            <a:pPr eaLnBrk="1" hangingPunct="1"/>
            <a:r>
              <a:rPr lang="en-US" altLang="en-US"/>
              <a:t>Letters of Support</a:t>
            </a:r>
          </a:p>
        </p:txBody>
      </p:sp>
      <p:sp>
        <p:nvSpPr>
          <p:cNvPr id="15363" name="Content Placeholder 2">
            <a:extLst>
              <a:ext uri="{FF2B5EF4-FFF2-40B4-BE49-F238E27FC236}">
                <a16:creationId xmlns:a16="http://schemas.microsoft.com/office/drawing/2014/main" id="{DC197390-5789-B478-5335-54703A0BEB66}"/>
              </a:ext>
            </a:extLst>
          </p:cNvPr>
          <p:cNvSpPr>
            <a:spLocks noGrp="1"/>
          </p:cNvSpPr>
          <p:nvPr>
            <p:ph idx="1"/>
          </p:nvPr>
        </p:nvSpPr>
        <p:spPr/>
        <p:txBody>
          <a:bodyPr/>
          <a:lstStyle/>
          <a:p>
            <a:r>
              <a:rPr lang="en-US" altLang="en-US"/>
              <a:t>School of Medicine/University</a:t>
            </a:r>
          </a:p>
          <a:p>
            <a:pPr lvl="1"/>
            <a:r>
              <a:rPr lang="en-US" altLang="en-US"/>
              <a:t>May include commitment of resources</a:t>
            </a:r>
          </a:p>
          <a:p>
            <a:pPr lvl="2"/>
            <a:endParaRPr lang="en-US" altLang="en-US"/>
          </a:p>
          <a:p>
            <a:r>
              <a:rPr lang="en-US" altLang="en-US"/>
              <a:t>Department Chair </a:t>
            </a:r>
          </a:p>
          <a:p>
            <a:pPr lvl="1"/>
            <a:r>
              <a:rPr lang="en-US" altLang="en-US"/>
              <a:t>May include commitment of resources, protected time</a:t>
            </a:r>
          </a:p>
          <a:p>
            <a:pPr lvl="2"/>
            <a:endParaRPr lang="en-US" altLang="en-US"/>
          </a:p>
          <a:p>
            <a:r>
              <a:rPr lang="en-US" altLang="en-US"/>
              <a:t>Mentor(s)</a:t>
            </a:r>
          </a:p>
          <a:p>
            <a:pPr lvl="1"/>
            <a:r>
              <a:rPr lang="en-US" altLang="en-US"/>
              <a:t>May include commitment to train on a particular technique or method, commitment of resources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5A3F4B00-4036-4EFF-BCBF-1D55B4FE3946}"/>
              </a:ext>
            </a:extLst>
          </p:cNvPr>
          <p:cNvSpPr>
            <a:spLocks noGrp="1"/>
          </p:cNvSpPr>
          <p:nvPr>
            <p:ph type="title"/>
          </p:nvPr>
        </p:nvSpPr>
        <p:spPr/>
        <p:txBody>
          <a:bodyPr/>
          <a:lstStyle/>
          <a:p>
            <a:r>
              <a:rPr lang="en-US" altLang="en-US"/>
              <a:t>Letters of Support</a:t>
            </a:r>
          </a:p>
        </p:txBody>
      </p:sp>
      <p:sp>
        <p:nvSpPr>
          <p:cNvPr id="3" name="Content Placeholder 2">
            <a:extLst>
              <a:ext uri="{FF2B5EF4-FFF2-40B4-BE49-F238E27FC236}">
                <a16:creationId xmlns:a16="http://schemas.microsoft.com/office/drawing/2014/main" id="{1CCBE316-C1B4-22D1-1117-FC497ECDE47C}"/>
              </a:ext>
            </a:extLst>
          </p:cNvPr>
          <p:cNvSpPr>
            <a:spLocks noGrp="1"/>
          </p:cNvSpPr>
          <p:nvPr>
            <p:ph idx="1"/>
          </p:nvPr>
        </p:nvSpPr>
        <p:spPr/>
        <p:txBody>
          <a:bodyPr/>
          <a:lstStyle/>
          <a:p>
            <a:pPr>
              <a:defRPr/>
            </a:pPr>
            <a:r>
              <a:rPr lang="en-US" dirty="0"/>
              <a:t>Collaborators</a:t>
            </a:r>
          </a:p>
          <a:p>
            <a:pPr lvl="1">
              <a:defRPr/>
            </a:pPr>
            <a:r>
              <a:rPr lang="en-US" dirty="0"/>
              <a:t>May include commitment of resources, access to equipment, animal lines, specific facilities etc.</a:t>
            </a:r>
          </a:p>
          <a:p>
            <a:pPr lvl="2">
              <a:defRPr/>
            </a:pPr>
            <a:endParaRPr lang="en-US" dirty="0"/>
          </a:p>
          <a:p>
            <a:pPr>
              <a:defRPr/>
            </a:pPr>
            <a:r>
              <a:rPr lang="en-US" dirty="0"/>
              <a:t>Community Partners, Stakeholders</a:t>
            </a:r>
          </a:p>
          <a:p>
            <a:pPr lvl="1">
              <a:defRPr/>
            </a:pPr>
            <a:r>
              <a:rPr lang="en-US" dirty="0"/>
              <a:t>May include commitment of or access to key resources</a:t>
            </a:r>
          </a:p>
          <a:p>
            <a:pPr marL="914400" lvl="2" indent="0">
              <a:buFont typeface="Arial" panose="020B0604020202020204" pitchFamily="34" charset="0"/>
              <a:buNone/>
              <a:defRPr/>
            </a:pPr>
            <a:endParaRPr lang="en-US" dirty="0"/>
          </a:p>
          <a:p>
            <a:pPr>
              <a:defRPr/>
            </a:pPr>
            <a:r>
              <a:rPr lang="en-US" dirty="0"/>
              <a:t>RFA Specific Letters </a:t>
            </a:r>
          </a:p>
          <a:p>
            <a:pPr lvl="1">
              <a:defRPr/>
            </a:pPr>
            <a:r>
              <a:rPr lang="en-US" dirty="0"/>
              <a:t>ALWAYS READ THE RFA CAREFULLY!</a:t>
            </a:r>
          </a:p>
          <a:p>
            <a:pPr>
              <a:defRP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8A2E0980-E301-7DA4-CF37-1A40BAD4CBA6}"/>
              </a:ext>
            </a:extLst>
          </p:cNvPr>
          <p:cNvSpPr>
            <a:spLocks noGrp="1"/>
          </p:cNvSpPr>
          <p:nvPr>
            <p:ph type="title"/>
          </p:nvPr>
        </p:nvSpPr>
        <p:spPr/>
        <p:txBody>
          <a:bodyPr/>
          <a:lstStyle/>
          <a:p>
            <a:pPr eaLnBrk="1" hangingPunct="1"/>
            <a:r>
              <a:rPr lang="en-US" altLang="en-US"/>
              <a:t>RFA Specific Letters Example (K23)</a:t>
            </a:r>
          </a:p>
        </p:txBody>
      </p:sp>
      <p:sp>
        <p:nvSpPr>
          <p:cNvPr id="17411" name="Content Placeholder 2">
            <a:extLst>
              <a:ext uri="{FF2B5EF4-FFF2-40B4-BE49-F238E27FC236}">
                <a16:creationId xmlns:a16="http://schemas.microsoft.com/office/drawing/2014/main" id="{E9B52547-673E-EA25-0D9E-88E0F7A3F58A}"/>
              </a:ext>
            </a:extLst>
          </p:cNvPr>
          <p:cNvSpPr>
            <a:spLocks noGrp="1"/>
          </p:cNvSpPr>
          <p:nvPr>
            <p:ph idx="1"/>
          </p:nvPr>
        </p:nvSpPr>
        <p:spPr/>
        <p:txBody>
          <a:bodyPr/>
          <a:lstStyle/>
          <a:p>
            <a:pPr marL="0" indent="0">
              <a:buFont typeface="Arial" panose="020B0604020202020204" pitchFamily="34" charset="0"/>
              <a:buNone/>
            </a:pPr>
            <a:r>
              <a:rPr lang="en-US" altLang="en-US" sz="2000" b="1">
                <a:hlinkClick r:id="rId2"/>
              </a:rPr>
              <a:t>https://grants.nih.gov/grants/guide/pa-files/PA-20-205.html</a:t>
            </a:r>
            <a:r>
              <a:rPr lang="en-US" altLang="en-US" sz="2000" b="1"/>
              <a:t> (K23 Parent)</a:t>
            </a:r>
          </a:p>
          <a:p>
            <a:pPr marL="0" indent="0">
              <a:buFont typeface="Arial" panose="020B0604020202020204" pitchFamily="34" charset="0"/>
              <a:buNone/>
            </a:pPr>
            <a:endParaRPr lang="en-US" altLang="en-US" sz="1200" b="1"/>
          </a:p>
          <a:p>
            <a:pPr marL="0" indent="0">
              <a:buFont typeface="Arial" panose="020B0604020202020204" pitchFamily="34" charset="0"/>
              <a:buNone/>
            </a:pPr>
            <a:r>
              <a:rPr lang="en-US" altLang="en-US" sz="2000" b="1"/>
              <a:t>Letters of Support from Collaborators, Contributors and Consultants</a:t>
            </a:r>
            <a:endParaRPr lang="en-US" altLang="en-US" sz="2000"/>
          </a:p>
          <a:p>
            <a:pPr marL="571500" lvl="1" indent="-228600">
              <a:buFont typeface="Arial" panose="020B0604020202020204" pitchFamily="34" charset="0"/>
              <a:buChar char="•"/>
            </a:pPr>
            <a:r>
              <a:rPr lang="en-US" altLang="en-US" sz="1900"/>
              <a:t>Signed statements must be provided by all collaborators and/or consultants confirming their participation in the project and describing their specific roles. Collaborators and consultants do not need to provide their biographical sketches unless also listed as senior/key personnel. However, information should be provided clearly documenting the appropriate expertise in the proposed areas of consulting/collaboration. </a:t>
            </a:r>
          </a:p>
          <a:p>
            <a:pPr marL="571500" lvl="1" indent="-228600">
              <a:buFont typeface="Arial" panose="020B0604020202020204" pitchFamily="34" charset="0"/>
              <a:buChar char="•"/>
            </a:pPr>
            <a:r>
              <a:rPr lang="en-US" altLang="en-US" sz="1900"/>
              <a:t>Advisory committee members (if applicable): Signed statements must be provided by each member of the proposed advisory committee.  These statements should confirm their participation, describe their specific roles, and document the expertise they will contribute.  Unless also listed as senior/key personnel, these individuals do not need to provide their biographical sketches.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46A5DA63-F129-9008-D888-89DE60B6B543}"/>
              </a:ext>
            </a:extLst>
          </p:cNvPr>
          <p:cNvSpPr>
            <a:spLocks noGrp="1"/>
          </p:cNvSpPr>
          <p:nvPr>
            <p:ph type="title"/>
          </p:nvPr>
        </p:nvSpPr>
        <p:spPr/>
        <p:txBody>
          <a:bodyPr/>
          <a:lstStyle/>
          <a:p>
            <a:pPr eaLnBrk="1" hangingPunct="1"/>
            <a:r>
              <a:rPr lang="en-US" altLang="en-US"/>
              <a:t>RFA Specific Letters Example (K23)</a:t>
            </a:r>
          </a:p>
        </p:txBody>
      </p:sp>
      <p:sp>
        <p:nvSpPr>
          <p:cNvPr id="18435" name="Content Placeholder 2">
            <a:extLst>
              <a:ext uri="{FF2B5EF4-FFF2-40B4-BE49-F238E27FC236}">
                <a16:creationId xmlns:a16="http://schemas.microsoft.com/office/drawing/2014/main" id="{744CA9FD-F529-C21E-E7B4-5392B9897BB6}"/>
              </a:ext>
            </a:extLst>
          </p:cNvPr>
          <p:cNvSpPr>
            <a:spLocks noGrp="1"/>
          </p:cNvSpPr>
          <p:nvPr>
            <p:ph idx="1"/>
          </p:nvPr>
        </p:nvSpPr>
        <p:spPr/>
        <p:txBody>
          <a:bodyPr/>
          <a:lstStyle/>
          <a:p>
            <a:pPr marL="0" indent="0">
              <a:buFont typeface="Arial" panose="020B0604020202020204" pitchFamily="34" charset="0"/>
              <a:buNone/>
            </a:pPr>
            <a:r>
              <a:rPr lang="en-US" altLang="en-US" sz="2000" b="1"/>
              <a:t>Institutional Commitment to the Candidate’s Research Career Development</a:t>
            </a:r>
            <a:endParaRPr lang="en-US" altLang="en-US" sz="2000"/>
          </a:p>
          <a:p>
            <a:pPr marL="571500" lvl="1" indent="-228600">
              <a:buFont typeface="Arial" panose="020B0604020202020204" pitchFamily="34" charset="0"/>
              <a:buChar char="•"/>
            </a:pPr>
            <a:r>
              <a:rPr lang="en-US" altLang="en-US" sz="1700"/>
              <a:t>The sponsoring institution must provide a statement of commitment to the candidate's development into a productive, independent investigator and to meeting the requirements of this award. It should be clear that the institutional commitment to the candidate is not contingent upon receipt of this career award. </a:t>
            </a:r>
          </a:p>
          <a:p>
            <a:pPr marL="571500" lvl="1" indent="-228600">
              <a:buFont typeface="Arial" panose="020B0604020202020204" pitchFamily="34" charset="0"/>
              <a:buChar char="•"/>
            </a:pPr>
            <a:r>
              <a:rPr lang="en-US" altLang="en-US" sz="1700"/>
              <a:t>Provide assurances that the candidate will be able to devote the required effort to activities under this award. The remaining effort should be devoted to activities related to the development of the candidate’s career as an independent scientist. </a:t>
            </a:r>
          </a:p>
          <a:p>
            <a:pPr marL="571500" lvl="1" indent="-228600">
              <a:buFont typeface="Arial" panose="020B0604020202020204" pitchFamily="34" charset="0"/>
              <a:buChar char="•"/>
            </a:pPr>
            <a:r>
              <a:rPr lang="en-US" altLang="en-US" sz="1700"/>
              <a:t>Provide assurances that the candidate will have access to appropriate office and laboratory space, equipment, and other resources and facilities (including access to clinical and/or other research populations) to carry out the proposed research plan. </a:t>
            </a:r>
          </a:p>
          <a:p>
            <a:pPr marL="571500" lvl="1" indent="-228600">
              <a:buFont typeface="Arial" panose="020B0604020202020204" pitchFamily="34" charset="0"/>
              <a:buChar char="•"/>
            </a:pPr>
            <a:r>
              <a:rPr lang="en-US" altLang="en-US" sz="1700"/>
              <a:t>Provide assurance that appropriate time and support will be available for any proposed mentor(s) and/or other staff consistent with the career development plan.</a:t>
            </a:r>
          </a:p>
          <a:p>
            <a:pPr marL="571500" lvl="1" indent="-228600">
              <a:buFont typeface="Arial" panose="020B0604020202020204" pitchFamily="34" charset="0"/>
              <a:buChar char="•"/>
            </a:pPr>
            <a:r>
              <a:rPr lang="en-US" altLang="en-US" sz="1700"/>
              <a:t>Candidates who will be using the resources within a Clinical and Translational Science Award (CTSA) during the course of the award are requested to include a letter of agreement from PD/PI of the </a:t>
            </a:r>
            <a:r>
              <a:rPr lang="en-US" altLang="en-US" sz="1700" err="1"/>
              <a:t>the</a:t>
            </a:r>
            <a:r>
              <a:rPr lang="en-US" altLang="en-US" sz="1700"/>
              <a:t> CTSA program as part of the application.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EE74FE8-855A-5CA0-7BD0-DE6AA54A8F3A}"/>
              </a:ext>
            </a:extLst>
          </p:cNvPr>
          <p:cNvSpPr>
            <a:spLocks noGrp="1"/>
          </p:cNvSpPr>
          <p:nvPr>
            <p:ph type="ctrTitle"/>
          </p:nvPr>
        </p:nvSpPr>
        <p:spPr/>
        <p:txBody>
          <a:bodyPr/>
          <a:lstStyle/>
          <a:p>
            <a:pPr eaLnBrk="1" hangingPunct="1"/>
            <a:r>
              <a:rPr lang="en-US" altLang="en-US" dirty="0" err="1"/>
              <a:t>Biosketches</a:t>
            </a:r>
            <a:endParaRPr lang="en-US" altLang="en-US" dirty="0"/>
          </a:p>
        </p:txBody>
      </p:sp>
      <p:sp>
        <p:nvSpPr>
          <p:cNvPr id="13315" name="Subtitle 2">
            <a:extLst>
              <a:ext uri="{FF2B5EF4-FFF2-40B4-BE49-F238E27FC236}">
                <a16:creationId xmlns:a16="http://schemas.microsoft.com/office/drawing/2014/main" id="{40466684-F2F1-7439-F0CE-60058029250B}"/>
              </a:ext>
            </a:extLst>
          </p:cNvPr>
          <p:cNvSpPr>
            <a:spLocks noGrp="1"/>
          </p:cNvSpPr>
          <p:nvPr>
            <p:ph type="subTitle" idx="1"/>
          </p:nvPr>
        </p:nvSpPr>
        <p:spPr>
          <a:xfrm>
            <a:off x="685800" y="3886199"/>
            <a:ext cx="5066930" cy="1866531"/>
          </a:xfrm>
        </p:spPr>
        <p:txBody>
          <a:bodyPr/>
          <a:lstStyle/>
          <a:p>
            <a:r>
              <a:rPr lang="en-US" sz="2000" i="0" dirty="0">
                <a:solidFill>
                  <a:srgbClr val="333333"/>
                </a:solidFill>
                <a:effectLst/>
                <a:latin typeface="azo-sans-web"/>
              </a:rPr>
              <a:t>Julie Hawk, PhD</a:t>
            </a:r>
            <a:br>
              <a:rPr lang="en-US" sz="2000" i="0" dirty="0">
                <a:solidFill>
                  <a:srgbClr val="333333"/>
                </a:solidFill>
                <a:effectLst/>
                <a:latin typeface="azo-sans-web"/>
              </a:rPr>
            </a:br>
            <a:r>
              <a:rPr lang="en-US" sz="2000" b="0" i="0" dirty="0">
                <a:solidFill>
                  <a:srgbClr val="333333"/>
                </a:solidFill>
                <a:effectLst/>
                <a:latin typeface="azo-sans-web"/>
              </a:rPr>
              <a:t>Grant Proposal Development Associate</a:t>
            </a:r>
            <a:br>
              <a:rPr lang="en-US" sz="2000" b="0" i="0" dirty="0">
                <a:solidFill>
                  <a:srgbClr val="333333"/>
                </a:solidFill>
                <a:effectLst/>
                <a:latin typeface="azo-sans-web"/>
              </a:rPr>
            </a:br>
            <a:r>
              <a:rPr lang="en-US" sz="2000" b="0" i="0" dirty="0">
                <a:solidFill>
                  <a:srgbClr val="333333"/>
                </a:solidFill>
                <a:effectLst/>
                <a:latin typeface="azo-sans-web"/>
              </a:rPr>
              <a:t>Department of Pediatrics</a:t>
            </a:r>
            <a:br>
              <a:rPr lang="en-US" sz="2000" b="0" i="0" dirty="0">
                <a:solidFill>
                  <a:srgbClr val="333333"/>
                </a:solidFill>
                <a:effectLst/>
                <a:latin typeface="azo-sans-web"/>
              </a:rPr>
            </a:br>
            <a:r>
              <a:rPr lang="en-US" sz="2000" b="0" i="0" dirty="0">
                <a:solidFill>
                  <a:srgbClr val="333333"/>
                </a:solidFill>
                <a:effectLst/>
                <a:latin typeface="azo-sans-web"/>
              </a:rPr>
              <a:t>Emory University</a:t>
            </a:r>
          </a:p>
          <a:p>
            <a:endParaRPr lang="en-US" altLang="en-US" sz="2000" b="0" dirty="0"/>
          </a:p>
        </p:txBody>
      </p:sp>
      <p:pic>
        <p:nvPicPr>
          <p:cNvPr id="1026" name="Picture 2" descr="Julie Hawk, PhD headshot">
            <a:extLst>
              <a:ext uri="{FF2B5EF4-FFF2-40B4-BE49-F238E27FC236}">
                <a16:creationId xmlns:a16="http://schemas.microsoft.com/office/drawing/2014/main" id="{DDA70FD9-57A9-7C6A-4304-96E55721B4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7493" y="4048585"/>
            <a:ext cx="1371601" cy="137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925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10731-C9EE-C233-3694-F0F701B29844}"/>
              </a:ext>
            </a:extLst>
          </p:cNvPr>
          <p:cNvSpPr>
            <a:spLocks noGrp="1"/>
          </p:cNvSpPr>
          <p:nvPr>
            <p:ph type="title"/>
          </p:nvPr>
        </p:nvSpPr>
        <p:spPr/>
        <p:txBody>
          <a:bodyPr/>
          <a:lstStyle/>
          <a:p>
            <a:r>
              <a:rPr lang="en-US">
                <a:latin typeface="Rockwell" panose="02060603020205020403" pitchFamily="18" charset="0"/>
              </a:rPr>
              <a:t>Biosketch: High Points for Today</a:t>
            </a:r>
          </a:p>
        </p:txBody>
      </p:sp>
      <p:sp>
        <p:nvSpPr>
          <p:cNvPr id="3" name="Content Placeholder 2">
            <a:extLst>
              <a:ext uri="{FF2B5EF4-FFF2-40B4-BE49-F238E27FC236}">
                <a16:creationId xmlns:a16="http://schemas.microsoft.com/office/drawing/2014/main" id="{E3C507CD-D8C5-B2C0-D6DE-B5633CA82C74}"/>
              </a:ext>
            </a:extLst>
          </p:cNvPr>
          <p:cNvSpPr>
            <a:spLocks noGrp="1"/>
          </p:cNvSpPr>
          <p:nvPr>
            <p:ph idx="1"/>
          </p:nvPr>
        </p:nvSpPr>
        <p:spPr/>
        <p:txBody>
          <a:bodyPr>
            <a:normAutofit/>
          </a:bodyPr>
          <a:lstStyle/>
          <a:p>
            <a:r>
              <a:rPr lang="en-US" b="1">
                <a:latin typeface="Tw Cen MT" panose="020B0602020104020603" pitchFamily="34" charset="0"/>
              </a:rPr>
              <a:t>Personal Statement: </a:t>
            </a:r>
          </a:p>
          <a:p>
            <a:pPr lvl="1"/>
            <a:r>
              <a:rPr lang="en-US">
                <a:latin typeface="Tw Cen MT" panose="020B0602020104020603" pitchFamily="34" charset="0"/>
              </a:rPr>
              <a:t>Should be specific to the grant </a:t>
            </a:r>
          </a:p>
          <a:p>
            <a:pPr lvl="1"/>
            <a:r>
              <a:rPr lang="en-US">
                <a:latin typeface="Tw Cen MT" panose="020B0602020104020603" pitchFamily="34" charset="0"/>
              </a:rPr>
              <a:t>For a career development award, speak to both the research and the career path</a:t>
            </a:r>
          </a:p>
          <a:p>
            <a:pPr lvl="1"/>
            <a:r>
              <a:rPr lang="en-US">
                <a:latin typeface="Tw Cen MT" panose="020B0602020104020603" pitchFamily="34" charset="0"/>
              </a:rPr>
              <a:t>For a career development award, discuss prior work with your mentor if applicable</a:t>
            </a:r>
          </a:p>
          <a:p>
            <a:r>
              <a:rPr lang="en-US" b="1">
                <a:latin typeface="Tw Cen MT" panose="020B0602020104020603" pitchFamily="34" charset="0"/>
              </a:rPr>
              <a:t>Contributions to Science:</a:t>
            </a:r>
          </a:p>
          <a:p>
            <a:pPr lvl="1"/>
            <a:r>
              <a:rPr lang="en-US">
                <a:latin typeface="Tw Cen MT" panose="020B0602020104020603" pitchFamily="34" charset="0"/>
              </a:rPr>
              <a:t>Privilege quality over quantity</a:t>
            </a:r>
          </a:p>
          <a:p>
            <a:pPr lvl="1"/>
            <a:r>
              <a:rPr lang="en-US">
                <a:latin typeface="Tw Cen MT" panose="020B0602020104020603" pitchFamily="34" charset="0"/>
              </a:rPr>
              <a:t>Highlight contributions that tie into the grant for which you are applying</a:t>
            </a:r>
          </a:p>
          <a:p>
            <a:pPr lvl="1"/>
            <a:endParaRPr lang="en-US"/>
          </a:p>
          <a:p>
            <a:endParaRPr lang="en-US"/>
          </a:p>
        </p:txBody>
      </p:sp>
    </p:spTree>
    <p:extLst>
      <p:ext uri="{BB962C8B-B14F-4D97-AF65-F5344CB8AC3E}">
        <p14:creationId xmlns:p14="http://schemas.microsoft.com/office/powerpoint/2010/main" val="2668523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10731-C9EE-C233-3694-F0F701B29844}"/>
              </a:ext>
            </a:extLst>
          </p:cNvPr>
          <p:cNvSpPr>
            <a:spLocks noGrp="1"/>
          </p:cNvSpPr>
          <p:nvPr>
            <p:ph type="title"/>
          </p:nvPr>
        </p:nvSpPr>
        <p:spPr/>
        <p:txBody>
          <a:bodyPr/>
          <a:lstStyle/>
          <a:p>
            <a:r>
              <a:rPr lang="en-US">
                <a:latin typeface="Rockwell" panose="02060603020205020403" pitchFamily="18" charset="0"/>
              </a:rPr>
              <a:t>Example from a K23 Personal Statement</a:t>
            </a:r>
          </a:p>
        </p:txBody>
      </p:sp>
      <p:sp>
        <p:nvSpPr>
          <p:cNvPr id="3" name="Content Placeholder 2">
            <a:extLst>
              <a:ext uri="{FF2B5EF4-FFF2-40B4-BE49-F238E27FC236}">
                <a16:creationId xmlns:a16="http://schemas.microsoft.com/office/drawing/2014/main" id="{E3C507CD-D8C5-B2C0-D6DE-B5633CA82C74}"/>
              </a:ext>
            </a:extLst>
          </p:cNvPr>
          <p:cNvSpPr>
            <a:spLocks noGrp="1"/>
          </p:cNvSpPr>
          <p:nvPr>
            <p:ph idx="1"/>
          </p:nvPr>
        </p:nvSpPr>
        <p:spPr>
          <a:xfrm>
            <a:off x="457200" y="1341119"/>
            <a:ext cx="8229600" cy="4949953"/>
          </a:xfrm>
        </p:spPr>
        <p:txBody>
          <a:bodyPr>
            <a:noAutofit/>
          </a:bodyPr>
          <a:lstStyle/>
          <a:p>
            <a:pPr marL="0" indent="0">
              <a:buNone/>
            </a:pPr>
            <a:r>
              <a:rPr lang="en-US" dirty="0">
                <a:latin typeface="Tw Cen MT" panose="020B0602020104020603" pitchFamily="34" charset="0"/>
              </a:rPr>
              <a:t>“I am convinced that microchip-based technologies have the potential to transform clinical practice. However, there are significant challenges associated with translating microchip-based systems from the cleanroom to the clinic.”</a:t>
            </a:r>
          </a:p>
          <a:p>
            <a:pPr marL="0" indent="0">
              <a:buNone/>
            </a:pPr>
            <a:r>
              <a:rPr lang="en-US" dirty="0">
                <a:latin typeface="Tw Cen MT" panose="020B0602020104020603" pitchFamily="34" charset="0"/>
              </a:rPr>
              <a:t>…</a:t>
            </a:r>
          </a:p>
          <a:p>
            <a:pPr marL="0" indent="0">
              <a:buNone/>
            </a:pPr>
            <a:r>
              <a:rPr lang="en-US" dirty="0">
                <a:latin typeface="Tw Cen MT" panose="020B0602020104020603" pitchFamily="34" charset="0"/>
              </a:rPr>
              <a:t>“I have already made significant scientific contributions when working at the interface of hematology and microsystems, and the current research builds upon this experience. The additional training in clinical research proposed in this plan will enable me to design novel medical microsystems and independently translate these systems to the bedside. In addition, my selected mentoring team has a record of accomplishment in both NIH funding and successful mentorship.”</a:t>
            </a:r>
          </a:p>
        </p:txBody>
      </p:sp>
      <p:sp>
        <p:nvSpPr>
          <p:cNvPr id="4" name="TextBox 3">
            <a:extLst>
              <a:ext uri="{FF2B5EF4-FFF2-40B4-BE49-F238E27FC236}">
                <a16:creationId xmlns:a16="http://schemas.microsoft.com/office/drawing/2014/main" id="{A5642D62-174D-6310-22AF-152639B7C1C9}"/>
              </a:ext>
            </a:extLst>
          </p:cNvPr>
          <p:cNvSpPr txBox="1"/>
          <p:nvPr/>
        </p:nvSpPr>
        <p:spPr>
          <a:xfrm>
            <a:off x="5023104" y="6467946"/>
            <a:ext cx="3444240" cy="230832"/>
          </a:xfrm>
          <a:prstGeom prst="rect">
            <a:avLst/>
          </a:prstGeom>
          <a:noFill/>
        </p:spPr>
        <p:txBody>
          <a:bodyPr wrap="square" rtlCol="0">
            <a:spAutoFit/>
          </a:bodyPr>
          <a:lstStyle/>
          <a:p>
            <a:pPr marL="0" indent="0">
              <a:buNone/>
            </a:pPr>
            <a:r>
              <a:rPr lang="en-US" sz="900"/>
              <a:t>Thanks to Dr. David Myers for sharing his biosketch.</a:t>
            </a:r>
          </a:p>
        </p:txBody>
      </p:sp>
    </p:spTree>
    <p:extLst>
      <p:ext uri="{BB962C8B-B14F-4D97-AF65-F5344CB8AC3E}">
        <p14:creationId xmlns:p14="http://schemas.microsoft.com/office/powerpoint/2010/main" val="3892682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10731-C9EE-C233-3694-F0F701B29844}"/>
              </a:ext>
            </a:extLst>
          </p:cNvPr>
          <p:cNvSpPr>
            <a:spLocks noGrp="1"/>
          </p:cNvSpPr>
          <p:nvPr>
            <p:ph type="title"/>
          </p:nvPr>
        </p:nvSpPr>
        <p:spPr/>
        <p:txBody>
          <a:bodyPr/>
          <a:lstStyle/>
          <a:p>
            <a:r>
              <a:rPr lang="en-US">
                <a:latin typeface="Rockwell" panose="02060603020205020403" pitchFamily="18" charset="0"/>
              </a:rPr>
              <a:t>Example from a K23 Contribution to Science</a:t>
            </a:r>
          </a:p>
        </p:txBody>
      </p:sp>
      <p:sp>
        <p:nvSpPr>
          <p:cNvPr id="3" name="Content Placeholder 2">
            <a:extLst>
              <a:ext uri="{FF2B5EF4-FFF2-40B4-BE49-F238E27FC236}">
                <a16:creationId xmlns:a16="http://schemas.microsoft.com/office/drawing/2014/main" id="{E3C507CD-D8C5-B2C0-D6DE-B5633CA82C74}"/>
              </a:ext>
            </a:extLst>
          </p:cNvPr>
          <p:cNvSpPr>
            <a:spLocks noGrp="1"/>
          </p:cNvSpPr>
          <p:nvPr>
            <p:ph idx="1"/>
          </p:nvPr>
        </p:nvSpPr>
        <p:spPr>
          <a:xfrm>
            <a:off x="457200" y="1194816"/>
            <a:ext cx="8105862" cy="5019214"/>
          </a:xfrm>
        </p:spPr>
        <p:txBody>
          <a:bodyPr>
            <a:noAutofit/>
          </a:bodyPr>
          <a:lstStyle/>
          <a:p>
            <a:pPr marL="0" indent="0">
              <a:buNone/>
            </a:pPr>
            <a:r>
              <a:rPr lang="en-US">
                <a:latin typeface="Tw Cen MT" panose="020B0602020104020603" pitchFamily="34" charset="0"/>
              </a:rPr>
              <a:t>“</a:t>
            </a:r>
            <a:r>
              <a:rPr lang="en-US" sz="2200">
                <a:latin typeface="Tw Cen MT" panose="020B0602020104020603" pitchFamily="34" charset="0"/>
              </a:rPr>
              <a:t>1. </a:t>
            </a:r>
            <a:r>
              <a:rPr lang="en-US" sz="2200" b="1">
                <a:latin typeface="Tw Cen MT" panose="020B0602020104020603" pitchFamily="34" charset="0"/>
              </a:rPr>
              <a:t>High-throughput clinical contraction cytometer linking bleeding to platelet force</a:t>
            </a:r>
            <a:r>
              <a:rPr lang="en-US" sz="2200">
                <a:latin typeface="Tw Cen MT" panose="020B0602020104020603" pitchFamily="34" charset="0"/>
              </a:rPr>
              <a:t>: While it was known that the biophysics of cells correlates with their physiological function, little was known about correlations between cellular force and clinical conditions. This was primarily due to a lack of tools that were capable of measuring the applied forces of large numbers of individual cells. Building on my aforementioned expertise and contributions in micromechanical design and combining it with additional training in hematology, I was able to contribute two main findings. First, I designed a new contraction cytometer that measured the contractile force of up to one-thousand cells in each experiment. Second, I used this contraction cytometer to show that reduced platelet contractile force was linked to undiagnosed bleeding disorders...”</a:t>
            </a:r>
          </a:p>
        </p:txBody>
      </p:sp>
      <p:sp>
        <p:nvSpPr>
          <p:cNvPr id="4" name="TextBox 3">
            <a:extLst>
              <a:ext uri="{FF2B5EF4-FFF2-40B4-BE49-F238E27FC236}">
                <a16:creationId xmlns:a16="http://schemas.microsoft.com/office/drawing/2014/main" id="{A5642D62-174D-6310-22AF-152639B7C1C9}"/>
              </a:ext>
            </a:extLst>
          </p:cNvPr>
          <p:cNvSpPr txBox="1"/>
          <p:nvPr/>
        </p:nvSpPr>
        <p:spPr>
          <a:xfrm>
            <a:off x="5023104" y="6467946"/>
            <a:ext cx="3393654" cy="230832"/>
          </a:xfrm>
          <a:prstGeom prst="rect">
            <a:avLst/>
          </a:prstGeom>
          <a:noFill/>
        </p:spPr>
        <p:txBody>
          <a:bodyPr wrap="square" rtlCol="0">
            <a:spAutoFit/>
          </a:bodyPr>
          <a:lstStyle/>
          <a:p>
            <a:pPr marL="0" indent="0">
              <a:buNone/>
            </a:pPr>
            <a:r>
              <a:rPr lang="en-US" sz="900"/>
              <a:t>Thanks to Dr. David Myers for sharing his biosketch.</a:t>
            </a:r>
          </a:p>
        </p:txBody>
      </p:sp>
    </p:spTree>
    <p:extLst>
      <p:ext uri="{BB962C8B-B14F-4D97-AF65-F5344CB8AC3E}">
        <p14:creationId xmlns:p14="http://schemas.microsoft.com/office/powerpoint/2010/main" val="1388165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EE74FE8-855A-5CA0-7BD0-DE6AA54A8F3A}"/>
              </a:ext>
            </a:extLst>
          </p:cNvPr>
          <p:cNvSpPr>
            <a:spLocks noGrp="1"/>
          </p:cNvSpPr>
          <p:nvPr>
            <p:ph type="ctrTitle"/>
          </p:nvPr>
        </p:nvSpPr>
        <p:spPr/>
        <p:txBody>
          <a:bodyPr/>
          <a:lstStyle/>
          <a:p>
            <a:pPr eaLnBrk="1" hangingPunct="1"/>
            <a:r>
              <a:rPr lang="en-US" altLang="en-US" dirty="0"/>
              <a:t>Resources and Environment</a:t>
            </a:r>
          </a:p>
        </p:txBody>
      </p:sp>
      <p:sp>
        <p:nvSpPr>
          <p:cNvPr id="13315" name="Subtitle 2">
            <a:extLst>
              <a:ext uri="{FF2B5EF4-FFF2-40B4-BE49-F238E27FC236}">
                <a16:creationId xmlns:a16="http://schemas.microsoft.com/office/drawing/2014/main" id="{40466684-F2F1-7439-F0CE-60058029250B}"/>
              </a:ext>
            </a:extLst>
          </p:cNvPr>
          <p:cNvSpPr>
            <a:spLocks noGrp="1"/>
          </p:cNvSpPr>
          <p:nvPr>
            <p:ph type="subTitle" idx="1"/>
          </p:nvPr>
        </p:nvSpPr>
        <p:spPr>
          <a:xfrm>
            <a:off x="330692" y="3948343"/>
            <a:ext cx="6114495" cy="1839897"/>
          </a:xfrm>
        </p:spPr>
        <p:txBody>
          <a:bodyPr>
            <a:normAutofit lnSpcReduction="10000"/>
          </a:bodyPr>
          <a:lstStyle/>
          <a:p>
            <a:br>
              <a:rPr lang="en-US" altLang="en-US" dirty="0"/>
            </a:br>
            <a:r>
              <a:rPr lang="en-US" altLang="en-US" sz="2200" dirty="0">
                <a:solidFill>
                  <a:srgbClr val="333333"/>
                </a:solidFill>
                <a:latin typeface="azo-sans-web"/>
              </a:rPr>
              <a:t>Erica Pitre</a:t>
            </a:r>
            <a:br>
              <a:rPr lang="en-US" altLang="en-US" sz="2200" dirty="0">
                <a:solidFill>
                  <a:srgbClr val="333333"/>
                </a:solidFill>
                <a:latin typeface="azo-sans-web"/>
              </a:rPr>
            </a:br>
            <a:r>
              <a:rPr lang="en-US" altLang="en-US" sz="2200" b="0" dirty="0">
                <a:solidFill>
                  <a:srgbClr val="333333"/>
                </a:solidFill>
                <a:latin typeface="azo-sans-web"/>
              </a:rPr>
              <a:t>Director of Research Development</a:t>
            </a:r>
            <a:br>
              <a:rPr lang="en-US" altLang="en-US" sz="2200" b="0" dirty="0">
                <a:solidFill>
                  <a:srgbClr val="333333"/>
                </a:solidFill>
                <a:latin typeface="azo-sans-web"/>
              </a:rPr>
            </a:br>
            <a:r>
              <a:rPr lang="en-US" altLang="en-US" sz="2200" b="0" dirty="0">
                <a:solidFill>
                  <a:srgbClr val="333333"/>
                </a:solidFill>
                <a:latin typeface="azo-sans-web"/>
              </a:rPr>
              <a:t>Office of Research Development </a:t>
            </a:r>
          </a:p>
          <a:p>
            <a:r>
              <a:rPr lang="en-US" altLang="en-US" sz="2200" b="0" dirty="0">
                <a:solidFill>
                  <a:srgbClr val="333333"/>
                </a:solidFill>
                <a:latin typeface="azo-sans-web"/>
              </a:rPr>
              <a:t>Emory University</a:t>
            </a:r>
          </a:p>
        </p:txBody>
      </p:sp>
      <p:pic>
        <p:nvPicPr>
          <p:cNvPr id="3" name="Picture 10" descr="Office of Research Development | Emory University | Atlanta GA">
            <a:extLst>
              <a:ext uri="{FF2B5EF4-FFF2-40B4-BE49-F238E27FC236}">
                <a16:creationId xmlns:a16="http://schemas.microsoft.com/office/drawing/2014/main" id="{2F1D37A8-7021-B700-C433-F505B9071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519" y="4250185"/>
            <a:ext cx="1379571" cy="1379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16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Survey Drawing</a:t>
            </a:r>
          </a:p>
        </p:txBody>
      </p:sp>
      <p:sp>
        <p:nvSpPr>
          <p:cNvPr id="4" name="Slide Number Placeholder 3"/>
          <p:cNvSpPr>
            <a:spLocks noGrp="1"/>
          </p:cNvSpPr>
          <p:nvPr>
            <p:ph type="sldNum" sz="quarter" idx="10"/>
          </p:nvPr>
        </p:nvSpPr>
        <p:spPr/>
        <p:txBody>
          <a:bodyPr/>
          <a:lstStyle/>
          <a:p>
            <a:pPr defTabSz="812810" eaLnBrk="0" hangingPunct="0">
              <a:defRPr/>
            </a:pPr>
            <a:fld id="{01D945C9-0277-4107-B589-EC55ECD240BC}" type="slidenum">
              <a:rPr lang="en-US">
                <a:solidFill>
                  <a:prstClr val="white">
                    <a:lumMod val="50000"/>
                  </a:prstClr>
                </a:solidFill>
                <a:effectLst>
                  <a:outerShdw blurRad="38100" dist="38100" dir="2700000" algn="tl">
                    <a:srgbClr val="000000">
                      <a:alpha val="43137"/>
                    </a:srgbClr>
                  </a:outerShdw>
                </a:effectLst>
                <a:latin typeface="Tw Cen MT"/>
              </a:rPr>
              <a:pPr defTabSz="812810" eaLnBrk="0" hangingPunct="0">
                <a:defRPr/>
              </a:pPr>
              <a:t>3</a:t>
            </a:fld>
            <a:endParaRPr lang="en-US">
              <a:solidFill>
                <a:prstClr val="white">
                  <a:lumMod val="50000"/>
                </a:prstClr>
              </a:solidFill>
              <a:effectLst>
                <a:outerShdw blurRad="38100" dist="38100" dir="2700000" algn="tl">
                  <a:srgbClr val="000000">
                    <a:alpha val="43137"/>
                  </a:srgbClr>
                </a:outerShdw>
              </a:effectLst>
              <a:latin typeface="Tw Cen MT"/>
            </a:endParaRP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33800" y="3756184"/>
            <a:ext cx="1490133" cy="2222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2211" y="1957815"/>
            <a:ext cx="2709333" cy="1642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0504" y="4529668"/>
            <a:ext cx="1930400" cy="1871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587711"/>
            <a:ext cx="2429933" cy="1490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A close up of a bottle&#10;&#10;Description automatically generated">
            <a:extLst>
              <a:ext uri="{FF2B5EF4-FFF2-40B4-BE49-F238E27FC236}">
                <a16:creationId xmlns:a16="http://schemas.microsoft.com/office/drawing/2014/main" id="{6CFC9D5F-613B-4A3C-BC8C-560F027BF4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0" y="1392767"/>
            <a:ext cx="2083220" cy="4876800"/>
          </a:xfrm>
          <a:prstGeom prst="rect">
            <a:avLst/>
          </a:prstGeom>
        </p:spPr>
      </p:pic>
      <p:sp>
        <p:nvSpPr>
          <p:cNvPr id="6" name="TextBox 5">
            <a:extLst>
              <a:ext uri="{FF2B5EF4-FFF2-40B4-BE49-F238E27FC236}">
                <a16:creationId xmlns:a16="http://schemas.microsoft.com/office/drawing/2014/main" id="{2E1B640D-3F9E-58E6-2BB2-02C840284E97}"/>
              </a:ext>
            </a:extLst>
          </p:cNvPr>
          <p:cNvSpPr txBox="1"/>
          <p:nvPr/>
        </p:nvSpPr>
        <p:spPr>
          <a:xfrm>
            <a:off x="5353671" y="3721318"/>
            <a:ext cx="3253666" cy="830997"/>
          </a:xfrm>
          <a:prstGeom prst="rect">
            <a:avLst/>
          </a:prstGeom>
          <a:noFill/>
        </p:spPr>
        <p:txBody>
          <a:bodyPr wrap="square" lIns="91440" tIns="45720" rIns="91440" bIns="45720" anchor="t">
            <a:spAutoFit/>
          </a:bodyPr>
          <a:lstStyle/>
          <a:p>
            <a:r>
              <a:rPr lang="en-US" sz="2400" dirty="0">
                <a:solidFill>
                  <a:srgbClr val="00A94F"/>
                </a:solidFill>
                <a:latin typeface="Rockwell"/>
                <a:ea typeface="MS PGothic"/>
              </a:rPr>
              <a:t>Winner:</a:t>
            </a:r>
          </a:p>
          <a:p>
            <a:r>
              <a:rPr lang="en-US" sz="2400" dirty="0">
                <a:solidFill>
                  <a:srgbClr val="00A94F"/>
                </a:solidFill>
                <a:latin typeface="Rockwell"/>
                <a:ea typeface="MS PGothic"/>
              </a:rPr>
              <a:t>Lisa Daley-Bauer </a:t>
            </a:r>
          </a:p>
        </p:txBody>
      </p:sp>
    </p:spTree>
    <p:extLst>
      <p:ext uri="{BB962C8B-B14F-4D97-AF65-F5344CB8AC3E}">
        <p14:creationId xmlns:p14="http://schemas.microsoft.com/office/powerpoint/2010/main" val="25876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87" y="363255"/>
            <a:ext cx="7918825" cy="742950"/>
          </a:xfrm>
        </p:spPr>
        <p:txBody>
          <a:bodyPr/>
          <a:lstStyle/>
          <a:p>
            <a:pPr algn="ctr" fontAlgn="ctr">
              <a:lnSpc>
                <a:spcPts val="2100"/>
              </a:lnSpc>
              <a:spcBef>
                <a:spcPts val="0"/>
              </a:spcBef>
              <a:spcAft>
                <a:spcPts val="0"/>
              </a:spcAft>
            </a:pPr>
            <a:r>
              <a:rPr lang="en-US">
                <a:latin typeface="Rockwell"/>
              </a:rPr>
              <a:t>K-Club Special: </a:t>
            </a:r>
            <a:br>
              <a:rPr lang="en-US">
                <a:latin typeface="Rockwell"/>
              </a:rPr>
            </a:br>
            <a:r>
              <a:rPr lang="en-US">
                <a:latin typeface="Rockwell"/>
              </a:rPr>
              <a:t>Robert A. Winn Career Development Award (Winn CDA)</a:t>
            </a:r>
          </a:p>
          <a:p>
            <a:pPr marL="0" marR="0" algn="ctr">
              <a:lnSpc>
                <a:spcPts val="2100"/>
              </a:lnSpc>
              <a:spcBef>
                <a:spcPts val="0"/>
              </a:spcBef>
              <a:spcAft>
                <a:spcPts val="0"/>
              </a:spcAft>
            </a:pPr>
            <a:endParaRPr lang="en-US">
              <a:effectLst/>
            </a:endParaRPr>
          </a:p>
        </p:txBody>
      </p:sp>
      <p:sp>
        <p:nvSpPr>
          <p:cNvPr id="3" name="Content Placeholder 2"/>
          <p:cNvSpPr>
            <a:spLocks noGrp="1"/>
          </p:cNvSpPr>
          <p:nvPr>
            <p:ph idx="1"/>
          </p:nvPr>
        </p:nvSpPr>
        <p:spPr>
          <a:xfrm>
            <a:off x="533429" y="1483311"/>
            <a:ext cx="8229571" cy="3283998"/>
          </a:xfrm>
        </p:spPr>
        <p:txBody>
          <a:bodyPr/>
          <a:lstStyle/>
          <a:p>
            <a:pPr marL="228600" indent="-228600" fontAlgn="ctr">
              <a:lnSpc>
                <a:spcPts val="1950"/>
              </a:lnSpc>
              <a:spcBef>
                <a:spcPts val="0"/>
              </a:spcBef>
              <a:spcAft>
                <a:spcPts val="0"/>
              </a:spcAft>
            </a:pPr>
            <a:r>
              <a:rPr lang="en-US" sz="2000"/>
              <a:t>This award program commits to the following goals:</a:t>
            </a:r>
          </a:p>
          <a:p>
            <a:pPr marL="495300" lvl="1" indent="-190500"/>
            <a:r>
              <a:rPr lang="en-US" sz="2000">
                <a:ea typeface="+mj-lt"/>
                <a:cs typeface="+mj-lt"/>
              </a:rPr>
              <a:t>To train and develop 290 new clinical investigators dedicated to increasing diversity in clinical trials (~60/year) </a:t>
            </a:r>
            <a:endParaRPr lang="en-US" sz="2000"/>
          </a:p>
          <a:p>
            <a:pPr marL="495300" lvl="1" indent="-190500"/>
            <a:r>
              <a:rPr lang="en-US" sz="2000">
                <a:ea typeface="+mj-lt"/>
                <a:cs typeface="+mj-lt"/>
              </a:rPr>
              <a:t>To provide immersive community-based experiences in clinical trial research to 60 underrepresented minority medical students participating in the Robert A. Winn Clinical Investigator Pathway Program (Winn CIPP) each summer.</a:t>
            </a:r>
            <a:endParaRPr lang="en-US" sz="2000"/>
          </a:p>
          <a:p>
            <a:pPr marL="228600" indent="-228600" fontAlgn="ctr">
              <a:lnSpc>
                <a:spcPts val="1950"/>
              </a:lnSpc>
              <a:spcBef>
                <a:spcPts val="0"/>
              </a:spcBef>
              <a:spcAft>
                <a:spcPts val="0"/>
              </a:spcAft>
            </a:pPr>
            <a:r>
              <a:rPr lang="en-US" sz="2000" b="0" i="0">
                <a:effectLst/>
                <a:ea typeface="+mj-lt"/>
                <a:cs typeface="+mj-lt"/>
              </a:rPr>
              <a:t>$</a:t>
            </a:r>
            <a:r>
              <a:rPr lang="en-US" sz="2000">
                <a:ea typeface="+mj-lt"/>
                <a:cs typeface="+mj-lt"/>
              </a:rPr>
              <a:t>120K/year for </a:t>
            </a:r>
            <a:r>
              <a:rPr lang="en-US" sz="2000" b="0" i="0">
                <a:effectLst/>
                <a:ea typeface="+mj-lt"/>
                <a:cs typeface="+mj-lt"/>
              </a:rPr>
              <a:t>2 years</a:t>
            </a:r>
            <a:r>
              <a:rPr lang="en-US" sz="2000">
                <a:ea typeface="+mj-lt"/>
                <a:cs typeface="+mj-lt"/>
              </a:rPr>
              <a:t>; requires at least 40% of the scholar’s time (Note: Awards will be given to organizations, not to individuals.)</a:t>
            </a:r>
          </a:p>
          <a:p>
            <a:pPr marL="228600" indent="-228600" fontAlgn="ctr">
              <a:lnSpc>
                <a:spcPts val="1950"/>
              </a:lnSpc>
              <a:spcBef>
                <a:spcPts val="0"/>
              </a:spcBef>
              <a:spcAft>
                <a:spcPts val="0"/>
              </a:spcAft>
            </a:pPr>
            <a:r>
              <a:rPr lang="en-US" sz="2000" b="0" i="0">
                <a:effectLst/>
                <a:ea typeface="+mj-lt"/>
                <a:cs typeface="+mj-lt"/>
              </a:rPr>
              <a:t>Each scholar must be mentored by an experienced clinical investigator at an established clinical trial site and participate substantively in the mentor's active clinical trial (it is not expected that scholars will have their own clinical trials). </a:t>
            </a:r>
          </a:p>
          <a:p>
            <a:pPr marL="0" indent="0">
              <a:buNone/>
            </a:pPr>
            <a:r>
              <a:rPr lang="en-US" sz="2000" b="1">
                <a:solidFill>
                  <a:srgbClr val="000000"/>
                </a:solidFill>
                <a:cs typeface="Calibri"/>
              </a:rPr>
              <a:t>Deadline: May 12, 2023</a:t>
            </a:r>
            <a:endParaRPr lang="en-US" sz="2000">
              <a:solidFill>
                <a:schemeClr val="tx1"/>
              </a:solidFill>
              <a:cs typeface="Calibri"/>
            </a:endParaRPr>
          </a:p>
        </p:txBody>
      </p:sp>
      <p:sp>
        <p:nvSpPr>
          <p:cNvPr id="4" name="Slide Number Placeholder 3"/>
          <p:cNvSpPr>
            <a:spLocks noGrp="1"/>
          </p:cNvSpPr>
          <p:nvPr>
            <p:ph type="sldNum" sz="quarter" idx="10"/>
          </p:nvPr>
        </p:nvSpPr>
        <p:spPr/>
        <p:txBody>
          <a:bodyPr/>
          <a:lstStyle/>
          <a:p>
            <a:pPr defTabSz="609608">
              <a:defRPr/>
            </a:pPr>
            <a:fld id="{01D945C9-0277-4107-B589-EC55ECD240BC}" type="slidenum">
              <a:rPr lang="en-US">
                <a:solidFill>
                  <a:prstClr val="white">
                    <a:lumMod val="50000"/>
                  </a:prstClr>
                </a:solidFill>
                <a:effectLst>
                  <a:outerShdw blurRad="38100" dist="38100" dir="2700000" algn="tl">
                    <a:srgbClr val="000000">
                      <a:alpha val="43137"/>
                    </a:srgbClr>
                  </a:outerShdw>
                </a:effectLst>
                <a:latin typeface="Tw Cen MT"/>
                <a:ea typeface="+mn-ea"/>
              </a:rPr>
              <a:pPr defTabSz="609608">
                <a:defRPr/>
              </a:pPr>
              <a:t>4</a:t>
            </a:fld>
            <a:endParaRPr lang="en-US">
              <a:solidFill>
                <a:prstClr val="white">
                  <a:lumMod val="50000"/>
                </a:prstClr>
              </a:solidFill>
              <a:effectLst>
                <a:outerShdw blurRad="38100" dist="38100" dir="2700000" algn="tl">
                  <a:srgbClr val="000000">
                    <a:alpha val="43137"/>
                  </a:srgbClr>
                </a:outerShdw>
              </a:effectLst>
              <a:latin typeface="Tw Cen MT"/>
              <a:ea typeface="+mn-ea"/>
            </a:endParaRPr>
          </a:p>
        </p:txBody>
      </p:sp>
      <p:graphicFrame>
        <p:nvGraphicFramePr>
          <p:cNvPr id="7" name="Table 6">
            <a:extLst>
              <a:ext uri="{FF2B5EF4-FFF2-40B4-BE49-F238E27FC236}">
                <a16:creationId xmlns:a16="http://schemas.microsoft.com/office/drawing/2014/main" id="{53A6C63C-A496-4205-B308-08BF24376DCB}"/>
              </a:ext>
            </a:extLst>
          </p:cNvPr>
          <p:cNvGraphicFramePr>
            <a:graphicFrameLocks noGrp="1"/>
          </p:cNvGraphicFramePr>
          <p:nvPr>
            <p:extLst>
              <p:ext uri="{D42A27DB-BD31-4B8C-83A1-F6EECF244321}">
                <p14:modId xmlns:p14="http://schemas.microsoft.com/office/powerpoint/2010/main" val="529850602"/>
              </p:ext>
            </p:extLst>
          </p:nvPr>
        </p:nvGraphicFramePr>
        <p:xfrm>
          <a:off x="1657349" y="5665585"/>
          <a:ext cx="5829300" cy="829160"/>
        </p:xfrm>
        <a:graphic>
          <a:graphicData uri="http://schemas.openxmlformats.org/drawingml/2006/table">
            <a:tbl>
              <a:tblPr firstRow="1" firstCol="1" bandRow="1">
                <a:tableStyleId>{5C22544A-7EE6-4342-B048-85BDC9FD1C3A}</a:tableStyleId>
              </a:tblPr>
              <a:tblGrid>
                <a:gridCol w="5829300">
                  <a:extLst>
                    <a:ext uri="{9D8B030D-6E8A-4147-A177-3AD203B41FA5}">
                      <a16:colId xmlns:a16="http://schemas.microsoft.com/office/drawing/2014/main" val="3134160710"/>
                    </a:ext>
                  </a:extLst>
                </a:gridCol>
              </a:tblGrid>
              <a:tr h="829160">
                <a:tc>
                  <a:txBody>
                    <a:bodyPr/>
                    <a:lstStyle/>
                    <a:p>
                      <a:pPr lvl="0" algn="ctr">
                        <a:buNone/>
                      </a:pPr>
                      <a:r>
                        <a:rPr lang="en-US" sz="1400" b="0" i="0" u="none" strike="noStrike" noProof="0"/>
                        <a:t>https://winnawards.smapply.io/prog/winncda/</a:t>
                      </a:r>
                      <a:endParaRPr lang="en-US"/>
                    </a:p>
                  </a:txBody>
                  <a:tcPr marL="142875" marR="142875" marT="57150" marB="64294" anchor="ctr">
                    <a:solidFill>
                      <a:srgbClr val="009D57"/>
                    </a:solidFill>
                  </a:tcPr>
                </a:tc>
                <a:extLst>
                  <a:ext uri="{0D108BD9-81ED-4DB2-BD59-A6C34878D82A}">
                    <a16:rowId xmlns:a16="http://schemas.microsoft.com/office/drawing/2014/main" val="2444773929"/>
                  </a:ext>
                </a:extLst>
              </a:tr>
            </a:tbl>
          </a:graphicData>
        </a:graphic>
      </p:graphicFrame>
    </p:spTree>
    <p:extLst>
      <p:ext uri="{BB962C8B-B14F-4D97-AF65-F5344CB8AC3E}">
        <p14:creationId xmlns:p14="http://schemas.microsoft.com/office/powerpoint/2010/main" val="415984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2660"/>
            <a:ext cx="8519433" cy="690106"/>
          </a:xfrm>
        </p:spPr>
        <p:txBody>
          <a:bodyPr/>
          <a:lstStyle/>
          <a:p>
            <a:r>
              <a:rPr lang="en-US">
                <a:latin typeface="Rockwell"/>
              </a:rPr>
              <a:t>K-Club Special: Alex’s Lemonade Stand “A” Award Grant (Career Development Award)</a:t>
            </a:r>
            <a:br>
              <a:rPr lang="en-US" sz="2800"/>
            </a:br>
            <a:endParaRPr lang="en-US" sz="2800"/>
          </a:p>
        </p:txBody>
      </p:sp>
      <p:sp>
        <p:nvSpPr>
          <p:cNvPr id="3" name="Content Placeholder 2"/>
          <p:cNvSpPr>
            <a:spLocks noGrp="1"/>
          </p:cNvSpPr>
          <p:nvPr>
            <p:ph idx="1"/>
          </p:nvPr>
        </p:nvSpPr>
        <p:spPr>
          <a:xfrm>
            <a:off x="457200" y="1290094"/>
            <a:ext cx="7937384" cy="3983242"/>
          </a:xfrm>
        </p:spPr>
        <p:txBody>
          <a:bodyPr/>
          <a:lstStyle/>
          <a:p>
            <a:r>
              <a:rPr lang="en-US" sz="1800"/>
              <a:t>Purpose: to find cures and better treatments for childhood cancers by providing support to early career scientists who want to establish a career in pediatric oncology research. </a:t>
            </a:r>
          </a:p>
          <a:p>
            <a:r>
              <a:rPr lang="en-US" sz="1800"/>
              <a:t>The ideal applicant has an original project that is not currently being funded. Demonstration of a future commitment to pediatric cancer investigation as well as institutional support for the career development of the investigator are critical components of a successful application. A mentor is required, and a career development plan must be included. </a:t>
            </a:r>
          </a:p>
          <a:p>
            <a:r>
              <a:rPr lang="en-US" sz="1800"/>
              <a:t>A minimum of 75% of the applicant’s time during the ‘A’ Award period must be allocated as protected time for all research activities. </a:t>
            </a:r>
          </a:p>
          <a:p>
            <a:r>
              <a:rPr lang="en-US" sz="1800"/>
              <a:t>$800,000 over 4 years; no indirect costs allowed</a:t>
            </a:r>
          </a:p>
          <a:p>
            <a:endParaRPr lang="en-US" sz="1800"/>
          </a:p>
          <a:p>
            <a:pPr marL="0" indent="0">
              <a:buNone/>
            </a:pPr>
            <a:r>
              <a:rPr lang="en-US" sz="2000" b="1">
                <a:solidFill>
                  <a:schemeClr val="tx1"/>
                </a:solidFill>
              </a:rPr>
              <a:t>Deadline: May 12, 2023</a:t>
            </a:r>
            <a:endParaRPr lang="en-US" sz="2800" b="1">
              <a:solidFill>
                <a:schemeClr val="tx1"/>
              </a:solidFill>
            </a:endParaRPr>
          </a:p>
        </p:txBody>
      </p:sp>
      <p:sp>
        <p:nvSpPr>
          <p:cNvPr id="4" name="Slide Number Placeholder 3"/>
          <p:cNvSpPr>
            <a:spLocks noGrp="1"/>
          </p:cNvSpPr>
          <p:nvPr>
            <p:ph type="sldNum" sz="quarter" idx="10"/>
          </p:nvPr>
        </p:nvSpPr>
        <p:spPr/>
        <p:txBody>
          <a:bodyPr/>
          <a:lstStyle/>
          <a:p>
            <a:pPr defTabSz="609608">
              <a:defRPr/>
            </a:pPr>
            <a:fld id="{01D945C9-0277-4107-B589-EC55ECD240BC}" type="slidenum">
              <a:rPr lang="en-US">
                <a:solidFill>
                  <a:prstClr val="white">
                    <a:lumMod val="50000"/>
                  </a:prstClr>
                </a:solidFill>
                <a:effectLst>
                  <a:outerShdw blurRad="38100" dist="38100" dir="2700000" algn="tl">
                    <a:srgbClr val="000000">
                      <a:alpha val="43137"/>
                    </a:srgbClr>
                  </a:outerShdw>
                </a:effectLst>
                <a:latin typeface="Tw Cen MT"/>
                <a:ea typeface="+mn-ea"/>
              </a:rPr>
              <a:pPr defTabSz="609608">
                <a:defRPr/>
              </a:pPr>
              <a:t>5</a:t>
            </a:fld>
            <a:endParaRPr lang="en-US">
              <a:solidFill>
                <a:prstClr val="white">
                  <a:lumMod val="50000"/>
                </a:prstClr>
              </a:solidFill>
              <a:effectLst>
                <a:outerShdw blurRad="38100" dist="38100" dir="2700000" algn="tl">
                  <a:srgbClr val="000000">
                    <a:alpha val="43137"/>
                  </a:srgbClr>
                </a:outerShdw>
              </a:effectLst>
              <a:latin typeface="Tw Cen MT"/>
              <a:ea typeface="+mn-ea"/>
            </a:endParaRPr>
          </a:p>
        </p:txBody>
      </p:sp>
      <p:graphicFrame>
        <p:nvGraphicFramePr>
          <p:cNvPr id="7" name="Table 6">
            <a:extLst>
              <a:ext uri="{FF2B5EF4-FFF2-40B4-BE49-F238E27FC236}">
                <a16:creationId xmlns:a16="http://schemas.microsoft.com/office/drawing/2014/main" id="{53A6C63C-A496-4205-B308-08BF24376DCB}"/>
              </a:ext>
            </a:extLst>
          </p:cNvPr>
          <p:cNvGraphicFramePr>
            <a:graphicFrameLocks noGrp="1"/>
          </p:cNvGraphicFramePr>
          <p:nvPr>
            <p:extLst>
              <p:ext uri="{D42A27DB-BD31-4B8C-83A1-F6EECF244321}">
                <p14:modId xmlns:p14="http://schemas.microsoft.com/office/powerpoint/2010/main" val="2630903762"/>
              </p:ext>
            </p:extLst>
          </p:nvPr>
        </p:nvGraphicFramePr>
        <p:xfrm>
          <a:off x="584084" y="6025104"/>
          <a:ext cx="7975832" cy="690107"/>
        </p:xfrm>
        <a:graphic>
          <a:graphicData uri="http://schemas.openxmlformats.org/drawingml/2006/table">
            <a:tbl>
              <a:tblPr firstRow="1" firstCol="1" bandRow="1">
                <a:tableStyleId>{5C22544A-7EE6-4342-B048-85BDC9FD1C3A}</a:tableStyleId>
              </a:tblPr>
              <a:tblGrid>
                <a:gridCol w="7975832">
                  <a:extLst>
                    <a:ext uri="{9D8B030D-6E8A-4147-A177-3AD203B41FA5}">
                      <a16:colId xmlns:a16="http://schemas.microsoft.com/office/drawing/2014/main" val="3134160710"/>
                    </a:ext>
                  </a:extLst>
                </a:gridCol>
              </a:tblGrid>
              <a:tr h="690107">
                <a:tc>
                  <a:txBody>
                    <a:bodyPr/>
                    <a:lstStyle/>
                    <a:p>
                      <a:pPr lvl="0" algn="ctr">
                        <a:buNone/>
                      </a:pPr>
                      <a:r>
                        <a:rPr lang="en-US" sz="1400"/>
                        <a:t>https://www.alexslemonade.org/sites/default/files/images/alsf1/downloads/2023_a_award_grant_guidelines.pdf</a:t>
                      </a:r>
                      <a:endParaRPr lang="en-US" sz="1400" b="0" u="none">
                        <a:solidFill>
                          <a:schemeClr val="bg1"/>
                        </a:solidFill>
                      </a:endParaRPr>
                    </a:p>
                  </a:txBody>
                  <a:tcPr marL="142875" marR="142875" marT="57150" marB="64294" anchor="ctr">
                    <a:solidFill>
                      <a:srgbClr val="009D57"/>
                    </a:solidFill>
                  </a:tcPr>
                </a:tc>
                <a:extLst>
                  <a:ext uri="{0D108BD9-81ED-4DB2-BD59-A6C34878D82A}">
                    <a16:rowId xmlns:a16="http://schemas.microsoft.com/office/drawing/2014/main" val="2444773929"/>
                  </a:ext>
                </a:extLst>
              </a:tr>
            </a:tbl>
          </a:graphicData>
        </a:graphic>
      </p:graphicFrame>
    </p:spTree>
    <p:extLst>
      <p:ext uri="{BB962C8B-B14F-4D97-AF65-F5344CB8AC3E}">
        <p14:creationId xmlns:p14="http://schemas.microsoft.com/office/powerpoint/2010/main" val="2678131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2453-C015-B1FE-BAB9-5B22239B11D0}"/>
              </a:ext>
            </a:extLst>
          </p:cNvPr>
          <p:cNvSpPr>
            <a:spLocks noGrp="1"/>
          </p:cNvSpPr>
          <p:nvPr>
            <p:ph type="title"/>
          </p:nvPr>
        </p:nvSpPr>
        <p:spPr/>
        <p:txBody>
          <a:bodyPr/>
          <a:lstStyle/>
          <a:p>
            <a:r>
              <a:rPr lang="en-US" dirty="0"/>
              <a:t>Today’s experts</a:t>
            </a:r>
          </a:p>
        </p:txBody>
      </p:sp>
      <p:sp>
        <p:nvSpPr>
          <p:cNvPr id="4" name="Slide Number Placeholder 3">
            <a:extLst>
              <a:ext uri="{FF2B5EF4-FFF2-40B4-BE49-F238E27FC236}">
                <a16:creationId xmlns:a16="http://schemas.microsoft.com/office/drawing/2014/main" id="{16C0CAB1-3EEF-4464-79B6-B148F127E9C9}"/>
              </a:ext>
            </a:extLst>
          </p:cNvPr>
          <p:cNvSpPr>
            <a:spLocks noGrp="1"/>
          </p:cNvSpPr>
          <p:nvPr>
            <p:ph type="sldNum" sz="quarter" idx="10"/>
          </p:nvPr>
        </p:nvSpPr>
        <p:spPr/>
        <p:txBody>
          <a:bodyPr/>
          <a:lstStyle/>
          <a:p>
            <a:pPr>
              <a:defRPr/>
            </a:pPr>
            <a:fld id="{01D945C9-0277-4107-B589-EC55ECD240BC}" type="slidenum">
              <a:rPr lang="en-US" smtClean="0">
                <a:solidFill>
                  <a:prstClr val="white">
                    <a:lumMod val="50000"/>
                  </a:prstClr>
                </a:solidFill>
              </a:rPr>
              <a:pPr>
                <a:defRPr/>
              </a:pPr>
              <a:t>6</a:t>
            </a:fld>
            <a:endParaRPr lang="en-US">
              <a:solidFill>
                <a:prstClr val="white">
                  <a:lumMod val="50000"/>
                </a:prstClr>
              </a:solidFill>
            </a:endParaRPr>
          </a:p>
        </p:txBody>
      </p:sp>
      <p:sp>
        <p:nvSpPr>
          <p:cNvPr id="5" name="Rectangle 1">
            <a:extLst>
              <a:ext uri="{FF2B5EF4-FFF2-40B4-BE49-F238E27FC236}">
                <a16:creationId xmlns:a16="http://schemas.microsoft.com/office/drawing/2014/main" id="{A76A47F7-2367-DE4B-620D-A6F4503E8F41}"/>
              </a:ext>
            </a:extLst>
          </p:cNvPr>
          <p:cNvSpPr>
            <a:spLocks noGrp="1" noChangeArrowheads="1"/>
          </p:cNvSpPr>
          <p:nvPr>
            <p:ph idx="1"/>
          </p:nvPr>
        </p:nvSpPr>
        <p:spPr bwMode="auto">
          <a:xfrm>
            <a:off x="5540054" y="1642834"/>
            <a:ext cx="2917055" cy="4967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indent="0">
              <a:spcBef>
                <a:spcPts val="0"/>
              </a:spcBef>
              <a:spcAft>
                <a:spcPts val="0"/>
              </a:spcAft>
              <a:buNone/>
            </a:pPr>
            <a:r>
              <a:rPr lang="en-US" sz="1600" i="1" dirty="0">
                <a:effectLst/>
                <a:latin typeface="Calibri" panose="020F0502020204030204" pitchFamily="34" charset="0"/>
                <a:ea typeface="Calibri" panose="020F0502020204030204" pitchFamily="34" charset="0"/>
              </a:rPr>
              <a:t> </a:t>
            </a:r>
            <a:endParaRPr lang="en-US" sz="1400" i="0" dirty="0">
              <a:solidFill>
                <a:srgbClr val="333333"/>
              </a:solidFill>
              <a:effectLst/>
              <a:latin typeface="azo-sans-web"/>
            </a:endParaRPr>
          </a:p>
          <a:p>
            <a:pPr algn="l"/>
            <a:r>
              <a:rPr lang="en-US" sz="1400" b="1" i="1" dirty="0">
                <a:solidFill>
                  <a:srgbClr val="333333"/>
                </a:solidFill>
                <a:effectLst/>
                <a:latin typeface="azo-sans-web"/>
              </a:rPr>
              <a:t>Letters of Support</a:t>
            </a:r>
            <a:br>
              <a:rPr lang="en-US" sz="1400" i="0" dirty="0">
                <a:solidFill>
                  <a:srgbClr val="333333"/>
                </a:solidFill>
                <a:effectLst/>
                <a:latin typeface="azo-sans-web"/>
              </a:rPr>
            </a:br>
            <a:r>
              <a:rPr lang="en-US" sz="1400" i="0" dirty="0">
                <a:solidFill>
                  <a:srgbClr val="333333"/>
                </a:solidFill>
                <a:effectLst/>
                <a:latin typeface="azo-sans-web"/>
              </a:rPr>
              <a:t>Amelia C Randall, MBA</a:t>
            </a:r>
            <a:br>
              <a:rPr lang="en-US" sz="1400" i="0" dirty="0">
                <a:solidFill>
                  <a:srgbClr val="333333"/>
                </a:solidFill>
                <a:effectLst/>
                <a:latin typeface="azo-sans-web"/>
              </a:rPr>
            </a:br>
            <a:r>
              <a:rPr lang="en-US" sz="1400" i="0" dirty="0">
                <a:solidFill>
                  <a:srgbClr val="333333"/>
                </a:solidFill>
                <a:effectLst/>
                <a:latin typeface="azo-sans-web"/>
              </a:rPr>
              <a:t>Director – Finance</a:t>
            </a:r>
            <a:br>
              <a:rPr lang="en-US" sz="1400" i="0" dirty="0">
                <a:solidFill>
                  <a:srgbClr val="333333"/>
                </a:solidFill>
                <a:effectLst/>
                <a:latin typeface="azo-sans-web"/>
              </a:rPr>
            </a:br>
            <a:r>
              <a:rPr lang="en-US" sz="1400" i="0" dirty="0">
                <a:solidFill>
                  <a:srgbClr val="333333"/>
                </a:solidFill>
                <a:effectLst/>
                <a:latin typeface="azo-sans-web"/>
              </a:rPr>
              <a:t>Emory Department of Pediatrics</a:t>
            </a:r>
          </a:p>
          <a:p>
            <a:pPr algn="l"/>
            <a:endParaRPr lang="en-US" sz="1400" b="1" i="1" dirty="0">
              <a:solidFill>
                <a:srgbClr val="333333"/>
              </a:solidFill>
              <a:effectLst/>
              <a:latin typeface="azo-sans-web"/>
            </a:endParaRPr>
          </a:p>
          <a:p>
            <a:pPr algn="l"/>
            <a:r>
              <a:rPr lang="en-US" sz="1400" b="1" i="1" dirty="0" err="1">
                <a:solidFill>
                  <a:srgbClr val="333333"/>
                </a:solidFill>
                <a:effectLst/>
                <a:latin typeface="azo-sans-web"/>
              </a:rPr>
              <a:t>Biosketches</a:t>
            </a:r>
            <a:br>
              <a:rPr lang="en-US" sz="1400" i="0" dirty="0">
                <a:solidFill>
                  <a:srgbClr val="333333"/>
                </a:solidFill>
                <a:effectLst/>
                <a:latin typeface="azo-sans-web"/>
              </a:rPr>
            </a:br>
            <a:r>
              <a:rPr lang="en-US" sz="1400" i="0" dirty="0">
                <a:solidFill>
                  <a:srgbClr val="333333"/>
                </a:solidFill>
                <a:effectLst/>
                <a:latin typeface="azo-sans-web"/>
              </a:rPr>
              <a:t>Julie Hawk, PhD</a:t>
            </a:r>
            <a:br>
              <a:rPr lang="en-US" sz="1400" i="0" dirty="0">
                <a:solidFill>
                  <a:srgbClr val="333333"/>
                </a:solidFill>
                <a:effectLst/>
                <a:latin typeface="azo-sans-web"/>
              </a:rPr>
            </a:br>
            <a:r>
              <a:rPr lang="en-US" sz="1400" i="0" dirty="0">
                <a:solidFill>
                  <a:srgbClr val="333333"/>
                </a:solidFill>
                <a:effectLst/>
                <a:latin typeface="azo-sans-web"/>
              </a:rPr>
              <a:t>Grant Proposal Development Associate</a:t>
            </a:r>
            <a:br>
              <a:rPr lang="en-US" sz="1400" i="0" dirty="0">
                <a:solidFill>
                  <a:srgbClr val="333333"/>
                </a:solidFill>
                <a:effectLst/>
                <a:latin typeface="azo-sans-web"/>
              </a:rPr>
            </a:br>
            <a:r>
              <a:rPr lang="en-US" sz="1400" i="0" dirty="0">
                <a:solidFill>
                  <a:srgbClr val="333333"/>
                </a:solidFill>
                <a:effectLst/>
                <a:latin typeface="azo-sans-web"/>
              </a:rPr>
              <a:t>Department of Pediatrics</a:t>
            </a:r>
            <a:br>
              <a:rPr lang="en-US" sz="1400" i="0" dirty="0">
                <a:solidFill>
                  <a:srgbClr val="333333"/>
                </a:solidFill>
                <a:effectLst/>
                <a:latin typeface="azo-sans-web"/>
              </a:rPr>
            </a:br>
            <a:r>
              <a:rPr lang="en-US" sz="1400" i="0" dirty="0">
                <a:solidFill>
                  <a:srgbClr val="333333"/>
                </a:solidFill>
                <a:effectLst/>
                <a:latin typeface="azo-sans-web"/>
              </a:rPr>
              <a:t>Emory University</a:t>
            </a:r>
          </a:p>
          <a:p>
            <a:pPr algn="l"/>
            <a:endParaRPr lang="en-US" sz="1400" b="1" i="1" dirty="0">
              <a:solidFill>
                <a:srgbClr val="333333"/>
              </a:solidFill>
              <a:effectLst/>
              <a:latin typeface="azo-sans-web"/>
            </a:endParaRPr>
          </a:p>
          <a:p>
            <a:pPr algn="l"/>
            <a:r>
              <a:rPr lang="en-US" sz="1400" b="1" i="1" dirty="0">
                <a:solidFill>
                  <a:srgbClr val="333333"/>
                </a:solidFill>
                <a:effectLst/>
                <a:latin typeface="azo-sans-web"/>
              </a:rPr>
              <a:t>Resources and Environment</a:t>
            </a:r>
            <a:br>
              <a:rPr lang="en-US" sz="1400" i="0" dirty="0">
                <a:solidFill>
                  <a:srgbClr val="333333"/>
                </a:solidFill>
                <a:effectLst/>
                <a:latin typeface="azo-sans-web"/>
              </a:rPr>
            </a:br>
            <a:r>
              <a:rPr lang="en-US" sz="1400" i="0" dirty="0">
                <a:solidFill>
                  <a:srgbClr val="333333"/>
                </a:solidFill>
                <a:effectLst/>
                <a:latin typeface="azo-sans-web"/>
              </a:rPr>
              <a:t>Erica Pitre</a:t>
            </a:r>
            <a:br>
              <a:rPr lang="en-US" sz="1400" i="0" dirty="0">
                <a:solidFill>
                  <a:srgbClr val="333333"/>
                </a:solidFill>
                <a:effectLst/>
                <a:latin typeface="azo-sans-web"/>
              </a:rPr>
            </a:br>
            <a:r>
              <a:rPr lang="en-US" sz="1400" i="0" dirty="0">
                <a:solidFill>
                  <a:srgbClr val="333333"/>
                </a:solidFill>
                <a:effectLst/>
                <a:latin typeface="azo-sans-web"/>
              </a:rPr>
              <a:t>Director of Research Development</a:t>
            </a:r>
            <a:br>
              <a:rPr lang="en-US" sz="1400" i="0" dirty="0">
                <a:solidFill>
                  <a:srgbClr val="333333"/>
                </a:solidFill>
                <a:effectLst/>
                <a:latin typeface="azo-sans-web"/>
              </a:rPr>
            </a:br>
            <a:r>
              <a:rPr lang="en-US" sz="1400" i="0" dirty="0">
                <a:solidFill>
                  <a:srgbClr val="333333"/>
                </a:solidFill>
                <a:effectLst/>
                <a:latin typeface="azo-sans-web"/>
              </a:rPr>
              <a:t>Office of Research Development at Emory University</a:t>
            </a:r>
          </a:p>
          <a:p>
            <a:pPr algn="l"/>
            <a:endParaRPr lang="en-US" sz="1400" b="1" i="1" dirty="0">
              <a:solidFill>
                <a:srgbClr val="333333"/>
              </a:solidFill>
              <a:effectLst/>
              <a:latin typeface="azo-sans-web"/>
            </a:endParaRPr>
          </a:p>
          <a:p>
            <a:pPr marL="0" marR="0" indent="0">
              <a:spcBef>
                <a:spcPts val="0"/>
              </a:spcBef>
              <a:spcAft>
                <a:spcPts val="0"/>
              </a:spcAft>
              <a:buNone/>
            </a:pPr>
            <a:endParaRPr lang="en-US" sz="1600" dirty="0">
              <a:effectLst/>
              <a:latin typeface="Calibri" panose="020F050202020403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pic>
        <p:nvPicPr>
          <p:cNvPr id="1026" name="Picture 2" descr="Milagros Benitez headshot">
            <a:extLst>
              <a:ext uri="{FF2B5EF4-FFF2-40B4-BE49-F238E27FC236}">
                <a16:creationId xmlns:a16="http://schemas.microsoft.com/office/drawing/2014/main" id="{E3E140CC-FC13-47A1-AB21-7836C759E8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527" y="1947990"/>
            <a:ext cx="772727" cy="7727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unil Raikar, MD headshot">
            <a:extLst>
              <a:ext uri="{FF2B5EF4-FFF2-40B4-BE49-F238E27FC236}">
                <a16:creationId xmlns:a16="http://schemas.microsoft.com/office/drawing/2014/main" id="{1DAE011E-D93C-AEF0-49BE-625A27441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449" y="4254291"/>
            <a:ext cx="632904" cy="63290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amelia randall">
            <a:extLst>
              <a:ext uri="{FF2B5EF4-FFF2-40B4-BE49-F238E27FC236}">
                <a16:creationId xmlns:a16="http://schemas.microsoft.com/office/drawing/2014/main" id="{DC7FE99A-F765-0990-F999-E06E174ACE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2256" y="2011341"/>
            <a:ext cx="772727" cy="77272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Office of Research Development | Emory University | Atlanta GA">
            <a:extLst>
              <a:ext uri="{FF2B5EF4-FFF2-40B4-BE49-F238E27FC236}">
                <a16:creationId xmlns:a16="http://schemas.microsoft.com/office/drawing/2014/main" id="{4C896ADA-AC42-DBD3-6453-FD381B55B14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7548" y="4754093"/>
            <a:ext cx="922145" cy="92214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
            <a:extLst>
              <a:ext uri="{FF2B5EF4-FFF2-40B4-BE49-F238E27FC236}">
                <a16:creationId xmlns:a16="http://schemas.microsoft.com/office/drawing/2014/main" id="{815F7249-7811-7DA1-ACE6-E6ADF083D7B1}"/>
              </a:ext>
            </a:extLst>
          </p:cNvPr>
          <p:cNvSpPr txBox="1">
            <a:spLocks noChangeArrowheads="1"/>
          </p:cNvSpPr>
          <p:nvPr/>
        </p:nvSpPr>
        <p:spPr bwMode="auto">
          <a:xfrm>
            <a:off x="1166888" y="1947990"/>
            <a:ext cx="2646123" cy="420422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228603" indent="-228603" algn="l" rtl="0" eaLnBrk="0" fontAlgn="base" hangingPunct="0">
              <a:spcBef>
                <a:spcPct val="20000"/>
              </a:spcBef>
              <a:spcAft>
                <a:spcPct val="0"/>
              </a:spcAft>
              <a:buFont typeface="Arial" charset="0"/>
              <a:buChar char="•"/>
              <a:defRPr sz="1867" kern="1200">
                <a:solidFill>
                  <a:srgbClr val="262626"/>
                </a:solidFill>
                <a:latin typeface="+mj-lt"/>
                <a:ea typeface="+mn-ea"/>
                <a:cs typeface="+mn-cs"/>
              </a:defRPr>
            </a:lvl1pPr>
            <a:lvl2pPr marL="495306" indent="-190502" algn="l" rtl="0" eaLnBrk="0" fontAlgn="base" hangingPunct="0">
              <a:spcBef>
                <a:spcPct val="20000"/>
              </a:spcBef>
              <a:spcAft>
                <a:spcPct val="0"/>
              </a:spcAft>
              <a:buFont typeface="Arial" charset="0"/>
              <a:buChar char="–"/>
              <a:defRPr sz="1600" kern="1200">
                <a:solidFill>
                  <a:srgbClr val="262626"/>
                </a:solidFill>
                <a:latin typeface="+mj-lt"/>
                <a:ea typeface="+mn-ea"/>
                <a:cs typeface="+mn-cs"/>
              </a:defRPr>
            </a:lvl2pPr>
            <a:lvl3pPr marL="762010" indent="-152402" algn="l" rtl="0" eaLnBrk="0" fontAlgn="base" hangingPunct="0">
              <a:spcBef>
                <a:spcPct val="20000"/>
              </a:spcBef>
              <a:spcAft>
                <a:spcPct val="0"/>
              </a:spcAft>
              <a:buFont typeface="Arial" charset="0"/>
              <a:buChar char="•"/>
              <a:defRPr sz="1334" kern="1200">
                <a:solidFill>
                  <a:srgbClr val="262626"/>
                </a:solidFill>
                <a:latin typeface="+mj-lt"/>
                <a:ea typeface="+mn-ea"/>
                <a:cs typeface="+mn-cs"/>
              </a:defRPr>
            </a:lvl3pPr>
            <a:lvl4pPr marL="1066814" indent="-152402" algn="l" rtl="0" eaLnBrk="0" fontAlgn="base" hangingPunct="0">
              <a:spcBef>
                <a:spcPct val="20000"/>
              </a:spcBef>
              <a:spcAft>
                <a:spcPct val="0"/>
              </a:spcAft>
              <a:buFont typeface="Arial" charset="0"/>
              <a:buChar char="–"/>
              <a:defRPr sz="1200" kern="1200">
                <a:solidFill>
                  <a:srgbClr val="262626"/>
                </a:solidFill>
                <a:latin typeface="+mj-lt"/>
                <a:ea typeface="+mn-ea"/>
                <a:cs typeface="+mn-cs"/>
              </a:defRPr>
            </a:lvl4pPr>
            <a:lvl5pPr marL="1371617" indent="-152402" algn="l" rtl="0" eaLnBrk="0" fontAlgn="base" hangingPunct="0">
              <a:spcBef>
                <a:spcPct val="20000"/>
              </a:spcBef>
              <a:spcAft>
                <a:spcPct val="0"/>
              </a:spcAft>
              <a:buFont typeface="Arial" charset="0"/>
              <a:buChar char="»"/>
              <a:defRPr sz="1200" kern="1200">
                <a:solidFill>
                  <a:srgbClr val="262626"/>
                </a:solidFill>
                <a:latin typeface="+mj-lt"/>
                <a:ea typeface="+mn-ea"/>
                <a:cs typeface="+mn-cs"/>
              </a:defRPr>
            </a:lvl5pPr>
            <a:lvl6pPr marL="1676421" indent="-152402" algn="l" defTabSz="609608" rtl="0" eaLnBrk="1" latinLnBrk="0" hangingPunct="1">
              <a:spcBef>
                <a:spcPct val="20000"/>
              </a:spcBef>
              <a:buFont typeface="Arial" pitchFamily="34" charset="0"/>
              <a:buChar char="•"/>
              <a:defRPr sz="1334" kern="1200">
                <a:solidFill>
                  <a:schemeClr val="tx1"/>
                </a:solidFill>
                <a:latin typeface="+mn-lt"/>
                <a:ea typeface="+mn-ea"/>
                <a:cs typeface="+mn-cs"/>
              </a:defRPr>
            </a:lvl6pPr>
            <a:lvl7pPr marL="1981225" indent="-152402" algn="l" defTabSz="609608" rtl="0" eaLnBrk="1" latinLnBrk="0" hangingPunct="1">
              <a:spcBef>
                <a:spcPct val="20000"/>
              </a:spcBef>
              <a:buFont typeface="Arial" pitchFamily="34" charset="0"/>
              <a:buChar char="•"/>
              <a:defRPr sz="1334" kern="1200">
                <a:solidFill>
                  <a:schemeClr val="tx1"/>
                </a:solidFill>
                <a:latin typeface="+mn-lt"/>
                <a:ea typeface="+mn-ea"/>
                <a:cs typeface="+mn-cs"/>
              </a:defRPr>
            </a:lvl7pPr>
            <a:lvl8pPr marL="2286029" indent="-152402" algn="l" defTabSz="609608" rtl="0" eaLnBrk="1" latinLnBrk="0" hangingPunct="1">
              <a:spcBef>
                <a:spcPct val="20000"/>
              </a:spcBef>
              <a:buFont typeface="Arial" pitchFamily="34" charset="0"/>
              <a:buChar char="•"/>
              <a:defRPr sz="1334" kern="1200">
                <a:solidFill>
                  <a:schemeClr val="tx1"/>
                </a:solidFill>
                <a:latin typeface="+mn-lt"/>
                <a:ea typeface="+mn-ea"/>
                <a:cs typeface="+mn-cs"/>
              </a:defRPr>
            </a:lvl8pPr>
            <a:lvl9pPr marL="2590832" indent="-152402" algn="l" defTabSz="609608" rtl="0" eaLnBrk="1" latinLnBrk="0" hangingPunct="1">
              <a:spcBef>
                <a:spcPct val="20000"/>
              </a:spcBef>
              <a:buFont typeface="Arial" pitchFamily="34" charset="0"/>
              <a:buChar char="•"/>
              <a:defRPr sz="1334" kern="1200">
                <a:solidFill>
                  <a:schemeClr val="tx1"/>
                </a:solidFill>
                <a:latin typeface="+mn-lt"/>
                <a:ea typeface="+mn-ea"/>
                <a:cs typeface="+mn-cs"/>
              </a:defRPr>
            </a:lvl9pPr>
          </a:lstStyle>
          <a:p>
            <a:r>
              <a:rPr lang="en-US" sz="1400" b="1" i="1" dirty="0">
                <a:solidFill>
                  <a:srgbClr val="333333"/>
                </a:solidFill>
                <a:latin typeface="azo-sans-web"/>
              </a:rPr>
              <a:t>Budget</a:t>
            </a:r>
            <a:br>
              <a:rPr lang="en-US" sz="1400" dirty="0">
                <a:solidFill>
                  <a:srgbClr val="333333"/>
                </a:solidFill>
                <a:latin typeface="azo-sans-web"/>
              </a:rPr>
            </a:br>
            <a:r>
              <a:rPr lang="en-US" sz="1400" dirty="0">
                <a:solidFill>
                  <a:srgbClr val="333333"/>
                </a:solidFill>
                <a:latin typeface="azo-sans-web"/>
              </a:rPr>
              <a:t>Kim Caroline &amp; Milagros Benitez</a:t>
            </a:r>
            <a:br>
              <a:rPr lang="en-US" sz="1400" dirty="0">
                <a:solidFill>
                  <a:srgbClr val="333333"/>
                </a:solidFill>
                <a:latin typeface="azo-sans-web"/>
              </a:rPr>
            </a:br>
            <a:r>
              <a:rPr lang="en-US" sz="1400" dirty="0">
                <a:solidFill>
                  <a:srgbClr val="333333"/>
                </a:solidFill>
                <a:latin typeface="azo-sans-web"/>
              </a:rPr>
              <a:t>RAS/Dept of Pediatrics</a:t>
            </a:r>
            <a:br>
              <a:rPr lang="en-US" sz="1400" dirty="0">
                <a:solidFill>
                  <a:srgbClr val="333333"/>
                </a:solidFill>
                <a:latin typeface="azo-sans-web"/>
              </a:rPr>
            </a:br>
            <a:r>
              <a:rPr lang="en-US" sz="1400" dirty="0">
                <a:solidFill>
                  <a:srgbClr val="333333"/>
                </a:solidFill>
                <a:latin typeface="azo-sans-web"/>
              </a:rPr>
              <a:t>Emory University</a:t>
            </a:r>
          </a:p>
          <a:p>
            <a:pPr marL="0" indent="0">
              <a:buFont typeface="Arial" charset="0"/>
              <a:buNone/>
            </a:pPr>
            <a:endParaRPr lang="en-US" sz="1400" dirty="0">
              <a:solidFill>
                <a:srgbClr val="333333"/>
              </a:solidFill>
              <a:latin typeface="azo-sans-web"/>
            </a:endParaRPr>
          </a:p>
          <a:p>
            <a:pPr marL="0" indent="0">
              <a:buFont typeface="Arial" charset="0"/>
              <a:buNone/>
            </a:pPr>
            <a:endParaRPr lang="en-US" sz="1400" dirty="0">
              <a:solidFill>
                <a:srgbClr val="333333"/>
              </a:solidFill>
              <a:latin typeface="azo-sans-web"/>
            </a:endParaRPr>
          </a:p>
          <a:p>
            <a:pPr marL="0" indent="0">
              <a:buFont typeface="Arial" charset="0"/>
              <a:buNone/>
            </a:pPr>
            <a:endParaRPr lang="en-US" sz="1400" dirty="0">
              <a:solidFill>
                <a:srgbClr val="333333"/>
              </a:solidFill>
              <a:latin typeface="azo-sans-web"/>
            </a:endParaRPr>
          </a:p>
          <a:p>
            <a:r>
              <a:rPr lang="en-US" sz="1400" b="1" i="1" dirty="0">
                <a:solidFill>
                  <a:srgbClr val="333333"/>
                </a:solidFill>
                <a:latin typeface="azo-sans-web"/>
              </a:rPr>
              <a:t>Budget Justification</a:t>
            </a:r>
            <a:br>
              <a:rPr lang="en-US" sz="1400" dirty="0">
                <a:solidFill>
                  <a:srgbClr val="333333"/>
                </a:solidFill>
                <a:latin typeface="azo-sans-web"/>
              </a:rPr>
            </a:br>
            <a:r>
              <a:rPr lang="en-US" sz="1400" dirty="0">
                <a:solidFill>
                  <a:srgbClr val="333333"/>
                </a:solidFill>
                <a:latin typeface="azo-sans-web"/>
              </a:rPr>
              <a:t>Sunil Raikar, MD</a:t>
            </a:r>
            <a:br>
              <a:rPr lang="en-US" sz="1400" dirty="0">
                <a:solidFill>
                  <a:srgbClr val="333333"/>
                </a:solidFill>
                <a:latin typeface="azo-sans-web"/>
              </a:rPr>
            </a:br>
            <a:r>
              <a:rPr lang="en-US" sz="1400" dirty="0">
                <a:solidFill>
                  <a:srgbClr val="333333"/>
                </a:solidFill>
                <a:latin typeface="azo-sans-web"/>
              </a:rPr>
              <a:t>Assistant Professor, Pediatric Hematology/Oncology</a:t>
            </a:r>
            <a:br>
              <a:rPr lang="en-US" sz="1400" dirty="0">
                <a:solidFill>
                  <a:srgbClr val="333333"/>
                </a:solidFill>
                <a:latin typeface="azo-sans-web"/>
              </a:rPr>
            </a:br>
            <a:r>
              <a:rPr lang="en-US" sz="1400" dirty="0">
                <a:solidFill>
                  <a:srgbClr val="333333"/>
                </a:solidFill>
                <a:latin typeface="azo-sans-web"/>
              </a:rPr>
              <a:t>Aflac Cancer &amp; Blood Disorders Center</a:t>
            </a:r>
            <a:br>
              <a:rPr lang="en-US" sz="1400" dirty="0">
                <a:solidFill>
                  <a:srgbClr val="333333"/>
                </a:solidFill>
                <a:latin typeface="azo-sans-web"/>
              </a:rPr>
            </a:br>
            <a:r>
              <a:rPr lang="en-US" sz="1400" dirty="0">
                <a:solidFill>
                  <a:srgbClr val="333333"/>
                </a:solidFill>
                <a:latin typeface="azo-sans-web"/>
              </a:rPr>
              <a:t>Children's Healthcare of Atlanta - Emory University</a:t>
            </a:r>
          </a:p>
          <a:p>
            <a:pPr marL="0" indent="0">
              <a:spcBef>
                <a:spcPts val="0"/>
              </a:spcBef>
              <a:spcAft>
                <a:spcPts val="0"/>
              </a:spcAft>
              <a:buFont typeface="Arial" charset="0"/>
              <a:buNone/>
            </a:pPr>
            <a:r>
              <a:rPr lang="en-US" sz="1600" i="1" dirty="0">
                <a:latin typeface="Calibri" panose="020F0502020204030204" pitchFamily="34" charset="0"/>
                <a:ea typeface="Calibri" panose="020F0502020204030204" pitchFamily="34" charset="0"/>
              </a:rPr>
              <a:t> </a:t>
            </a:r>
            <a:endParaRPr lang="en-US" sz="1400" dirty="0">
              <a:solidFill>
                <a:srgbClr val="333333"/>
              </a:solidFill>
              <a:latin typeface="azo-sans-web"/>
            </a:endParaRPr>
          </a:p>
          <a:p>
            <a:pPr marL="0" indent="0">
              <a:spcBef>
                <a:spcPct val="0"/>
              </a:spcBef>
              <a:buFontTx/>
              <a:buNone/>
            </a:pPr>
            <a:endParaRPr lang="en-US" altLang="en-US" sz="1600" dirty="0">
              <a:solidFill>
                <a:schemeClr val="tx1"/>
              </a:solidFill>
              <a:latin typeface="Arial" panose="020B0604020202020204" pitchFamily="34" charset="0"/>
            </a:endParaRPr>
          </a:p>
        </p:txBody>
      </p:sp>
      <p:pic>
        <p:nvPicPr>
          <p:cNvPr id="2050" name="Picture 2" descr="Julie Hawk, PhD headshot">
            <a:extLst>
              <a:ext uri="{FF2B5EF4-FFF2-40B4-BE49-F238E27FC236}">
                <a16:creationId xmlns:a16="http://schemas.microsoft.com/office/drawing/2014/main" id="{177FD1C0-0A9F-E299-2382-C5574B5F43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1229" y="3301791"/>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641FBF2-10EF-564C-8076-3CAE7849FFF2}"/>
              </a:ext>
            </a:extLst>
          </p:cNvPr>
          <p:cNvPicPr>
            <a:picLocks noChangeAspect="1"/>
          </p:cNvPicPr>
          <p:nvPr/>
        </p:nvPicPr>
        <p:blipFill>
          <a:blip r:embed="rId7"/>
          <a:stretch>
            <a:fillRect/>
          </a:stretch>
        </p:blipFill>
        <p:spPr>
          <a:xfrm>
            <a:off x="295446" y="2720717"/>
            <a:ext cx="795864" cy="772728"/>
          </a:xfrm>
          <a:prstGeom prst="rect">
            <a:avLst/>
          </a:prstGeom>
        </p:spPr>
      </p:pic>
    </p:spTree>
    <p:extLst>
      <p:ext uri="{BB962C8B-B14F-4D97-AF65-F5344CB8AC3E}">
        <p14:creationId xmlns:p14="http://schemas.microsoft.com/office/powerpoint/2010/main" val="2358142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EE74FE8-855A-5CA0-7BD0-DE6AA54A8F3A}"/>
              </a:ext>
            </a:extLst>
          </p:cNvPr>
          <p:cNvSpPr>
            <a:spLocks noGrp="1"/>
          </p:cNvSpPr>
          <p:nvPr>
            <p:ph type="ctrTitle"/>
          </p:nvPr>
        </p:nvSpPr>
        <p:spPr/>
        <p:txBody>
          <a:bodyPr/>
          <a:lstStyle/>
          <a:p>
            <a:pPr eaLnBrk="1" hangingPunct="1"/>
            <a:r>
              <a:rPr lang="en-US" altLang="en-US" dirty="0"/>
              <a:t>Budgets</a:t>
            </a:r>
          </a:p>
        </p:txBody>
      </p:sp>
      <p:sp>
        <p:nvSpPr>
          <p:cNvPr id="13315" name="Subtitle 2">
            <a:extLst>
              <a:ext uri="{FF2B5EF4-FFF2-40B4-BE49-F238E27FC236}">
                <a16:creationId xmlns:a16="http://schemas.microsoft.com/office/drawing/2014/main" id="{40466684-F2F1-7439-F0CE-60058029250B}"/>
              </a:ext>
            </a:extLst>
          </p:cNvPr>
          <p:cNvSpPr>
            <a:spLocks noGrp="1"/>
          </p:cNvSpPr>
          <p:nvPr>
            <p:ph type="subTitle" idx="1"/>
          </p:nvPr>
        </p:nvSpPr>
        <p:spPr/>
        <p:txBody>
          <a:bodyPr/>
          <a:lstStyle/>
          <a:p>
            <a:r>
              <a:rPr lang="en-US" altLang="en-US" dirty="0"/>
              <a:t>Kim Caroline &amp; Milagros Benitez</a:t>
            </a:r>
            <a:br>
              <a:rPr lang="en-US" altLang="en-US" dirty="0"/>
            </a:br>
            <a:r>
              <a:rPr lang="en-US" altLang="en-US" b="0" dirty="0"/>
              <a:t>RAS/Dept of Pediatrics</a:t>
            </a:r>
            <a:br>
              <a:rPr lang="en-US" altLang="en-US" b="0" dirty="0"/>
            </a:br>
            <a:r>
              <a:rPr lang="en-US" altLang="en-US" b="0" dirty="0"/>
              <a:t>Emory University</a:t>
            </a:r>
          </a:p>
        </p:txBody>
      </p:sp>
      <p:pic>
        <p:nvPicPr>
          <p:cNvPr id="3" name="Picture 2" descr="Milagros Benitez headshot">
            <a:extLst>
              <a:ext uri="{FF2B5EF4-FFF2-40B4-BE49-F238E27FC236}">
                <a16:creationId xmlns:a16="http://schemas.microsoft.com/office/drawing/2014/main" id="{C230BE20-1940-A483-F832-868AC86D1E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6501" y="4269273"/>
            <a:ext cx="1408838" cy="14088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C62001C-4490-F3BB-6249-9D2DB25E523D}"/>
              </a:ext>
            </a:extLst>
          </p:cNvPr>
          <p:cNvPicPr>
            <a:picLocks noChangeAspect="1"/>
          </p:cNvPicPr>
          <p:nvPr/>
        </p:nvPicPr>
        <p:blipFill>
          <a:blip r:embed="rId3"/>
          <a:stretch>
            <a:fillRect/>
          </a:stretch>
        </p:blipFill>
        <p:spPr>
          <a:xfrm>
            <a:off x="6979190" y="4335228"/>
            <a:ext cx="1315159" cy="127692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B07B0-EA17-EC02-4AA7-E3274C182F6B}"/>
              </a:ext>
            </a:extLst>
          </p:cNvPr>
          <p:cNvSpPr>
            <a:spLocks noGrp="1"/>
          </p:cNvSpPr>
          <p:nvPr>
            <p:ph type="title"/>
          </p:nvPr>
        </p:nvSpPr>
        <p:spPr>
          <a:xfrm>
            <a:off x="800100" y="491902"/>
            <a:ext cx="7886700" cy="358616"/>
          </a:xfrm>
        </p:spPr>
        <p:txBody>
          <a:bodyPr>
            <a:noAutofit/>
          </a:bodyPr>
          <a:lstStyle/>
          <a:p>
            <a:pPr algn="ctr">
              <a:lnSpc>
                <a:spcPct val="107000"/>
              </a:lnSpc>
              <a:spcBef>
                <a:spcPts val="0"/>
              </a:spcBef>
              <a:spcAft>
                <a:spcPts val="600"/>
              </a:spcAft>
            </a:pPr>
            <a:br>
              <a:rPr lang="en-US" sz="4400" dirty="0">
                <a:solidFill>
                  <a:srgbClr val="00A94F"/>
                </a:solidFill>
                <a:latin typeface="Calibri" panose="020F0502020204030204" pitchFamily="34" charset="0"/>
                <a:ea typeface="Calibri" panose="020F0502020204030204" pitchFamily="34" charset="0"/>
                <a:cs typeface="Times New Roman" panose="02020603050405020304" pitchFamily="18" charset="0"/>
              </a:rPr>
            </a:br>
            <a:r>
              <a:rPr lang="en-US" sz="3600" b="1" dirty="0">
                <a:solidFill>
                  <a:srgbClr val="00A94F"/>
                </a:solidFill>
                <a:latin typeface="Calibri" panose="020F0502020204030204" pitchFamily="34" charset="0"/>
                <a:ea typeface="Calibri" panose="020F0502020204030204" pitchFamily="34" charset="0"/>
                <a:cs typeface="Times New Roman" panose="02020603050405020304" pitchFamily="18" charset="0"/>
              </a:rPr>
              <a:t>Budgetary Elements </a:t>
            </a:r>
            <a:br>
              <a:rPr lang="en-US" sz="4400" dirty="0">
                <a:solidFill>
                  <a:srgbClr val="00A94F"/>
                </a:solidFill>
                <a:latin typeface="Calibri" panose="020F0502020204030204" pitchFamily="34" charset="0"/>
                <a:ea typeface="Calibri" panose="020F0502020204030204" pitchFamily="34" charset="0"/>
                <a:cs typeface="Times New Roman" panose="02020603050405020304" pitchFamily="18" charset="0"/>
              </a:rPr>
            </a:br>
            <a:endParaRPr lang="en-US" sz="3600" dirty="0">
              <a:solidFill>
                <a:srgbClr val="00A94F"/>
              </a:solidFill>
            </a:endParaRPr>
          </a:p>
        </p:txBody>
      </p:sp>
      <p:sp>
        <p:nvSpPr>
          <p:cNvPr id="3" name="Content Placeholder 2">
            <a:extLst>
              <a:ext uri="{FF2B5EF4-FFF2-40B4-BE49-F238E27FC236}">
                <a16:creationId xmlns:a16="http://schemas.microsoft.com/office/drawing/2014/main" id="{CF5DE316-8A2D-9CB1-9DA8-A49A0F1AB04F}"/>
              </a:ext>
            </a:extLst>
          </p:cNvPr>
          <p:cNvSpPr>
            <a:spLocks noGrp="1"/>
          </p:cNvSpPr>
          <p:nvPr>
            <p:ph idx="1"/>
          </p:nvPr>
        </p:nvSpPr>
        <p:spPr>
          <a:xfrm>
            <a:off x="1" y="1138152"/>
            <a:ext cx="9055222" cy="4244340"/>
          </a:xfrm>
        </p:spPr>
        <p:txBody>
          <a:bodyPr>
            <a:normAutofit fontScale="25000" lnSpcReduction="20000"/>
          </a:bodyPr>
          <a:lstStyle/>
          <a:p>
            <a:pPr marL="0" indent="0">
              <a:lnSpc>
                <a:spcPct val="107000"/>
              </a:lnSpc>
              <a:spcBef>
                <a:spcPts val="0"/>
              </a:spcBef>
              <a:spcAft>
                <a:spcPts val="600"/>
              </a:spcAft>
              <a:buNone/>
            </a:pPr>
            <a:r>
              <a:rPr lang="en-US" sz="1875" dirty="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20000"/>
              </a:lnSpc>
              <a:spcBef>
                <a:spcPts val="0"/>
              </a:spcBef>
              <a:spcAft>
                <a:spcPts val="600"/>
              </a:spcAft>
              <a:buNone/>
            </a:pPr>
            <a:r>
              <a:rPr lang="en-US" sz="8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Salary for Principal Investigator </a:t>
            </a:r>
          </a:p>
          <a:p>
            <a:pPr marL="342900" lvl="1" indent="0">
              <a:lnSpc>
                <a:spcPct val="120000"/>
              </a:lnSpc>
              <a:spcBef>
                <a:spcPts val="0"/>
              </a:spcBef>
              <a:spcAft>
                <a:spcPts val="600"/>
              </a:spcAft>
              <a:buNone/>
            </a:pPr>
            <a:r>
              <a:rPr lang="en-US" sz="6000" dirty="0">
                <a:latin typeface="Calibri" panose="020F0502020204030204" pitchFamily="34" charset="0"/>
                <a:ea typeface="Calibri" panose="020F0502020204030204" pitchFamily="34" charset="0"/>
                <a:cs typeface="Times New Roman" panose="02020603050405020304" pitchFamily="18" charset="0"/>
              </a:rPr>
              <a:t>Varies by Institute; generally up to $100,000 plus fringe benefits per year can be budgeted</a:t>
            </a:r>
          </a:p>
          <a:p>
            <a:pPr marL="342900" lvl="1" indent="0">
              <a:lnSpc>
                <a:spcPct val="120000"/>
              </a:lnSpc>
              <a:spcBef>
                <a:spcPts val="0"/>
              </a:spcBef>
              <a:spcAft>
                <a:spcPts val="600"/>
              </a:spcAft>
              <a:buNone/>
            </a:pPr>
            <a:r>
              <a:rPr lang="en-US" sz="6000" b="1" dirty="0">
                <a:latin typeface="Calibri" panose="020F0502020204030204" pitchFamily="34" charset="0"/>
                <a:ea typeface="Calibri" panose="020F0502020204030204" pitchFamily="34" charset="0"/>
                <a:cs typeface="Times New Roman" panose="02020603050405020304" pitchFamily="18" charset="0"/>
              </a:rPr>
              <a:t>Salary Cost Sharing: </a:t>
            </a:r>
            <a:r>
              <a:rPr lang="en-US" sz="6000" dirty="0">
                <a:latin typeface="Calibri" panose="020F0502020204030204" pitchFamily="34" charset="0"/>
                <a:ea typeface="Calibri" panose="020F0502020204030204" pitchFamily="34" charset="0"/>
                <a:cs typeface="Times New Roman" panose="02020603050405020304" pitchFamily="18" charset="0"/>
              </a:rPr>
              <a:t>Required</a:t>
            </a:r>
            <a:r>
              <a:rPr lang="en-US" sz="6000" b="1" dirty="0">
                <a:latin typeface="Calibri" panose="020F0502020204030204" pitchFamily="34" charset="0"/>
                <a:ea typeface="Calibri" panose="020F0502020204030204" pitchFamily="34" charset="0"/>
                <a:cs typeface="Times New Roman" panose="02020603050405020304" pitchFamily="18" charset="0"/>
              </a:rPr>
              <a:t> </a:t>
            </a:r>
            <a:r>
              <a:rPr lang="en-US" sz="6000" dirty="0">
                <a:latin typeface="Calibri" panose="020F0502020204030204" pitchFamily="34" charset="0"/>
                <a:ea typeface="Calibri" panose="020F0502020204030204" pitchFamily="34" charset="0"/>
                <a:cs typeface="Times New Roman" panose="02020603050405020304" pitchFamily="18" charset="0"/>
              </a:rPr>
              <a:t>when institutional salary is above the federal salary cap (currently $212,100).</a:t>
            </a:r>
          </a:p>
          <a:p>
            <a:pPr marL="342900" lvl="1" indent="0">
              <a:lnSpc>
                <a:spcPct val="120000"/>
              </a:lnSpc>
              <a:spcBef>
                <a:spcPts val="0"/>
              </a:spcBef>
              <a:spcAft>
                <a:spcPts val="600"/>
              </a:spcAft>
              <a:buNone/>
            </a:pPr>
            <a:endParaRPr lang="en-US" sz="56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spcAft>
                <a:spcPts val="600"/>
              </a:spcAft>
              <a:buNone/>
            </a:pPr>
            <a:r>
              <a:rPr lang="en-US" sz="8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Research Support for Program-related Expenses</a:t>
            </a:r>
          </a:p>
          <a:p>
            <a:pPr marL="342900" lvl="1" indent="0">
              <a:lnSpc>
                <a:spcPct val="120000"/>
              </a:lnSpc>
              <a:spcBef>
                <a:spcPts val="0"/>
              </a:spcBef>
              <a:spcAft>
                <a:spcPts val="600"/>
              </a:spcAft>
              <a:buNone/>
            </a:pPr>
            <a:r>
              <a:rPr lang="en-US" sz="6000" dirty="0">
                <a:latin typeface="Calibri" panose="020F0502020204030204" pitchFamily="34" charset="0"/>
                <a:ea typeface="Calibri" panose="020F0502020204030204" pitchFamily="34" charset="0"/>
                <a:cs typeface="Times New Roman" panose="02020603050405020304" pitchFamily="18" charset="0"/>
              </a:rPr>
              <a:t>Varies by Institute; generally $25,000 to $50,000 per year can be budgeted</a:t>
            </a:r>
          </a:p>
          <a:p>
            <a:pPr marL="342900" lvl="1" indent="0">
              <a:lnSpc>
                <a:spcPct val="120000"/>
              </a:lnSpc>
              <a:spcBef>
                <a:spcPts val="0"/>
              </a:spcBef>
              <a:spcAft>
                <a:spcPts val="600"/>
              </a:spcAft>
              <a:buNone/>
            </a:pPr>
            <a:r>
              <a:rPr lang="en-US" sz="6000" dirty="0">
                <a:latin typeface="Calibri" panose="020F0502020204030204" pitchFamily="34" charset="0"/>
                <a:ea typeface="Calibri" panose="020F0502020204030204" pitchFamily="34" charset="0"/>
                <a:cs typeface="Times New Roman" panose="02020603050405020304" pitchFamily="18" charset="0"/>
              </a:rPr>
              <a:t>Allowable program-related expenses: </a:t>
            </a:r>
          </a:p>
          <a:p>
            <a:pPr lvl="2">
              <a:lnSpc>
                <a:spcPct val="120000"/>
              </a:lnSpc>
              <a:spcBef>
                <a:spcPts val="0"/>
              </a:spcBef>
              <a:spcAft>
                <a:spcPts val="600"/>
              </a:spcAft>
              <a:buFont typeface="Wingdings" panose="05000000000000000000" pitchFamily="2" charset="2"/>
              <a:buChar char="Ø"/>
            </a:pPr>
            <a:r>
              <a:rPr lang="en-US" sz="6000" dirty="0">
                <a:latin typeface="Calibri" panose="020F0502020204030204" pitchFamily="34" charset="0"/>
                <a:ea typeface="Calibri" panose="020F0502020204030204" pitchFamily="34" charset="0"/>
                <a:cs typeface="Times New Roman" panose="02020603050405020304" pitchFamily="18" charset="0"/>
              </a:rPr>
              <a:t>tuition and fees related to career development</a:t>
            </a:r>
          </a:p>
          <a:p>
            <a:pPr lvl="2">
              <a:lnSpc>
                <a:spcPct val="120000"/>
              </a:lnSpc>
              <a:spcBef>
                <a:spcPts val="0"/>
              </a:spcBef>
              <a:spcAft>
                <a:spcPts val="600"/>
              </a:spcAft>
              <a:buFont typeface="Wingdings" panose="05000000000000000000" pitchFamily="2" charset="2"/>
              <a:buChar char="Ø"/>
            </a:pPr>
            <a:r>
              <a:rPr lang="en-US" sz="6000" dirty="0">
                <a:latin typeface="Calibri" panose="020F0502020204030204" pitchFamily="34" charset="0"/>
                <a:ea typeface="Calibri" panose="020F0502020204030204" pitchFamily="34" charset="0"/>
                <a:cs typeface="Times New Roman" panose="02020603050405020304" pitchFamily="18" charset="0"/>
              </a:rPr>
              <a:t>research-related expenses, such as supplies, equipment and technical personnel</a:t>
            </a:r>
          </a:p>
          <a:p>
            <a:pPr lvl="2">
              <a:lnSpc>
                <a:spcPct val="120000"/>
              </a:lnSpc>
              <a:spcBef>
                <a:spcPts val="0"/>
              </a:spcBef>
              <a:spcAft>
                <a:spcPts val="600"/>
              </a:spcAft>
              <a:buFont typeface="Wingdings" panose="05000000000000000000" pitchFamily="2" charset="2"/>
              <a:buChar char="Ø"/>
            </a:pPr>
            <a:r>
              <a:rPr lang="en-US" sz="6000" dirty="0">
                <a:latin typeface="Calibri" panose="020F0502020204030204" pitchFamily="34" charset="0"/>
                <a:ea typeface="Calibri" panose="020F0502020204030204" pitchFamily="34" charset="0"/>
                <a:cs typeface="Times New Roman" panose="02020603050405020304" pitchFamily="18" charset="0"/>
              </a:rPr>
              <a:t>travel to research meetings or training</a:t>
            </a:r>
          </a:p>
          <a:p>
            <a:pPr lvl="2">
              <a:lnSpc>
                <a:spcPct val="120000"/>
              </a:lnSpc>
              <a:spcBef>
                <a:spcPts val="0"/>
              </a:spcBef>
              <a:spcAft>
                <a:spcPts val="600"/>
              </a:spcAft>
              <a:buFont typeface="Wingdings" panose="05000000000000000000" pitchFamily="2" charset="2"/>
              <a:buChar char="Ø"/>
            </a:pPr>
            <a:r>
              <a:rPr lang="en-US" sz="6000" dirty="0">
                <a:latin typeface="Calibri" panose="020F0502020204030204" pitchFamily="34" charset="0"/>
                <a:ea typeface="Calibri" panose="020F0502020204030204" pitchFamily="34" charset="0"/>
                <a:cs typeface="Times New Roman" panose="02020603050405020304" pitchFamily="18" charset="0"/>
              </a:rPr>
              <a:t>statistical services including personnel and computer time</a:t>
            </a:r>
          </a:p>
          <a:p>
            <a:pPr lvl="2">
              <a:lnSpc>
                <a:spcPct val="120000"/>
              </a:lnSpc>
              <a:spcBef>
                <a:spcPts val="0"/>
              </a:spcBef>
              <a:spcAft>
                <a:spcPts val="600"/>
              </a:spcAft>
              <a:buFont typeface="Wingdings" panose="05000000000000000000" pitchFamily="2" charset="2"/>
              <a:buChar char="Ø"/>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lvl="1" indent="0">
              <a:lnSpc>
                <a:spcPct val="120000"/>
              </a:lnSpc>
              <a:spcBef>
                <a:spcPts val="0"/>
              </a:spcBef>
              <a:spcAft>
                <a:spcPts val="600"/>
              </a:spcAft>
              <a:buNone/>
            </a:pPr>
            <a:r>
              <a:rPr lang="en-US" sz="6400" b="1" dirty="0">
                <a:latin typeface="Calibri" panose="020F0502020204030204" pitchFamily="34" charset="0"/>
                <a:ea typeface="Calibri" panose="020F0502020204030204" pitchFamily="34" charset="0"/>
                <a:cs typeface="Times New Roman" panose="02020603050405020304" pitchFamily="18" charset="0"/>
              </a:rPr>
              <a:t>Non-Salary Cost Sharing: </a:t>
            </a:r>
            <a:r>
              <a:rPr lang="en-US" sz="6400" dirty="0">
                <a:latin typeface="Calibri" panose="020F0502020204030204" pitchFamily="34" charset="0"/>
                <a:ea typeface="Calibri" panose="020F0502020204030204" pitchFamily="34" charset="0"/>
                <a:cs typeface="Times New Roman" panose="02020603050405020304" pitchFamily="18" charset="0"/>
              </a:rPr>
              <a:t>Not required</a:t>
            </a:r>
          </a:p>
          <a:p>
            <a:pPr marL="342900" lvl="1" indent="0">
              <a:lnSpc>
                <a:spcPct val="120000"/>
              </a:lnSpc>
              <a:spcBef>
                <a:spcPts val="0"/>
              </a:spcBef>
              <a:spcAft>
                <a:spcPts val="600"/>
              </a:spcAft>
              <a:buNone/>
            </a:pPr>
            <a:r>
              <a:rPr lang="en-US" sz="6000" dirty="0">
                <a:latin typeface="Calibri" panose="020F0502020204030204" pitchFamily="34" charset="0"/>
                <a:ea typeface="Calibri" panose="020F0502020204030204" pitchFamily="34" charset="0"/>
                <a:cs typeface="Times New Roman" panose="02020603050405020304" pitchFamily="18" charset="0"/>
              </a:rPr>
              <a:t>Inclusion of voluntary cost sharing in the proposal is not recommended as it becomes mandatory in the award.</a:t>
            </a:r>
          </a:p>
          <a:p>
            <a:pPr marL="342900" lvl="1" indent="0">
              <a:lnSpc>
                <a:spcPct val="120000"/>
              </a:lnSpc>
              <a:spcBef>
                <a:spcPts val="0"/>
              </a:spcBef>
              <a:spcAft>
                <a:spcPts val="600"/>
              </a:spcAft>
              <a:buNone/>
            </a:pPr>
            <a:r>
              <a:rPr lang="en-US" sz="6000" dirty="0">
                <a:latin typeface="Calibri" panose="020F0502020204030204" pitchFamily="34" charset="0"/>
                <a:ea typeface="Calibri" panose="020F0502020204030204" pitchFamily="34" charset="0"/>
                <a:cs typeface="Times New Roman" panose="02020603050405020304" pitchFamily="18" charset="0"/>
              </a:rPr>
              <a:t>Voluntary cost sharing is not considered during the merit review process; and has no impact on the proposal’s review.</a:t>
            </a:r>
          </a:p>
          <a:p>
            <a:pPr marL="342900" lvl="1" indent="0">
              <a:lnSpc>
                <a:spcPct val="120000"/>
              </a:lnSpc>
              <a:spcBef>
                <a:spcPts val="0"/>
              </a:spcBef>
              <a:buNone/>
            </a:pPr>
            <a:endParaRPr lang="en-US" sz="5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spcBef>
                <a:spcPts val="0"/>
              </a:spcBef>
              <a:spcAft>
                <a:spcPts val="600"/>
              </a:spcAft>
              <a:buNone/>
            </a:pPr>
            <a:r>
              <a:rPr lang="en-US" sz="8000" dirty="0">
                <a:latin typeface="Calibri" panose="020F0502020204030204" pitchFamily="34" charset="0"/>
                <a:ea typeface="Calibri" panose="020F0502020204030204" pitchFamily="34" charset="0"/>
                <a:cs typeface="Times New Roman" panose="02020603050405020304" pitchFamily="18" charset="0"/>
              </a:rPr>
              <a:t> </a:t>
            </a:r>
            <a:r>
              <a:rPr lang="en-US" sz="8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Indirect Costs: 8% of direct costs</a:t>
            </a:r>
          </a:p>
          <a:p>
            <a:endParaRPr lang="en-US" dirty="0"/>
          </a:p>
        </p:txBody>
      </p:sp>
    </p:spTree>
    <p:extLst>
      <p:ext uri="{BB962C8B-B14F-4D97-AF65-F5344CB8AC3E}">
        <p14:creationId xmlns:p14="http://schemas.microsoft.com/office/powerpoint/2010/main" val="2556000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E0932-1825-ACB9-70BA-0B94AD2DF555}"/>
              </a:ext>
            </a:extLst>
          </p:cNvPr>
          <p:cNvSpPr>
            <a:spLocks noGrp="1"/>
          </p:cNvSpPr>
          <p:nvPr>
            <p:ph type="title"/>
          </p:nvPr>
        </p:nvSpPr>
        <p:spPr>
          <a:xfrm>
            <a:off x="457200" y="274638"/>
            <a:ext cx="8229600" cy="792162"/>
          </a:xfrm>
        </p:spPr>
        <p:txBody>
          <a:bodyPr wrap="square" anchor="b">
            <a:normAutofit/>
          </a:bodyPr>
          <a:lstStyle/>
          <a:p>
            <a:r>
              <a:rPr lang="en-US" b="1"/>
              <a:t>Internal Budget Example – Year 1</a:t>
            </a:r>
            <a:endParaRPr lang="en-US"/>
          </a:p>
        </p:txBody>
      </p:sp>
      <p:graphicFrame>
        <p:nvGraphicFramePr>
          <p:cNvPr id="4" name="Content Placeholder 3">
            <a:extLst>
              <a:ext uri="{FF2B5EF4-FFF2-40B4-BE49-F238E27FC236}">
                <a16:creationId xmlns:a16="http://schemas.microsoft.com/office/drawing/2014/main" id="{C740F09C-E3E9-157B-C135-81F1D1494168}"/>
              </a:ext>
            </a:extLst>
          </p:cNvPr>
          <p:cNvGraphicFramePr>
            <a:graphicFrameLocks noGrp="1"/>
          </p:cNvGraphicFramePr>
          <p:nvPr>
            <p:ph idx="1"/>
            <p:extLst>
              <p:ext uri="{D42A27DB-BD31-4B8C-83A1-F6EECF244321}">
                <p14:modId xmlns:p14="http://schemas.microsoft.com/office/powerpoint/2010/main" val="142527881"/>
              </p:ext>
            </p:extLst>
          </p:nvPr>
        </p:nvGraphicFramePr>
        <p:xfrm>
          <a:off x="457200" y="1381558"/>
          <a:ext cx="8482613" cy="5254066"/>
        </p:xfrm>
        <a:graphic>
          <a:graphicData uri="http://schemas.openxmlformats.org/drawingml/2006/table">
            <a:tbl>
              <a:tblPr firstRow="1" bandRow="1">
                <a:tableStyleId>{5C22544A-7EE6-4342-B048-85BDC9FD1C3A}</a:tableStyleId>
              </a:tblPr>
              <a:tblGrid>
                <a:gridCol w="1511237">
                  <a:extLst>
                    <a:ext uri="{9D8B030D-6E8A-4147-A177-3AD203B41FA5}">
                      <a16:colId xmlns:a16="http://schemas.microsoft.com/office/drawing/2014/main" val="189155348"/>
                    </a:ext>
                  </a:extLst>
                </a:gridCol>
                <a:gridCol w="827616">
                  <a:extLst>
                    <a:ext uri="{9D8B030D-6E8A-4147-A177-3AD203B41FA5}">
                      <a16:colId xmlns:a16="http://schemas.microsoft.com/office/drawing/2014/main" val="2446284576"/>
                    </a:ext>
                  </a:extLst>
                </a:gridCol>
                <a:gridCol w="199515">
                  <a:extLst>
                    <a:ext uri="{9D8B030D-6E8A-4147-A177-3AD203B41FA5}">
                      <a16:colId xmlns:a16="http://schemas.microsoft.com/office/drawing/2014/main" val="968665635"/>
                    </a:ext>
                  </a:extLst>
                </a:gridCol>
                <a:gridCol w="870266">
                  <a:extLst>
                    <a:ext uri="{9D8B030D-6E8A-4147-A177-3AD203B41FA5}">
                      <a16:colId xmlns:a16="http://schemas.microsoft.com/office/drawing/2014/main" val="29975846"/>
                    </a:ext>
                  </a:extLst>
                </a:gridCol>
                <a:gridCol w="634011">
                  <a:extLst>
                    <a:ext uri="{9D8B030D-6E8A-4147-A177-3AD203B41FA5}">
                      <a16:colId xmlns:a16="http://schemas.microsoft.com/office/drawing/2014/main" val="517331682"/>
                    </a:ext>
                  </a:extLst>
                </a:gridCol>
                <a:gridCol w="504286">
                  <a:extLst>
                    <a:ext uri="{9D8B030D-6E8A-4147-A177-3AD203B41FA5}">
                      <a16:colId xmlns:a16="http://schemas.microsoft.com/office/drawing/2014/main" val="45182984"/>
                    </a:ext>
                  </a:extLst>
                </a:gridCol>
                <a:gridCol w="687802">
                  <a:extLst>
                    <a:ext uri="{9D8B030D-6E8A-4147-A177-3AD203B41FA5}">
                      <a16:colId xmlns:a16="http://schemas.microsoft.com/office/drawing/2014/main" val="3971842825"/>
                    </a:ext>
                  </a:extLst>
                </a:gridCol>
                <a:gridCol w="874607">
                  <a:extLst>
                    <a:ext uri="{9D8B030D-6E8A-4147-A177-3AD203B41FA5}">
                      <a16:colId xmlns:a16="http://schemas.microsoft.com/office/drawing/2014/main" val="328852606"/>
                    </a:ext>
                  </a:extLst>
                </a:gridCol>
                <a:gridCol w="860267">
                  <a:extLst>
                    <a:ext uri="{9D8B030D-6E8A-4147-A177-3AD203B41FA5}">
                      <a16:colId xmlns:a16="http://schemas.microsoft.com/office/drawing/2014/main" val="3664598646"/>
                    </a:ext>
                  </a:extLst>
                </a:gridCol>
                <a:gridCol w="693891">
                  <a:extLst>
                    <a:ext uri="{9D8B030D-6E8A-4147-A177-3AD203B41FA5}">
                      <a16:colId xmlns:a16="http://schemas.microsoft.com/office/drawing/2014/main" val="914729947"/>
                    </a:ext>
                  </a:extLst>
                </a:gridCol>
                <a:gridCol w="819115">
                  <a:extLst>
                    <a:ext uri="{9D8B030D-6E8A-4147-A177-3AD203B41FA5}">
                      <a16:colId xmlns:a16="http://schemas.microsoft.com/office/drawing/2014/main" val="94946268"/>
                    </a:ext>
                  </a:extLst>
                </a:gridCol>
              </a:tblGrid>
              <a:tr h="205245">
                <a:tc>
                  <a:txBody>
                    <a:bodyPr/>
                    <a:lstStyle/>
                    <a:p>
                      <a:pPr algn="l" fontAlgn="b"/>
                      <a:endParaRPr lang="en-US" sz="1100" b="1" i="0" u="none" strike="noStrike">
                        <a:solidFill>
                          <a:schemeClr val="tx1"/>
                        </a:solidFill>
                        <a:effectLst/>
                        <a:latin typeface="Arial" panose="020B0604020202020204" pitchFamily="34" charset="0"/>
                      </a:endParaRPr>
                    </a:p>
                  </a:txBody>
                  <a:tcPr marL="3574" marR="3574" marT="3574" marB="0" anchor="b"/>
                </a:tc>
                <a:tc>
                  <a:txBody>
                    <a:bodyPr/>
                    <a:lstStyle/>
                    <a:p>
                      <a:pPr algn="l" fontAlgn="b"/>
                      <a:r>
                        <a:rPr lang="en-US" sz="1100" u="none" strike="noStrike">
                          <a:solidFill>
                            <a:schemeClr val="tx1"/>
                          </a:solidFill>
                          <a:effectLst/>
                        </a:rPr>
                        <a:t> </a:t>
                      </a:r>
                      <a:endParaRPr lang="en-US" sz="1100" b="1" i="0" u="none" strike="noStrike">
                        <a:solidFill>
                          <a:schemeClr val="tx1"/>
                        </a:solidFill>
                        <a:effectLst/>
                        <a:latin typeface="Arial" panose="020B0604020202020204" pitchFamily="34" charset="0"/>
                      </a:endParaRPr>
                    </a:p>
                  </a:txBody>
                  <a:tcPr marL="3574" marR="3574" marT="3574" marB="0" anchor="b"/>
                </a:tc>
                <a:tc gridSpan="2">
                  <a:txBody>
                    <a:bodyPr/>
                    <a:lstStyle/>
                    <a:p>
                      <a:pPr algn="l" fontAlgn="b"/>
                      <a:r>
                        <a:rPr lang="en-US" sz="1100" u="none" strike="noStrike">
                          <a:solidFill>
                            <a:schemeClr val="tx1"/>
                          </a:solidFill>
                          <a:effectLst/>
                        </a:rPr>
                        <a:t>Institutional</a:t>
                      </a:r>
                      <a:endParaRPr lang="en-US" sz="1100" b="1" i="0" u="none" strike="noStrike">
                        <a:solidFill>
                          <a:schemeClr val="tx1"/>
                        </a:solidFill>
                        <a:effectLst/>
                        <a:latin typeface="Arial" panose="020B0604020202020204" pitchFamily="34" charset="0"/>
                      </a:endParaRPr>
                    </a:p>
                  </a:txBody>
                  <a:tcPr marL="3574" marR="3574" marT="3574" marB="0" anchor="b"/>
                </a:tc>
                <a:tc hMerge="1">
                  <a:txBody>
                    <a:bodyPr/>
                    <a:lstStyle/>
                    <a:p>
                      <a:pPr algn="ctr" fontAlgn="b"/>
                      <a:r>
                        <a:rPr lang="en-US" sz="1400" u="none" strike="noStrike">
                          <a:effectLst/>
                        </a:rPr>
                        <a:t>Institutional</a:t>
                      </a:r>
                      <a:endParaRPr lang="en-US" sz="1400" b="1" i="0" u="none" strike="noStrike">
                        <a:effectLst/>
                        <a:latin typeface="Arial" panose="020B0604020202020204" pitchFamily="34" charset="0"/>
                      </a:endParaRPr>
                    </a:p>
                  </a:txBody>
                  <a:tcPr marL="4763" marR="4763" marT="4763" marB="0" anchor="b"/>
                </a:tc>
                <a:tc>
                  <a:txBody>
                    <a:bodyPr/>
                    <a:lstStyle/>
                    <a:p>
                      <a:pPr algn="ctr" fontAlgn="b"/>
                      <a:r>
                        <a:rPr lang="en-US" sz="1100" u="none" strike="noStrike">
                          <a:solidFill>
                            <a:schemeClr val="tx1"/>
                          </a:solidFill>
                          <a:effectLst/>
                        </a:rPr>
                        <a:t>Current</a:t>
                      </a:r>
                      <a:endParaRPr lang="en-US" sz="1100" b="1" i="0" u="none" strike="noStrike">
                        <a:solidFill>
                          <a:schemeClr val="tx1"/>
                        </a:solidFill>
                        <a:effectLst/>
                        <a:latin typeface="Arial" panose="020B0604020202020204" pitchFamily="34" charset="0"/>
                      </a:endParaRPr>
                    </a:p>
                  </a:txBody>
                  <a:tcPr marL="3574" marR="3574" marT="3574" marB="0" anchor="b"/>
                </a:tc>
                <a:tc gridSpan="6">
                  <a:txBody>
                    <a:bodyPr/>
                    <a:lstStyle/>
                    <a:p>
                      <a:pPr algn="ctr" fontAlgn="b"/>
                      <a:r>
                        <a:rPr lang="en-US" sz="1100" u="none" strike="noStrike" dirty="0">
                          <a:solidFill>
                            <a:schemeClr val="tx1"/>
                          </a:solidFill>
                          <a:effectLst/>
                        </a:rPr>
                        <a:t>Year 1</a:t>
                      </a:r>
                      <a:endParaRPr lang="en-US" sz="1100" b="1" i="0" u="none" strike="noStrike" dirty="0">
                        <a:solidFill>
                          <a:schemeClr val="tx1"/>
                        </a:solidFill>
                        <a:effectLst/>
                        <a:latin typeface="Arial" panose="020B0604020202020204" pitchFamily="34" charset="0"/>
                      </a:endParaRPr>
                    </a:p>
                  </a:txBody>
                  <a:tcPr marL="3574" marR="3574" marT="3574"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8574241"/>
                  </a:ext>
                </a:extLst>
              </a:tr>
              <a:tr h="205245">
                <a:tc>
                  <a:txBody>
                    <a:bodyPr/>
                    <a:lstStyle/>
                    <a:p>
                      <a:pPr algn="l" fontAlgn="b"/>
                      <a:r>
                        <a:rPr lang="en-US" sz="1100" u="none" strike="noStrike">
                          <a:effectLst/>
                        </a:rPr>
                        <a:t> </a:t>
                      </a:r>
                      <a:endParaRPr lang="en-US" sz="1100" b="1" i="0" u="none" strike="noStrike">
                        <a:effectLst/>
                        <a:latin typeface="Arial" panose="020B0604020202020204" pitchFamily="34" charset="0"/>
                      </a:endParaRPr>
                    </a:p>
                  </a:txBody>
                  <a:tcPr marL="3574" marR="3574" marT="3574" marB="0" anchor="b"/>
                </a:tc>
                <a:tc>
                  <a:txBody>
                    <a:bodyPr/>
                    <a:lstStyle/>
                    <a:p>
                      <a:pPr algn="l" fontAlgn="b"/>
                      <a:r>
                        <a:rPr lang="en-US" sz="1100" u="none" strike="noStrike">
                          <a:effectLst/>
                        </a:rPr>
                        <a:t> </a:t>
                      </a:r>
                      <a:endParaRPr lang="en-US" sz="1100" b="1" i="0" u="none" strike="noStrike">
                        <a:effectLst/>
                        <a:latin typeface="Arial" panose="020B0604020202020204" pitchFamily="34" charset="0"/>
                      </a:endParaRPr>
                    </a:p>
                  </a:txBody>
                  <a:tcPr marL="3574" marR="3574" marT="3574" marB="0" anchor="b"/>
                </a:tc>
                <a:tc gridSpan="2">
                  <a:txBody>
                    <a:bodyPr/>
                    <a:lstStyle/>
                    <a:p>
                      <a:pPr algn="l" fontAlgn="b"/>
                      <a:r>
                        <a:rPr lang="en-US" sz="1200" u="none" strike="noStrike" dirty="0">
                          <a:effectLst/>
                        </a:rPr>
                        <a:t>Base</a:t>
                      </a:r>
                      <a:endParaRPr lang="en-US" sz="1200" b="1" i="0" u="none" strike="noStrike" dirty="0">
                        <a:effectLst/>
                        <a:latin typeface="Arial" panose="020B0604020202020204" pitchFamily="34" charset="0"/>
                      </a:endParaRPr>
                    </a:p>
                  </a:txBody>
                  <a:tcPr marL="3574" marR="3574" marT="3574" marB="0" anchor="b"/>
                </a:tc>
                <a:tc hMerge="1">
                  <a:txBody>
                    <a:bodyPr/>
                    <a:lstStyle/>
                    <a:p>
                      <a:pPr algn="ctr" fontAlgn="b"/>
                      <a:r>
                        <a:rPr lang="en-US" sz="1400" u="none" strike="noStrike">
                          <a:effectLst/>
                        </a:rPr>
                        <a:t>Base</a:t>
                      </a:r>
                      <a:endParaRPr lang="en-US" sz="1400" b="1" i="0" u="none" strike="noStrike">
                        <a:effectLst/>
                        <a:latin typeface="Arial" panose="020B0604020202020204" pitchFamily="34" charset="0"/>
                      </a:endParaRPr>
                    </a:p>
                  </a:txBody>
                  <a:tcPr marL="4763" marR="4763" marT="4763" marB="0" anchor="b"/>
                </a:tc>
                <a:tc>
                  <a:txBody>
                    <a:bodyPr/>
                    <a:lstStyle/>
                    <a:p>
                      <a:pPr algn="ctr" fontAlgn="b"/>
                      <a:r>
                        <a:rPr lang="en-US" sz="1200" u="none" strike="noStrike" dirty="0">
                          <a:effectLst/>
                        </a:rPr>
                        <a:t>Annual</a:t>
                      </a:r>
                      <a:endParaRPr lang="en-US" sz="1200" b="1" i="0" u="none" strike="noStrike" dirty="0">
                        <a:effectLst/>
                        <a:latin typeface="Arial" panose="020B0604020202020204" pitchFamily="34" charset="0"/>
                      </a:endParaRPr>
                    </a:p>
                  </a:txBody>
                  <a:tcPr marL="3574" marR="3574" marT="3574" marB="0" anchor="b"/>
                </a:tc>
                <a:tc>
                  <a:txBody>
                    <a:bodyPr/>
                    <a:lstStyle/>
                    <a:p>
                      <a:pPr algn="l" fontAlgn="b"/>
                      <a:r>
                        <a:rPr lang="en-US" sz="1200" u="none" strike="noStrike" dirty="0">
                          <a:effectLst/>
                        </a:rPr>
                        <a:t> </a:t>
                      </a:r>
                      <a:endParaRPr lang="en-US" sz="1200" b="1" i="0" u="none" strike="noStrike" dirty="0">
                        <a:effectLst/>
                        <a:latin typeface="Arial" panose="020B0604020202020204" pitchFamily="34" charset="0"/>
                      </a:endParaRPr>
                    </a:p>
                  </a:txBody>
                  <a:tcPr marL="3574" marR="3574" marT="3574" marB="0" anchor="b"/>
                </a:tc>
                <a:tc>
                  <a:txBody>
                    <a:bodyPr/>
                    <a:lstStyle/>
                    <a:p>
                      <a:pPr algn="l" fontAlgn="b"/>
                      <a:r>
                        <a:rPr lang="en-US" sz="1200" u="none" strike="noStrike" dirty="0">
                          <a:effectLst/>
                        </a:rPr>
                        <a:t> </a:t>
                      </a:r>
                      <a:endParaRPr lang="en-US" sz="1200" b="1" i="0" u="none" strike="noStrike" dirty="0">
                        <a:effectLst/>
                        <a:latin typeface="Arial" panose="020B0604020202020204" pitchFamily="34" charset="0"/>
                      </a:endParaRPr>
                    </a:p>
                  </a:txBody>
                  <a:tcPr marL="3574" marR="3574" marT="3574" marB="0" anchor="b"/>
                </a:tc>
                <a:tc>
                  <a:txBody>
                    <a:bodyPr/>
                    <a:lstStyle/>
                    <a:p>
                      <a:pPr algn="r" fontAlgn="b"/>
                      <a:r>
                        <a:rPr lang="en-US" sz="1200" u="none" strike="noStrike" dirty="0">
                          <a:effectLst/>
                        </a:rPr>
                        <a:t>9/1/2023</a:t>
                      </a:r>
                      <a:endParaRPr lang="en-US" sz="1200" b="1" i="0" u="none" strike="noStrike" dirty="0">
                        <a:effectLst/>
                        <a:latin typeface="Arial" panose="020B0604020202020204" pitchFamily="34" charset="0"/>
                      </a:endParaRPr>
                    </a:p>
                  </a:txBody>
                  <a:tcPr marL="3574" marR="3574" marT="3574" marB="0" anchor="b"/>
                </a:tc>
                <a:tc>
                  <a:txBody>
                    <a:bodyPr/>
                    <a:lstStyle/>
                    <a:p>
                      <a:pPr algn="ctr" fontAlgn="b"/>
                      <a:r>
                        <a:rPr lang="en-US" sz="1200" u="none" strike="noStrike" dirty="0">
                          <a:effectLst/>
                        </a:rPr>
                        <a:t>-</a:t>
                      </a:r>
                      <a:endParaRPr lang="en-US" sz="1200" b="1" i="0" u="none" strike="noStrike" dirty="0">
                        <a:effectLst/>
                        <a:latin typeface="Arial" panose="020B0604020202020204" pitchFamily="34" charset="0"/>
                      </a:endParaRPr>
                    </a:p>
                  </a:txBody>
                  <a:tcPr marL="3574" marR="3574" marT="3574" marB="0" anchor="b"/>
                </a:tc>
                <a:tc>
                  <a:txBody>
                    <a:bodyPr/>
                    <a:lstStyle/>
                    <a:p>
                      <a:pPr algn="r" fontAlgn="b"/>
                      <a:r>
                        <a:rPr lang="en-US" sz="1200" u="none" strike="noStrike" dirty="0">
                          <a:effectLst/>
                        </a:rPr>
                        <a:t>8/31/2024</a:t>
                      </a:r>
                      <a:endParaRPr lang="en-US" sz="1200" b="1" i="0" u="none" strike="noStrike" dirty="0">
                        <a:effectLst/>
                        <a:latin typeface="Arial" panose="020B0604020202020204" pitchFamily="34" charset="0"/>
                      </a:endParaRPr>
                    </a:p>
                  </a:txBody>
                  <a:tcPr marL="3574" marR="3574" marT="3574" marB="0" anchor="b"/>
                </a:tc>
                <a:tc>
                  <a:txBody>
                    <a:bodyPr/>
                    <a:lstStyle/>
                    <a:p>
                      <a:pPr algn="l" fontAlgn="b"/>
                      <a:r>
                        <a:rPr lang="en-US" sz="1200" u="none" strike="noStrike" dirty="0">
                          <a:effectLst/>
                        </a:rPr>
                        <a:t> </a:t>
                      </a:r>
                      <a:endParaRPr lang="en-US" sz="1200" b="1" i="0" u="none" strike="noStrike" dirty="0">
                        <a:effectLst/>
                        <a:latin typeface="Arial" panose="020B0604020202020204" pitchFamily="34" charset="0"/>
                      </a:endParaRPr>
                    </a:p>
                  </a:txBody>
                  <a:tcPr marL="3574" marR="3574" marT="3574" marB="0" anchor="b"/>
                </a:tc>
                <a:extLst>
                  <a:ext uri="{0D108BD9-81ED-4DB2-BD59-A6C34878D82A}">
                    <a16:rowId xmlns:a16="http://schemas.microsoft.com/office/drawing/2014/main" val="3643720259"/>
                  </a:ext>
                </a:extLst>
              </a:tr>
              <a:tr h="352616">
                <a:tc>
                  <a:txBody>
                    <a:bodyPr/>
                    <a:lstStyle/>
                    <a:p>
                      <a:pPr algn="l" fontAlgn="ctr"/>
                      <a:r>
                        <a:rPr lang="en-US" sz="1200" u="none" strike="noStrike">
                          <a:effectLst/>
                        </a:rPr>
                        <a:t>Personnel</a:t>
                      </a:r>
                      <a:endParaRPr lang="en-US" sz="1200" b="1" i="0" u="none" strike="noStrike">
                        <a:effectLst/>
                        <a:latin typeface="Arial" panose="020B0604020202020204" pitchFamily="34" charset="0"/>
                      </a:endParaRPr>
                    </a:p>
                  </a:txBody>
                  <a:tcPr marL="3574" marR="3574" marT="3574" marB="0" anchor="ctr"/>
                </a:tc>
                <a:tc>
                  <a:txBody>
                    <a:bodyPr/>
                    <a:lstStyle/>
                    <a:p>
                      <a:pPr algn="l" fontAlgn="ctr"/>
                      <a:r>
                        <a:rPr lang="en-US" sz="1200" u="none" strike="noStrike" dirty="0">
                          <a:effectLst/>
                        </a:rPr>
                        <a:t>Role</a:t>
                      </a:r>
                      <a:endParaRPr lang="en-US" sz="1200" b="1" i="0" u="none" strike="noStrike" dirty="0">
                        <a:effectLst/>
                        <a:latin typeface="Arial" panose="020B0604020202020204" pitchFamily="34" charset="0"/>
                      </a:endParaRPr>
                    </a:p>
                  </a:txBody>
                  <a:tcPr marL="3574" marR="3574" marT="3574" marB="0" anchor="ctr"/>
                </a:tc>
                <a:tc gridSpan="2">
                  <a:txBody>
                    <a:bodyPr/>
                    <a:lstStyle/>
                    <a:p>
                      <a:pPr algn="l" fontAlgn="ctr"/>
                      <a:r>
                        <a:rPr lang="en-US" sz="1200" u="none" strike="noStrike" dirty="0">
                          <a:effectLst/>
                        </a:rPr>
                        <a:t>Salary</a:t>
                      </a:r>
                      <a:endParaRPr lang="en-US" sz="1200" b="1" i="0" u="none" strike="noStrike" dirty="0">
                        <a:effectLst/>
                        <a:latin typeface="Arial" panose="020B0604020202020204" pitchFamily="34" charset="0"/>
                      </a:endParaRPr>
                    </a:p>
                  </a:txBody>
                  <a:tcPr marL="3574" marR="3574" marT="3574" marB="0" anchor="ctr"/>
                </a:tc>
                <a:tc hMerge="1">
                  <a:txBody>
                    <a:bodyPr/>
                    <a:lstStyle/>
                    <a:p>
                      <a:pPr algn="ctr" fontAlgn="ctr"/>
                      <a:r>
                        <a:rPr lang="en-US" sz="1400" u="none" strike="noStrike">
                          <a:effectLst/>
                        </a:rPr>
                        <a:t>Salary</a:t>
                      </a:r>
                      <a:endParaRPr lang="en-US" sz="1400" b="1" i="0" u="none" strike="noStrike">
                        <a:effectLst/>
                        <a:latin typeface="Arial" panose="020B0604020202020204" pitchFamily="34" charset="0"/>
                      </a:endParaRPr>
                    </a:p>
                  </a:txBody>
                  <a:tcPr marL="4763" marR="4763" marT="4763" marB="0" anchor="ctr"/>
                </a:tc>
                <a:tc>
                  <a:txBody>
                    <a:bodyPr/>
                    <a:lstStyle/>
                    <a:p>
                      <a:pPr algn="ctr" fontAlgn="ctr"/>
                      <a:r>
                        <a:rPr lang="en-US" sz="1200" u="none" strike="noStrike" dirty="0">
                          <a:effectLst/>
                        </a:rPr>
                        <a:t>Salary</a:t>
                      </a:r>
                      <a:endParaRPr lang="en-US" sz="1200" b="1" i="0" u="none" strike="noStrike" dirty="0">
                        <a:effectLst/>
                        <a:latin typeface="Arial" panose="020B0604020202020204" pitchFamily="34" charset="0"/>
                      </a:endParaRPr>
                    </a:p>
                  </a:txBody>
                  <a:tcPr marL="3574" marR="3574" marT="3574" marB="0" anchor="ctr"/>
                </a:tc>
                <a:tc>
                  <a:txBody>
                    <a:bodyPr/>
                    <a:lstStyle/>
                    <a:p>
                      <a:pPr algn="ctr" fontAlgn="ctr"/>
                      <a:r>
                        <a:rPr lang="en-US" sz="1200" u="none" strike="noStrike" dirty="0">
                          <a:effectLst/>
                        </a:rPr>
                        <a:t>% Effort</a:t>
                      </a:r>
                      <a:endParaRPr lang="en-US" sz="1200" b="1" i="0" u="none" strike="noStrike" dirty="0">
                        <a:effectLst/>
                        <a:latin typeface="Arial" panose="020B0604020202020204" pitchFamily="34" charset="0"/>
                      </a:endParaRPr>
                    </a:p>
                  </a:txBody>
                  <a:tcPr marL="3574" marR="3574" marT="3574" marB="0" anchor="ctr"/>
                </a:tc>
                <a:tc>
                  <a:txBody>
                    <a:bodyPr/>
                    <a:lstStyle/>
                    <a:p>
                      <a:pPr algn="ctr" fontAlgn="ctr"/>
                      <a:r>
                        <a:rPr lang="en-US" sz="1200" u="none" strike="noStrike" dirty="0">
                          <a:effectLst/>
                        </a:rPr>
                        <a:t>Cal Months</a:t>
                      </a:r>
                      <a:endParaRPr lang="en-US" sz="1200" b="1" i="0" u="none" strike="noStrike" dirty="0">
                        <a:effectLst/>
                        <a:latin typeface="Arial" panose="020B0604020202020204" pitchFamily="34" charset="0"/>
                      </a:endParaRPr>
                    </a:p>
                  </a:txBody>
                  <a:tcPr marL="3574" marR="3574" marT="3574" marB="0" anchor="ctr"/>
                </a:tc>
                <a:tc>
                  <a:txBody>
                    <a:bodyPr/>
                    <a:lstStyle/>
                    <a:p>
                      <a:pPr algn="ctr" fontAlgn="ctr"/>
                      <a:r>
                        <a:rPr lang="en-US" sz="1200" u="none" strike="noStrike" dirty="0">
                          <a:effectLst/>
                        </a:rPr>
                        <a:t>Fringe Benefits</a:t>
                      </a:r>
                      <a:endParaRPr lang="en-US" sz="1200" b="1" i="0" u="none" strike="noStrike" dirty="0">
                        <a:effectLst/>
                        <a:latin typeface="Arial" panose="020B0604020202020204" pitchFamily="34" charset="0"/>
                      </a:endParaRPr>
                    </a:p>
                  </a:txBody>
                  <a:tcPr marL="3574" marR="3574" marT="3574" marB="0" anchor="ctr"/>
                </a:tc>
                <a:tc>
                  <a:txBody>
                    <a:bodyPr/>
                    <a:lstStyle/>
                    <a:p>
                      <a:pPr algn="ctr" fontAlgn="ctr"/>
                      <a:r>
                        <a:rPr lang="en-US" sz="1200" u="none" strike="noStrike" dirty="0">
                          <a:effectLst/>
                        </a:rPr>
                        <a:t>Salary Request</a:t>
                      </a:r>
                      <a:endParaRPr lang="en-US" sz="1200" b="1" i="0" u="none" strike="noStrike" dirty="0">
                        <a:effectLst/>
                        <a:latin typeface="Arial" panose="020B0604020202020204" pitchFamily="34" charset="0"/>
                      </a:endParaRPr>
                    </a:p>
                  </a:txBody>
                  <a:tcPr marL="3574" marR="3574" marT="3574" marB="0" anchor="ctr"/>
                </a:tc>
                <a:tc>
                  <a:txBody>
                    <a:bodyPr/>
                    <a:lstStyle/>
                    <a:p>
                      <a:pPr algn="ctr" fontAlgn="ctr"/>
                      <a:r>
                        <a:rPr lang="en-US" sz="1200" u="none" strike="noStrike" dirty="0">
                          <a:effectLst/>
                        </a:rPr>
                        <a:t>Fringe</a:t>
                      </a:r>
                      <a:endParaRPr lang="en-US" sz="1200" b="1" i="0" u="none" strike="noStrike" dirty="0">
                        <a:effectLst/>
                        <a:latin typeface="Arial" panose="020B0604020202020204" pitchFamily="34" charset="0"/>
                      </a:endParaRPr>
                    </a:p>
                  </a:txBody>
                  <a:tcPr marL="3574" marR="3574" marT="3574" marB="0" anchor="ctr"/>
                </a:tc>
                <a:tc>
                  <a:txBody>
                    <a:bodyPr/>
                    <a:lstStyle/>
                    <a:p>
                      <a:pPr algn="ctr" fontAlgn="ctr"/>
                      <a:r>
                        <a:rPr lang="en-US" sz="1200" u="none" strike="noStrike" dirty="0">
                          <a:effectLst/>
                        </a:rPr>
                        <a:t>Total</a:t>
                      </a:r>
                      <a:endParaRPr lang="en-US" sz="1200" b="1" i="0" u="none" strike="noStrike" dirty="0">
                        <a:effectLst/>
                        <a:latin typeface="Arial" panose="020B0604020202020204" pitchFamily="34" charset="0"/>
                      </a:endParaRPr>
                    </a:p>
                  </a:txBody>
                  <a:tcPr marL="3574" marR="3574" marT="3574" marB="0" anchor="ctr"/>
                </a:tc>
                <a:extLst>
                  <a:ext uri="{0D108BD9-81ED-4DB2-BD59-A6C34878D82A}">
                    <a16:rowId xmlns:a16="http://schemas.microsoft.com/office/drawing/2014/main" val="4013528110"/>
                  </a:ext>
                </a:extLst>
              </a:tr>
              <a:tr h="262222">
                <a:tc>
                  <a:txBody>
                    <a:bodyPr/>
                    <a:lstStyle/>
                    <a:p>
                      <a:pPr algn="l" fontAlgn="ctr"/>
                      <a:r>
                        <a:rPr lang="en-US" sz="1200" u="none" strike="noStrike">
                          <a:effectLst/>
                        </a:rPr>
                        <a:t>A. Senior/Key</a:t>
                      </a:r>
                      <a:endParaRPr lang="en-US" sz="1200" b="1" i="0" u="none" strike="noStrike">
                        <a:effectLst/>
                        <a:latin typeface="Arial" panose="020B0604020202020204" pitchFamily="34" charset="0"/>
                      </a:endParaRPr>
                    </a:p>
                  </a:txBody>
                  <a:tcPr marL="3574" marR="3574" marT="3574" marB="0" anchor="ctr"/>
                </a:tc>
                <a:tc>
                  <a:txBody>
                    <a:bodyPr/>
                    <a:lstStyle/>
                    <a:p>
                      <a:pPr algn="l" fontAlgn="ctr"/>
                      <a:r>
                        <a:rPr lang="en-US" sz="1000" u="none" strike="noStrike">
                          <a:effectLst/>
                        </a:rPr>
                        <a:t> </a:t>
                      </a:r>
                      <a:endParaRPr lang="en-US" sz="1000" b="1" i="0" u="none" strike="noStrike">
                        <a:effectLst/>
                        <a:latin typeface="Arial" panose="020B0604020202020204" pitchFamily="34" charset="0"/>
                      </a:endParaRPr>
                    </a:p>
                  </a:txBody>
                  <a:tcPr marL="3574" marR="3574" marT="3574" marB="0" anchor="ctr"/>
                </a:tc>
                <a:tc gridSpan="2">
                  <a:txBody>
                    <a:bodyPr/>
                    <a:lstStyle/>
                    <a:p>
                      <a:pPr algn="l" fontAlgn="ctr"/>
                      <a:r>
                        <a:rPr lang="en-US" sz="1000" u="none" strike="noStrike">
                          <a:effectLst/>
                        </a:rPr>
                        <a:t> </a:t>
                      </a:r>
                      <a:endParaRPr lang="en-US" sz="1000" b="1" i="0" u="none" strike="noStrike">
                        <a:effectLst/>
                        <a:latin typeface="Arial" panose="020B0604020202020204" pitchFamily="34" charset="0"/>
                      </a:endParaRPr>
                    </a:p>
                  </a:txBody>
                  <a:tcPr marL="3574" marR="3574" marT="3574" marB="0" anchor="ctr"/>
                </a:tc>
                <a:tc hMerge="1">
                  <a:txBody>
                    <a:bodyPr/>
                    <a:lstStyle/>
                    <a:p>
                      <a:pPr algn="l" fontAlgn="ctr"/>
                      <a:r>
                        <a:rPr lang="en-US" sz="1400" u="none" strike="noStrike">
                          <a:effectLst/>
                        </a:rPr>
                        <a:t> </a:t>
                      </a:r>
                      <a:endParaRPr lang="en-US" sz="1400" b="1" i="0" u="none" strike="noStrike">
                        <a:effectLst/>
                        <a:latin typeface="Arial" panose="020B0604020202020204" pitchFamily="34" charset="0"/>
                      </a:endParaRPr>
                    </a:p>
                  </a:txBody>
                  <a:tcPr marL="4763" marR="4763" marT="4763" marB="0" anchor="ctr"/>
                </a:tc>
                <a:tc>
                  <a:txBody>
                    <a:bodyPr/>
                    <a:lstStyle/>
                    <a:p>
                      <a:pPr algn="ctr" fontAlgn="ctr"/>
                      <a:r>
                        <a:rPr lang="en-US" sz="1000" u="none" strike="noStrike">
                          <a:effectLst/>
                        </a:rPr>
                        <a:t> </a:t>
                      </a:r>
                      <a:endParaRPr lang="en-US" sz="1000" b="1" i="0" u="none" strike="noStrike">
                        <a:effectLst/>
                        <a:latin typeface="Arial" panose="020B0604020202020204" pitchFamily="34" charset="0"/>
                      </a:endParaRPr>
                    </a:p>
                  </a:txBody>
                  <a:tcPr marL="3574" marR="3574" marT="3574" marB="0" anchor="ctr"/>
                </a:tc>
                <a:tc>
                  <a:txBody>
                    <a:bodyPr/>
                    <a:lstStyle/>
                    <a:p>
                      <a:pPr algn="ctr" fontAlgn="ctr"/>
                      <a:r>
                        <a:rPr lang="en-US" sz="1000" u="none" strike="noStrike">
                          <a:effectLst/>
                        </a:rPr>
                        <a:t> </a:t>
                      </a:r>
                      <a:endParaRPr lang="en-US" sz="1000" b="1" i="0" u="none" strike="noStrike">
                        <a:effectLst/>
                        <a:latin typeface="Arial" panose="020B0604020202020204" pitchFamily="34" charset="0"/>
                      </a:endParaRPr>
                    </a:p>
                  </a:txBody>
                  <a:tcPr marL="3574" marR="3574" marT="3574" marB="0" anchor="ctr"/>
                </a:tc>
                <a:tc>
                  <a:txBody>
                    <a:bodyPr/>
                    <a:lstStyle/>
                    <a:p>
                      <a:pPr algn="ctr" fontAlgn="ctr"/>
                      <a:r>
                        <a:rPr lang="en-US" sz="1000" u="none" strike="noStrike">
                          <a:effectLst/>
                        </a:rPr>
                        <a:t> </a:t>
                      </a:r>
                      <a:endParaRPr lang="en-US" sz="1000" b="1" i="0" u="none" strike="noStrike">
                        <a:effectLst/>
                        <a:latin typeface="Arial" panose="020B0604020202020204" pitchFamily="34" charset="0"/>
                      </a:endParaRPr>
                    </a:p>
                  </a:txBody>
                  <a:tcPr marL="3574" marR="3574" marT="3574" marB="0" anchor="ctr"/>
                </a:tc>
                <a:tc>
                  <a:txBody>
                    <a:bodyPr/>
                    <a:lstStyle/>
                    <a:p>
                      <a:pPr algn="ctr" fontAlgn="ctr"/>
                      <a:r>
                        <a:rPr lang="en-US" sz="1000" u="none" strike="noStrike">
                          <a:effectLst/>
                        </a:rPr>
                        <a:t> </a:t>
                      </a:r>
                      <a:endParaRPr lang="en-US" sz="1000" b="1" i="0" u="none" strike="noStrike">
                        <a:effectLst/>
                        <a:latin typeface="Arial" panose="020B0604020202020204" pitchFamily="34" charset="0"/>
                      </a:endParaRPr>
                    </a:p>
                  </a:txBody>
                  <a:tcPr marL="3574" marR="3574" marT="3574" marB="0" anchor="ctr"/>
                </a:tc>
                <a:tc>
                  <a:txBody>
                    <a:bodyPr/>
                    <a:lstStyle/>
                    <a:p>
                      <a:pPr algn="ctr" fontAlgn="ctr"/>
                      <a:r>
                        <a:rPr lang="en-US" sz="1000" u="none" strike="noStrike">
                          <a:effectLst/>
                        </a:rPr>
                        <a:t> </a:t>
                      </a:r>
                      <a:endParaRPr lang="en-US" sz="1000" b="1" i="0" u="none" strike="noStrike">
                        <a:effectLst/>
                        <a:latin typeface="Arial" panose="020B0604020202020204" pitchFamily="34" charset="0"/>
                      </a:endParaRPr>
                    </a:p>
                  </a:txBody>
                  <a:tcPr marL="3574" marR="3574" marT="3574" marB="0" anchor="ctr"/>
                </a:tc>
                <a:tc>
                  <a:txBody>
                    <a:bodyPr/>
                    <a:lstStyle/>
                    <a:p>
                      <a:pPr algn="ctr" fontAlgn="ctr"/>
                      <a:r>
                        <a:rPr lang="en-US" sz="1000" u="none" strike="noStrike">
                          <a:effectLst/>
                        </a:rPr>
                        <a:t> </a:t>
                      </a:r>
                      <a:endParaRPr lang="en-US" sz="1000" b="1" i="0" u="none" strike="noStrike">
                        <a:effectLst/>
                        <a:latin typeface="Arial" panose="020B0604020202020204" pitchFamily="34" charset="0"/>
                      </a:endParaRPr>
                    </a:p>
                  </a:txBody>
                  <a:tcPr marL="3574" marR="3574" marT="3574" marB="0" anchor="ctr"/>
                </a:tc>
                <a:tc>
                  <a:txBody>
                    <a:bodyPr/>
                    <a:lstStyle/>
                    <a:p>
                      <a:pPr algn="ctr" fontAlgn="ctr"/>
                      <a:r>
                        <a:rPr lang="en-US" sz="1000" u="none" strike="noStrike">
                          <a:effectLst/>
                        </a:rPr>
                        <a:t> </a:t>
                      </a:r>
                      <a:endParaRPr lang="en-US" sz="1000" b="1" i="0" u="none" strike="noStrike">
                        <a:effectLst/>
                        <a:latin typeface="Arial" panose="020B0604020202020204" pitchFamily="34" charset="0"/>
                      </a:endParaRPr>
                    </a:p>
                  </a:txBody>
                  <a:tcPr marL="3574" marR="3574" marT="3574" marB="0" anchor="ctr"/>
                </a:tc>
                <a:extLst>
                  <a:ext uri="{0D108BD9-81ED-4DB2-BD59-A6C34878D82A}">
                    <a16:rowId xmlns:a16="http://schemas.microsoft.com/office/drawing/2014/main" val="1886885456"/>
                  </a:ext>
                </a:extLst>
              </a:tr>
              <a:tr h="192964">
                <a:tc>
                  <a:txBody>
                    <a:bodyPr/>
                    <a:lstStyle/>
                    <a:p>
                      <a:pPr algn="l" fontAlgn="b"/>
                      <a:r>
                        <a:rPr lang="en-US" sz="1200" u="none" strike="noStrike">
                          <a:effectLst/>
                        </a:rPr>
                        <a:t>Mary Smith</a:t>
                      </a:r>
                      <a:endParaRPr lang="en-US" sz="1200" b="1" i="0" u="none" strike="noStrike">
                        <a:solidFill>
                          <a:srgbClr val="538DD5"/>
                        </a:solidFill>
                        <a:effectLst/>
                        <a:latin typeface="Arial" panose="020B0604020202020204" pitchFamily="34" charset="0"/>
                      </a:endParaRPr>
                    </a:p>
                  </a:txBody>
                  <a:tcPr marL="3574" marR="3574" marT="3574" marB="0" anchor="b"/>
                </a:tc>
                <a:tc>
                  <a:txBody>
                    <a:bodyPr/>
                    <a:lstStyle/>
                    <a:p>
                      <a:pPr algn="l" fontAlgn="b"/>
                      <a:r>
                        <a:rPr lang="en-US" sz="1000" u="none" strike="noStrike">
                          <a:effectLst/>
                        </a:rPr>
                        <a:t>PD/PI</a:t>
                      </a:r>
                      <a:endParaRPr lang="en-US" sz="1000" b="1" i="0" u="none" strike="noStrike">
                        <a:solidFill>
                          <a:srgbClr val="538DD5"/>
                        </a:solidFill>
                        <a:effectLst/>
                        <a:latin typeface="Arial" panose="020B0604020202020204" pitchFamily="34" charset="0"/>
                      </a:endParaRPr>
                    </a:p>
                  </a:txBody>
                  <a:tcPr marL="3574" marR="3574" marT="3574" marB="0" anchor="b"/>
                </a:tc>
                <a:tc gridSpan="2">
                  <a:txBody>
                    <a:bodyPr/>
                    <a:lstStyle/>
                    <a:p>
                      <a:pPr algn="l" fontAlgn="b"/>
                      <a:r>
                        <a:rPr lang="en-US" sz="1000" u="none" strike="noStrike">
                          <a:effectLst/>
                        </a:rPr>
                        <a:t>238,000</a:t>
                      </a:r>
                      <a:endParaRPr lang="en-US" sz="1000" b="1" i="0" u="none" strike="noStrike">
                        <a:solidFill>
                          <a:srgbClr val="538DD5"/>
                        </a:solidFill>
                        <a:effectLst/>
                        <a:latin typeface="Arial" panose="020B0604020202020204" pitchFamily="34" charset="0"/>
                      </a:endParaRPr>
                    </a:p>
                  </a:txBody>
                  <a:tcPr marL="3574" marR="3574" marT="3574" marB="0" anchor="b"/>
                </a:tc>
                <a:tc hMerge="1">
                  <a:txBody>
                    <a:bodyPr/>
                    <a:lstStyle/>
                    <a:p>
                      <a:pPr algn="r" fontAlgn="b"/>
                      <a:r>
                        <a:rPr lang="en-US" sz="1400" u="none" strike="noStrike">
                          <a:effectLst/>
                        </a:rPr>
                        <a:t>238,000</a:t>
                      </a:r>
                      <a:endParaRPr lang="en-US" sz="1400" b="1" i="0" u="none" strike="noStrike">
                        <a:effectLst/>
                        <a:latin typeface="Arial" panose="020B0604020202020204" pitchFamily="34" charset="0"/>
                      </a:endParaRPr>
                    </a:p>
                  </a:txBody>
                  <a:tcPr marL="4763" marR="4763" marT="4763" marB="0" anchor="b"/>
                </a:tc>
                <a:tc>
                  <a:txBody>
                    <a:bodyPr/>
                    <a:lstStyle/>
                    <a:p>
                      <a:pPr algn="r" fontAlgn="b"/>
                      <a:r>
                        <a:rPr lang="en-US" sz="1000" u="none" strike="noStrike">
                          <a:effectLst/>
                        </a:rPr>
                        <a:t>212,100</a:t>
                      </a:r>
                      <a:endParaRPr lang="en-US" sz="1000" b="1" i="0" u="none" strike="noStrike">
                        <a:effectLst/>
                        <a:latin typeface="Arial" panose="020B0604020202020204" pitchFamily="34" charset="0"/>
                      </a:endParaRPr>
                    </a:p>
                  </a:txBody>
                  <a:tcPr marL="3574" marR="3574" marT="3574" marB="0" anchor="b"/>
                </a:tc>
                <a:tc>
                  <a:txBody>
                    <a:bodyPr/>
                    <a:lstStyle/>
                    <a:p>
                      <a:pPr algn="ctr" fontAlgn="b"/>
                      <a:r>
                        <a:rPr lang="en-US" sz="1000" u="none" strike="noStrike">
                          <a:effectLst/>
                        </a:rPr>
                        <a:t>75.0%</a:t>
                      </a:r>
                      <a:endParaRPr lang="en-US" sz="1000" b="0" i="0" u="none" strike="noStrike">
                        <a:effectLst/>
                        <a:latin typeface="Arial" panose="020B0604020202020204" pitchFamily="34" charset="0"/>
                      </a:endParaRPr>
                    </a:p>
                  </a:txBody>
                  <a:tcPr marL="3574" marR="3574" marT="3574" marB="0" anchor="b"/>
                </a:tc>
                <a:tc>
                  <a:txBody>
                    <a:bodyPr/>
                    <a:lstStyle/>
                    <a:p>
                      <a:pPr algn="ctr" fontAlgn="b"/>
                      <a:r>
                        <a:rPr lang="en-US" sz="1000" u="none" strike="noStrike">
                          <a:effectLst/>
                        </a:rPr>
                        <a:t>9.00</a:t>
                      </a:r>
                      <a:endParaRPr lang="en-US" sz="1000" b="0" i="0" u="none" strike="noStrike">
                        <a:effectLst/>
                        <a:latin typeface="Arial" panose="020B0604020202020204" pitchFamily="34" charset="0"/>
                      </a:endParaRPr>
                    </a:p>
                  </a:txBody>
                  <a:tcPr marL="3574" marR="3574" marT="3574" marB="0" anchor="b"/>
                </a:tc>
                <a:tc>
                  <a:txBody>
                    <a:bodyPr/>
                    <a:lstStyle/>
                    <a:p>
                      <a:pPr algn="ctr" fontAlgn="b"/>
                      <a:r>
                        <a:rPr lang="en-US" sz="1000" u="none" strike="noStrike">
                          <a:effectLst/>
                        </a:rPr>
                        <a:t>31.8%</a:t>
                      </a:r>
                      <a:endParaRPr lang="en-US" sz="1000" b="0" i="0" u="none" strike="noStrike">
                        <a:effectLst/>
                        <a:latin typeface="Arial" panose="020B0604020202020204" pitchFamily="34" charset="0"/>
                      </a:endParaRPr>
                    </a:p>
                  </a:txBody>
                  <a:tcPr marL="3574" marR="3574" marT="3574" marB="0" anchor="b"/>
                </a:tc>
                <a:tc>
                  <a:txBody>
                    <a:bodyPr/>
                    <a:lstStyle/>
                    <a:p>
                      <a:pPr algn="r" fontAlgn="b"/>
                      <a:r>
                        <a:rPr lang="en-US" sz="1000" u="none" strike="noStrike">
                          <a:effectLst/>
                        </a:rPr>
                        <a:t>100,000 </a:t>
                      </a:r>
                      <a:endParaRPr lang="en-US" sz="1000" b="0" i="0" u="none" strike="noStrike">
                        <a:effectLst/>
                        <a:latin typeface="Arial" panose="020B0604020202020204" pitchFamily="34" charset="0"/>
                      </a:endParaRPr>
                    </a:p>
                  </a:txBody>
                  <a:tcPr marL="3574" marR="3574" marT="3574" marB="0" anchor="b"/>
                </a:tc>
                <a:tc>
                  <a:txBody>
                    <a:bodyPr/>
                    <a:lstStyle/>
                    <a:p>
                      <a:pPr algn="r" fontAlgn="b"/>
                      <a:r>
                        <a:rPr lang="en-US" sz="1000" u="none" strike="noStrike">
                          <a:effectLst/>
                        </a:rPr>
                        <a:t>31,800 </a:t>
                      </a:r>
                      <a:endParaRPr lang="en-US" sz="1000" b="0" i="0" u="none" strike="noStrike">
                        <a:effectLst/>
                        <a:latin typeface="Arial" panose="020B0604020202020204" pitchFamily="34" charset="0"/>
                      </a:endParaRPr>
                    </a:p>
                  </a:txBody>
                  <a:tcPr marL="3574" marR="3574" marT="3574" marB="0" anchor="b"/>
                </a:tc>
                <a:tc>
                  <a:txBody>
                    <a:bodyPr/>
                    <a:lstStyle/>
                    <a:p>
                      <a:pPr algn="r" fontAlgn="b"/>
                      <a:r>
                        <a:rPr lang="en-US" sz="1000" u="none" strike="noStrike">
                          <a:effectLst/>
                        </a:rPr>
                        <a:t>131,800 </a:t>
                      </a:r>
                      <a:endParaRPr lang="en-US" sz="1000" b="1" i="0" u="none" strike="noStrike">
                        <a:effectLst/>
                        <a:latin typeface="Arial" panose="020B0604020202020204" pitchFamily="34" charset="0"/>
                      </a:endParaRPr>
                    </a:p>
                  </a:txBody>
                  <a:tcPr marL="3574" marR="3574" marT="3574" marB="0" anchor="b"/>
                </a:tc>
                <a:extLst>
                  <a:ext uri="{0D108BD9-81ED-4DB2-BD59-A6C34878D82A}">
                    <a16:rowId xmlns:a16="http://schemas.microsoft.com/office/drawing/2014/main" val="766692447"/>
                  </a:ext>
                </a:extLst>
              </a:tr>
              <a:tr h="192964">
                <a:tc>
                  <a:txBody>
                    <a:bodyPr/>
                    <a:lstStyle/>
                    <a:p>
                      <a:pPr algn="l" fontAlgn="b"/>
                      <a:r>
                        <a:rPr lang="en-US" sz="1200" u="none" strike="noStrike">
                          <a:effectLst/>
                        </a:rPr>
                        <a:t> </a:t>
                      </a:r>
                      <a:endParaRPr lang="en-US" sz="1200" b="1" i="0" u="none" strike="noStrike">
                        <a:solidFill>
                          <a:srgbClr val="538DD5"/>
                        </a:solidFill>
                        <a:effectLst/>
                        <a:latin typeface="Arial" panose="020B0604020202020204" pitchFamily="34" charset="0"/>
                      </a:endParaRPr>
                    </a:p>
                  </a:txBody>
                  <a:tcPr marL="3574" marR="3574" marT="3574" marB="0" anchor="b"/>
                </a:tc>
                <a:tc>
                  <a:txBody>
                    <a:bodyPr/>
                    <a:lstStyle/>
                    <a:p>
                      <a:pPr algn="l" fontAlgn="b"/>
                      <a:r>
                        <a:rPr lang="en-US" sz="1000" u="none" strike="noStrike">
                          <a:effectLst/>
                        </a:rPr>
                        <a:t> </a:t>
                      </a:r>
                      <a:endParaRPr lang="en-US" sz="1000" b="1" i="0" u="none" strike="noStrike">
                        <a:solidFill>
                          <a:srgbClr val="538DD5"/>
                        </a:solidFill>
                        <a:effectLst/>
                        <a:latin typeface="Arial" panose="020B0604020202020204" pitchFamily="34" charset="0"/>
                      </a:endParaRPr>
                    </a:p>
                  </a:txBody>
                  <a:tcPr marL="3574" marR="3574" marT="3574" marB="0" anchor="b"/>
                </a:tc>
                <a:tc gridSpan="2">
                  <a:txBody>
                    <a:bodyPr/>
                    <a:lstStyle/>
                    <a:p>
                      <a:pPr algn="l" fontAlgn="b"/>
                      <a:r>
                        <a:rPr lang="en-US" sz="1000" u="none" strike="noStrike">
                          <a:effectLst/>
                        </a:rPr>
                        <a:t> </a:t>
                      </a:r>
                      <a:endParaRPr lang="en-US" sz="1000" b="1" i="0" u="none" strike="noStrike">
                        <a:solidFill>
                          <a:srgbClr val="538DD5"/>
                        </a:solidFill>
                        <a:effectLst/>
                        <a:latin typeface="Arial" panose="020B0604020202020204" pitchFamily="34" charset="0"/>
                      </a:endParaRPr>
                    </a:p>
                  </a:txBody>
                  <a:tcPr marL="3574" marR="3574" marT="3574" marB="0" anchor="b"/>
                </a:tc>
                <a:tc hMerge="1">
                  <a:txBody>
                    <a:bodyPr/>
                    <a:lstStyle/>
                    <a:p>
                      <a:pPr algn="l" fontAlgn="b"/>
                      <a:r>
                        <a:rPr lang="en-US" sz="1400" u="none" strike="noStrike">
                          <a:effectLst/>
                        </a:rPr>
                        <a:t> </a:t>
                      </a:r>
                      <a:endParaRPr lang="en-US" sz="1400" b="1" i="0" u="none" strike="noStrike">
                        <a:solidFill>
                          <a:srgbClr val="538DD5"/>
                        </a:solidFill>
                        <a:effectLst/>
                        <a:latin typeface="Arial" panose="020B0604020202020204" pitchFamily="34" charset="0"/>
                      </a:endParaRPr>
                    </a:p>
                  </a:txBody>
                  <a:tcPr marL="4763" marR="4763" marT="4763" marB="0" anchor="b"/>
                </a:tc>
                <a:tc>
                  <a:txBody>
                    <a:bodyPr/>
                    <a:lstStyle/>
                    <a:p>
                      <a:pPr algn="r" fontAlgn="b"/>
                      <a:endParaRPr lang="en-US" sz="1000" b="1" i="0" u="none" strike="noStrike">
                        <a:effectLst/>
                        <a:latin typeface="Arial" panose="020B0604020202020204" pitchFamily="34" charset="0"/>
                      </a:endParaRPr>
                    </a:p>
                  </a:txBody>
                  <a:tcPr marL="3574" marR="3574" marT="3574" marB="0" anchor="b"/>
                </a:tc>
                <a:tc>
                  <a:txBody>
                    <a:bodyPr/>
                    <a:lstStyle/>
                    <a:p>
                      <a:pPr algn="ctr" fontAlgn="b"/>
                      <a:endParaRPr lang="en-US" sz="1000" b="0" i="0" u="none" strike="noStrike">
                        <a:solidFill>
                          <a:srgbClr val="FF0000"/>
                        </a:solidFill>
                        <a:effectLst/>
                        <a:latin typeface="Arial" panose="020B0604020202020204" pitchFamily="34" charset="0"/>
                      </a:endParaRPr>
                    </a:p>
                  </a:txBody>
                  <a:tcPr marL="3574" marR="3574" marT="3574" marB="0" anchor="b"/>
                </a:tc>
                <a:tc>
                  <a:txBody>
                    <a:bodyPr/>
                    <a:lstStyle/>
                    <a:p>
                      <a:pPr algn="ctr" fontAlgn="b"/>
                      <a:endParaRPr lang="en-US" sz="1000" b="0" i="0" u="none" strike="noStrike">
                        <a:solidFill>
                          <a:srgbClr val="FF0000"/>
                        </a:solidFill>
                        <a:effectLst/>
                        <a:latin typeface="Arial" panose="020B0604020202020204" pitchFamily="34" charset="0"/>
                      </a:endParaRPr>
                    </a:p>
                  </a:txBody>
                  <a:tcPr marL="3574" marR="3574" marT="3574" marB="0" anchor="b"/>
                </a:tc>
                <a:tc>
                  <a:txBody>
                    <a:bodyPr/>
                    <a:lstStyle/>
                    <a:p>
                      <a:pPr algn="ctr" fontAlgn="b"/>
                      <a:endParaRPr lang="en-US" sz="1000" b="0" i="0" u="none" strike="noStrike">
                        <a:solidFill>
                          <a:srgbClr val="FF0000"/>
                        </a:solidFill>
                        <a:effectLst/>
                        <a:latin typeface="Arial" panose="020B0604020202020204" pitchFamily="34" charset="0"/>
                      </a:endParaRPr>
                    </a:p>
                  </a:txBody>
                  <a:tcPr marL="3574" marR="3574" marT="3574" marB="0" anchor="b"/>
                </a:tc>
                <a:tc>
                  <a:txBody>
                    <a:bodyPr/>
                    <a:lstStyle/>
                    <a:p>
                      <a:pPr algn="r" fontAlgn="b"/>
                      <a:endParaRPr lang="en-US" sz="1000" b="0" i="0" u="none" strike="noStrike">
                        <a:effectLst/>
                        <a:latin typeface="Arial" panose="020B0604020202020204" pitchFamily="34" charset="0"/>
                      </a:endParaRPr>
                    </a:p>
                  </a:txBody>
                  <a:tcPr marL="3574" marR="3574" marT="3574" marB="0" anchor="b"/>
                </a:tc>
                <a:tc>
                  <a:txBody>
                    <a:bodyPr/>
                    <a:lstStyle/>
                    <a:p>
                      <a:pPr algn="r" fontAlgn="b"/>
                      <a:endParaRPr lang="en-US" sz="1000" b="0" i="0" u="none" strike="noStrike">
                        <a:effectLst/>
                        <a:latin typeface="Arial" panose="020B0604020202020204" pitchFamily="34" charset="0"/>
                      </a:endParaRPr>
                    </a:p>
                  </a:txBody>
                  <a:tcPr marL="3574" marR="3574" marT="3574" marB="0" anchor="b"/>
                </a:tc>
                <a:tc>
                  <a:txBody>
                    <a:bodyPr/>
                    <a:lstStyle/>
                    <a:p>
                      <a:pPr algn="r" fontAlgn="b"/>
                      <a:endParaRPr lang="en-US" sz="1000" b="0" i="0" u="none" strike="noStrike">
                        <a:effectLst/>
                        <a:latin typeface="Arial" panose="020B0604020202020204" pitchFamily="34" charset="0"/>
                      </a:endParaRPr>
                    </a:p>
                  </a:txBody>
                  <a:tcPr marL="3574" marR="3574" marT="3574" marB="0" anchor="b"/>
                </a:tc>
                <a:extLst>
                  <a:ext uri="{0D108BD9-81ED-4DB2-BD59-A6C34878D82A}">
                    <a16:rowId xmlns:a16="http://schemas.microsoft.com/office/drawing/2014/main" val="3081799348"/>
                  </a:ext>
                </a:extLst>
              </a:tr>
              <a:tr h="192964">
                <a:tc>
                  <a:txBody>
                    <a:bodyPr/>
                    <a:lstStyle/>
                    <a:p>
                      <a:pPr algn="l" fontAlgn="b"/>
                      <a:r>
                        <a:rPr lang="en-US" sz="1200" u="none" strike="noStrike">
                          <a:effectLst/>
                        </a:rPr>
                        <a:t>Subtotal Senior/Key</a:t>
                      </a:r>
                      <a:endParaRPr lang="en-US" sz="1200" b="1" i="0" u="none" strike="noStrike">
                        <a:effectLst/>
                        <a:latin typeface="Arial" panose="020B0604020202020204" pitchFamily="34" charset="0"/>
                      </a:endParaRPr>
                    </a:p>
                  </a:txBody>
                  <a:tcPr marL="3574" marR="3574" marT="3574" marB="0" anchor="b"/>
                </a:tc>
                <a:tc>
                  <a:txBody>
                    <a:bodyPr/>
                    <a:lstStyle/>
                    <a:p>
                      <a:pPr algn="l" fontAlgn="b"/>
                      <a:r>
                        <a:rPr lang="en-US" sz="1000" u="none" strike="noStrike">
                          <a:effectLst/>
                        </a:rPr>
                        <a:t> </a:t>
                      </a:r>
                      <a:endParaRPr lang="en-US" sz="1000" b="1" i="0" u="none" strike="noStrike">
                        <a:effectLst/>
                        <a:latin typeface="Arial" panose="020B0604020202020204" pitchFamily="34" charset="0"/>
                      </a:endParaRPr>
                    </a:p>
                  </a:txBody>
                  <a:tcPr marL="3574" marR="3574" marT="3574" marB="0" anchor="b"/>
                </a:tc>
                <a:tc gridSpan="2">
                  <a:txBody>
                    <a:bodyPr/>
                    <a:lstStyle/>
                    <a:p>
                      <a:pPr algn="l" fontAlgn="b"/>
                      <a:r>
                        <a:rPr lang="en-US" sz="1000" u="none" strike="noStrike">
                          <a:effectLst/>
                        </a:rPr>
                        <a:t> </a:t>
                      </a:r>
                      <a:endParaRPr lang="en-US" sz="1000" b="1" i="0" u="none" strike="noStrike">
                        <a:effectLst/>
                        <a:latin typeface="Arial" panose="020B0604020202020204" pitchFamily="34" charset="0"/>
                      </a:endParaRPr>
                    </a:p>
                  </a:txBody>
                  <a:tcPr marL="3574" marR="3574" marT="3574" marB="0" anchor="b"/>
                </a:tc>
                <a:tc hMerge="1">
                  <a:txBody>
                    <a:bodyPr/>
                    <a:lstStyle/>
                    <a:p>
                      <a:pPr algn="l" fontAlgn="b"/>
                      <a:r>
                        <a:rPr lang="en-US" sz="1400" u="none" strike="noStrike">
                          <a:effectLst/>
                        </a:rPr>
                        <a:t> </a:t>
                      </a:r>
                      <a:endParaRPr lang="en-US" sz="1400" b="1" i="0" u="none" strike="noStrike">
                        <a:effectLst/>
                        <a:latin typeface="Arial" panose="020B0604020202020204" pitchFamily="34" charset="0"/>
                      </a:endParaRPr>
                    </a:p>
                  </a:txBody>
                  <a:tcPr marL="4763" marR="4763" marT="4763" marB="0" anchor="b"/>
                </a:tc>
                <a:tc>
                  <a:txBody>
                    <a:bodyPr/>
                    <a:lstStyle/>
                    <a:p>
                      <a:pPr algn="l" fontAlgn="b"/>
                      <a:r>
                        <a:rPr lang="en-US" sz="1000" u="none" strike="noStrike">
                          <a:effectLst/>
                        </a:rPr>
                        <a:t> </a:t>
                      </a:r>
                      <a:endParaRPr lang="en-US" sz="1000" b="1" i="0" u="none" strike="noStrike">
                        <a:effectLst/>
                        <a:latin typeface="Arial" panose="020B0604020202020204" pitchFamily="34" charset="0"/>
                      </a:endParaRPr>
                    </a:p>
                  </a:txBody>
                  <a:tcPr marL="3574" marR="3574" marT="3574" marB="0" anchor="b"/>
                </a:tc>
                <a:tc>
                  <a:txBody>
                    <a:bodyPr/>
                    <a:lstStyle/>
                    <a:p>
                      <a:pPr algn="ctr" fontAlgn="b"/>
                      <a:r>
                        <a:rPr lang="en-US" sz="1000" u="none" strike="noStrike">
                          <a:effectLst/>
                        </a:rPr>
                        <a:t> </a:t>
                      </a:r>
                      <a:endParaRPr lang="en-US" sz="1000" b="0" i="0" u="none" strike="noStrike">
                        <a:solidFill>
                          <a:srgbClr val="FF0000"/>
                        </a:solidFill>
                        <a:effectLst/>
                        <a:latin typeface="Arial" panose="020B0604020202020204" pitchFamily="34" charset="0"/>
                      </a:endParaRPr>
                    </a:p>
                  </a:txBody>
                  <a:tcPr marL="3574" marR="3574" marT="3574" marB="0" anchor="b"/>
                </a:tc>
                <a:tc>
                  <a:txBody>
                    <a:bodyPr/>
                    <a:lstStyle/>
                    <a:p>
                      <a:pPr algn="ctr" fontAlgn="b"/>
                      <a:r>
                        <a:rPr lang="en-US" sz="1000" u="none" strike="noStrike">
                          <a:effectLst/>
                        </a:rPr>
                        <a:t> </a:t>
                      </a:r>
                      <a:endParaRPr lang="en-US" sz="1000" b="0" i="0" u="none" strike="noStrike">
                        <a:effectLst/>
                        <a:latin typeface="Arial" panose="020B0604020202020204" pitchFamily="34" charset="0"/>
                      </a:endParaRPr>
                    </a:p>
                  </a:txBody>
                  <a:tcPr marL="3574" marR="3574" marT="3574" marB="0" anchor="b"/>
                </a:tc>
                <a:tc>
                  <a:txBody>
                    <a:bodyPr/>
                    <a:lstStyle/>
                    <a:p>
                      <a:pPr algn="ctr" fontAlgn="b"/>
                      <a:r>
                        <a:rPr lang="en-US" sz="1000" u="none" strike="noStrike">
                          <a:effectLst/>
                        </a:rPr>
                        <a:t> </a:t>
                      </a:r>
                      <a:endParaRPr lang="en-US" sz="1000" b="1" i="0" u="none" strike="noStrike">
                        <a:effectLst/>
                        <a:latin typeface="Arial" panose="020B0604020202020204" pitchFamily="34" charset="0"/>
                      </a:endParaRPr>
                    </a:p>
                  </a:txBody>
                  <a:tcPr marL="3574" marR="3574" marT="3574" marB="0" anchor="b"/>
                </a:tc>
                <a:tc>
                  <a:txBody>
                    <a:bodyPr/>
                    <a:lstStyle/>
                    <a:p>
                      <a:pPr algn="r" fontAlgn="b"/>
                      <a:r>
                        <a:rPr lang="en-US" sz="1000" u="none" strike="noStrike">
                          <a:effectLst/>
                        </a:rPr>
                        <a:t>100,000 </a:t>
                      </a:r>
                      <a:endParaRPr lang="en-US" sz="1000" b="1" i="0" u="none" strike="noStrike">
                        <a:effectLst/>
                        <a:latin typeface="Arial" panose="020B0604020202020204" pitchFamily="34" charset="0"/>
                      </a:endParaRPr>
                    </a:p>
                  </a:txBody>
                  <a:tcPr marL="3574" marR="3574" marT="3574" marB="0" anchor="b"/>
                </a:tc>
                <a:tc>
                  <a:txBody>
                    <a:bodyPr/>
                    <a:lstStyle/>
                    <a:p>
                      <a:pPr algn="r" fontAlgn="b"/>
                      <a:r>
                        <a:rPr lang="en-US" sz="1000" u="none" strike="noStrike">
                          <a:effectLst/>
                        </a:rPr>
                        <a:t>31,800 </a:t>
                      </a:r>
                      <a:endParaRPr lang="en-US" sz="1000" b="1" i="0" u="none" strike="noStrike">
                        <a:effectLst/>
                        <a:latin typeface="Arial" panose="020B0604020202020204" pitchFamily="34" charset="0"/>
                      </a:endParaRPr>
                    </a:p>
                  </a:txBody>
                  <a:tcPr marL="3574" marR="3574" marT="3574" marB="0" anchor="b"/>
                </a:tc>
                <a:tc>
                  <a:txBody>
                    <a:bodyPr/>
                    <a:lstStyle/>
                    <a:p>
                      <a:pPr algn="r" fontAlgn="b"/>
                      <a:r>
                        <a:rPr lang="en-US" sz="1000" u="none" strike="noStrike">
                          <a:effectLst/>
                        </a:rPr>
                        <a:t>131,800 </a:t>
                      </a:r>
                      <a:endParaRPr lang="en-US" sz="1000" b="1" i="0" u="none" strike="noStrike">
                        <a:effectLst/>
                        <a:latin typeface="Arial" panose="020B0604020202020204" pitchFamily="34" charset="0"/>
                      </a:endParaRPr>
                    </a:p>
                  </a:txBody>
                  <a:tcPr marL="3574" marR="3574" marT="3574" marB="0" anchor="b"/>
                </a:tc>
                <a:extLst>
                  <a:ext uri="{0D108BD9-81ED-4DB2-BD59-A6C34878D82A}">
                    <a16:rowId xmlns:a16="http://schemas.microsoft.com/office/drawing/2014/main" val="513849832"/>
                  </a:ext>
                </a:extLst>
              </a:tr>
              <a:tr h="192964">
                <a:tc>
                  <a:txBody>
                    <a:bodyPr/>
                    <a:lstStyle/>
                    <a:p>
                      <a:pPr algn="l" fontAlgn="b"/>
                      <a:r>
                        <a:rPr lang="en-US" sz="1200" u="none" strike="noStrike">
                          <a:effectLst/>
                        </a:rPr>
                        <a:t> </a:t>
                      </a:r>
                      <a:endParaRPr lang="en-US" sz="1200" b="0" i="0" u="none" strike="noStrike">
                        <a:effectLst/>
                        <a:latin typeface="Arial" panose="020B0604020202020204" pitchFamily="34" charset="0"/>
                      </a:endParaRPr>
                    </a:p>
                  </a:txBody>
                  <a:tcPr marL="3574" marR="3574" marT="3574"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3574" marR="3574" marT="3574" marB="0" anchor="b"/>
                </a:tc>
                <a:tc gridSpan="2">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3574" marR="3574" marT="3574" marB="0" anchor="b"/>
                </a:tc>
                <a:tc hMerge="1">
                  <a:txBody>
                    <a:bodyPr/>
                    <a:lstStyle/>
                    <a:p>
                      <a:pPr algn="l" fontAlgn="b"/>
                      <a:r>
                        <a:rPr lang="en-US" sz="1400" u="none" strike="noStrike">
                          <a:effectLst/>
                        </a:rPr>
                        <a:t> </a:t>
                      </a:r>
                      <a:endParaRPr lang="en-US" sz="1400" b="0" i="0" u="none" strike="noStrike">
                        <a:effectLst/>
                        <a:latin typeface="Arial" panose="020B0604020202020204" pitchFamily="34" charset="0"/>
                      </a:endParaRPr>
                    </a:p>
                  </a:txBody>
                  <a:tcPr marL="4763" marR="4763" marT="4763" marB="0" anchor="b"/>
                </a:tc>
                <a:tc>
                  <a:txBody>
                    <a:bodyPr/>
                    <a:lstStyle/>
                    <a:p>
                      <a:pPr algn="l" fontAlgn="b"/>
                      <a:r>
                        <a:rPr lang="en-US" sz="1000" u="none" strike="noStrike">
                          <a:effectLst/>
                        </a:rPr>
                        <a:t> </a:t>
                      </a:r>
                      <a:endParaRPr lang="en-US" sz="1000" b="0" i="0" u="none" strike="noStrike">
                        <a:solidFill>
                          <a:srgbClr val="FF0000"/>
                        </a:solidFill>
                        <a:effectLst/>
                        <a:latin typeface="Arial" panose="020B0604020202020204" pitchFamily="34" charset="0"/>
                      </a:endParaRPr>
                    </a:p>
                  </a:txBody>
                  <a:tcPr marL="3574" marR="3574" marT="3574" marB="0" anchor="b"/>
                </a:tc>
                <a:tc>
                  <a:txBody>
                    <a:bodyPr/>
                    <a:lstStyle/>
                    <a:p>
                      <a:pPr algn="ctr" fontAlgn="b"/>
                      <a:r>
                        <a:rPr lang="en-US" sz="1000" u="none" strike="noStrike">
                          <a:effectLst/>
                        </a:rPr>
                        <a:t> </a:t>
                      </a:r>
                      <a:endParaRPr lang="en-US" sz="1000" b="0" i="0" u="none" strike="noStrike">
                        <a:solidFill>
                          <a:srgbClr val="FF0000"/>
                        </a:solidFill>
                        <a:effectLst/>
                        <a:latin typeface="Arial" panose="020B0604020202020204" pitchFamily="34" charset="0"/>
                      </a:endParaRPr>
                    </a:p>
                  </a:txBody>
                  <a:tcPr marL="3574" marR="3574" marT="3574" marB="0" anchor="b"/>
                </a:tc>
                <a:tc>
                  <a:txBody>
                    <a:bodyPr/>
                    <a:lstStyle/>
                    <a:p>
                      <a:pPr algn="ctr" fontAlgn="b"/>
                      <a:r>
                        <a:rPr lang="en-US" sz="1000" u="none" strike="noStrike">
                          <a:effectLst/>
                        </a:rPr>
                        <a:t> </a:t>
                      </a:r>
                      <a:endParaRPr lang="en-US" sz="1000" b="0" i="0" u="none" strike="noStrike">
                        <a:effectLst/>
                        <a:latin typeface="Arial" panose="020B0604020202020204" pitchFamily="34" charset="0"/>
                      </a:endParaRPr>
                    </a:p>
                  </a:txBody>
                  <a:tcPr marL="3574" marR="3574" marT="3574" marB="0" anchor="b"/>
                </a:tc>
                <a:tc>
                  <a:txBody>
                    <a:bodyPr/>
                    <a:lstStyle/>
                    <a:p>
                      <a:pPr algn="ctr" fontAlgn="b"/>
                      <a:r>
                        <a:rPr lang="en-US" sz="1000" u="none" strike="noStrike">
                          <a:effectLst/>
                        </a:rPr>
                        <a:t> </a:t>
                      </a:r>
                      <a:endParaRPr lang="en-US" sz="1000" b="0" i="0" u="none" strike="noStrike">
                        <a:solidFill>
                          <a:srgbClr val="FF0000"/>
                        </a:solidFill>
                        <a:effectLst/>
                        <a:latin typeface="Arial" panose="020B0604020202020204" pitchFamily="34" charset="0"/>
                      </a:endParaRPr>
                    </a:p>
                  </a:txBody>
                  <a:tcPr marL="3574" marR="3574" marT="3574"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3574" marR="3574" marT="3574"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3574" marR="3574" marT="3574"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3574" marR="3574" marT="3574" marB="0" anchor="b"/>
                </a:tc>
                <a:extLst>
                  <a:ext uri="{0D108BD9-81ED-4DB2-BD59-A6C34878D82A}">
                    <a16:rowId xmlns:a16="http://schemas.microsoft.com/office/drawing/2014/main" val="2840919966"/>
                  </a:ext>
                </a:extLst>
              </a:tr>
              <a:tr h="192964">
                <a:tc>
                  <a:txBody>
                    <a:bodyPr/>
                    <a:lstStyle/>
                    <a:p>
                      <a:pPr algn="l" fontAlgn="b"/>
                      <a:r>
                        <a:rPr lang="en-US" sz="1200" u="none" strike="noStrike">
                          <a:effectLst/>
                        </a:rPr>
                        <a:t> </a:t>
                      </a:r>
                      <a:endParaRPr lang="en-US" sz="1200" b="0" i="0" u="none" strike="noStrike">
                        <a:solidFill>
                          <a:srgbClr val="FF0000"/>
                        </a:solidFill>
                        <a:effectLst/>
                        <a:latin typeface="Arial" panose="020B0604020202020204" pitchFamily="34" charset="0"/>
                      </a:endParaRPr>
                    </a:p>
                  </a:txBody>
                  <a:tcPr marL="3574" marR="3574" marT="3574" marB="0" anchor="b"/>
                </a:tc>
                <a:tc>
                  <a:txBody>
                    <a:bodyPr/>
                    <a:lstStyle/>
                    <a:p>
                      <a:pPr algn="l" fontAlgn="b"/>
                      <a:r>
                        <a:rPr lang="en-US" sz="1000" u="none" strike="noStrike">
                          <a:effectLst/>
                        </a:rPr>
                        <a:t> </a:t>
                      </a:r>
                      <a:endParaRPr lang="en-US" sz="1000" b="0" i="0" u="none" strike="noStrike">
                        <a:solidFill>
                          <a:srgbClr val="FF0000"/>
                        </a:solidFill>
                        <a:effectLst/>
                        <a:latin typeface="Arial" panose="020B0604020202020204" pitchFamily="34" charset="0"/>
                      </a:endParaRPr>
                    </a:p>
                  </a:txBody>
                  <a:tcPr marL="3574" marR="3574" marT="3574" marB="0" anchor="b"/>
                </a:tc>
                <a:tc gridSpan="2">
                  <a:txBody>
                    <a:bodyPr/>
                    <a:lstStyle/>
                    <a:p>
                      <a:pPr algn="l" fontAlgn="b"/>
                      <a:r>
                        <a:rPr lang="en-US" sz="1000" u="none" strike="noStrike">
                          <a:effectLst/>
                        </a:rPr>
                        <a:t> </a:t>
                      </a:r>
                      <a:endParaRPr lang="en-US" sz="1000" b="0" i="0" u="none" strike="noStrike">
                        <a:solidFill>
                          <a:srgbClr val="FF0000"/>
                        </a:solidFill>
                        <a:effectLst/>
                        <a:latin typeface="Arial" panose="020B0604020202020204" pitchFamily="34" charset="0"/>
                      </a:endParaRPr>
                    </a:p>
                  </a:txBody>
                  <a:tcPr marL="3574" marR="3574" marT="3574" marB="0" anchor="b"/>
                </a:tc>
                <a:tc hMerge="1">
                  <a:txBody>
                    <a:bodyPr/>
                    <a:lstStyle/>
                    <a:p>
                      <a:pPr algn="l" fontAlgn="b"/>
                      <a:r>
                        <a:rPr lang="en-US" sz="1400" u="none" strike="noStrike">
                          <a:effectLst/>
                        </a:rPr>
                        <a:t> </a:t>
                      </a:r>
                      <a:endParaRPr lang="en-US" sz="1400" b="0" i="0" u="none" strike="noStrike">
                        <a:solidFill>
                          <a:srgbClr val="FF0000"/>
                        </a:solidFill>
                        <a:effectLst/>
                        <a:latin typeface="Arial" panose="020B0604020202020204" pitchFamily="34" charset="0"/>
                      </a:endParaRPr>
                    </a:p>
                  </a:txBody>
                  <a:tcPr marL="4763" marR="4763" marT="4763" marB="0" anchor="b"/>
                </a:tc>
                <a:tc>
                  <a:txBody>
                    <a:bodyPr/>
                    <a:lstStyle/>
                    <a:p>
                      <a:pPr algn="l" fontAlgn="b"/>
                      <a:r>
                        <a:rPr lang="en-US" sz="1000" u="none" strike="noStrike">
                          <a:effectLst/>
                        </a:rPr>
                        <a:t> </a:t>
                      </a:r>
                      <a:endParaRPr lang="en-US" sz="1000" b="0" i="0" u="none" strike="noStrike">
                        <a:solidFill>
                          <a:srgbClr val="FF0000"/>
                        </a:solidFill>
                        <a:effectLst/>
                        <a:latin typeface="Arial" panose="020B0604020202020204" pitchFamily="34" charset="0"/>
                      </a:endParaRPr>
                    </a:p>
                  </a:txBody>
                  <a:tcPr marL="3574" marR="3574" marT="3574" marB="0" anchor="b"/>
                </a:tc>
                <a:tc>
                  <a:txBody>
                    <a:bodyPr/>
                    <a:lstStyle/>
                    <a:p>
                      <a:pPr algn="ctr" fontAlgn="b"/>
                      <a:r>
                        <a:rPr lang="en-US" sz="1000" u="none" strike="noStrike">
                          <a:effectLst/>
                        </a:rPr>
                        <a:t> </a:t>
                      </a:r>
                      <a:endParaRPr lang="en-US" sz="1000" b="0" i="0" u="none" strike="noStrike">
                        <a:solidFill>
                          <a:srgbClr val="000080"/>
                        </a:solidFill>
                        <a:effectLst/>
                        <a:latin typeface="Arial" panose="020B0604020202020204" pitchFamily="34" charset="0"/>
                      </a:endParaRPr>
                    </a:p>
                  </a:txBody>
                  <a:tcPr marL="3574" marR="3574" marT="3574" marB="0" anchor="b"/>
                </a:tc>
                <a:tc>
                  <a:txBody>
                    <a:bodyPr/>
                    <a:lstStyle/>
                    <a:p>
                      <a:pPr algn="ctr" fontAlgn="b"/>
                      <a:r>
                        <a:rPr lang="en-US" sz="1000" u="none" strike="noStrike">
                          <a:effectLst/>
                        </a:rPr>
                        <a:t> </a:t>
                      </a:r>
                      <a:endParaRPr lang="en-US" sz="1000" b="0" i="0" u="none" strike="noStrike">
                        <a:solidFill>
                          <a:srgbClr val="000080"/>
                        </a:solidFill>
                        <a:effectLst/>
                        <a:latin typeface="Arial" panose="020B0604020202020204" pitchFamily="34" charset="0"/>
                      </a:endParaRPr>
                    </a:p>
                  </a:txBody>
                  <a:tcPr marL="3574" marR="3574" marT="3574" marB="0" anchor="b"/>
                </a:tc>
                <a:tc>
                  <a:txBody>
                    <a:bodyPr/>
                    <a:lstStyle/>
                    <a:p>
                      <a:pPr algn="l" fontAlgn="b"/>
                      <a:r>
                        <a:rPr lang="en-US" sz="1000" u="none" strike="noStrike">
                          <a:effectLst/>
                        </a:rPr>
                        <a:t> </a:t>
                      </a:r>
                      <a:endParaRPr lang="en-US" sz="1000" b="0" i="0" u="none" strike="noStrike">
                        <a:solidFill>
                          <a:srgbClr val="FF0000"/>
                        </a:solidFill>
                        <a:effectLst/>
                        <a:latin typeface="Arial" panose="020B0604020202020204" pitchFamily="34" charset="0"/>
                      </a:endParaRPr>
                    </a:p>
                  </a:txBody>
                  <a:tcPr marL="3574" marR="3574" marT="3574"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3574" marR="3574" marT="3574"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3574" marR="3574" marT="3574"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3574" marR="3574" marT="3574" marB="0" anchor="b"/>
                </a:tc>
                <a:extLst>
                  <a:ext uri="{0D108BD9-81ED-4DB2-BD59-A6C34878D82A}">
                    <a16:rowId xmlns:a16="http://schemas.microsoft.com/office/drawing/2014/main" val="3034060792"/>
                  </a:ext>
                </a:extLst>
              </a:tr>
              <a:tr h="192964">
                <a:tc>
                  <a:txBody>
                    <a:bodyPr/>
                    <a:lstStyle/>
                    <a:p>
                      <a:pPr algn="l" fontAlgn="b"/>
                      <a:r>
                        <a:rPr lang="en-US" sz="1200" u="none" strike="noStrike">
                          <a:effectLst/>
                        </a:rPr>
                        <a:t>Subtotal Personnel</a:t>
                      </a:r>
                      <a:endParaRPr lang="en-US" sz="1200" b="1" i="0" u="none" strike="noStrike">
                        <a:effectLst/>
                        <a:latin typeface="Arial" panose="020B0604020202020204" pitchFamily="34" charset="0"/>
                      </a:endParaRPr>
                    </a:p>
                  </a:txBody>
                  <a:tcPr marL="3574" marR="3574" marT="3574" marB="0" anchor="b"/>
                </a:tc>
                <a:tc>
                  <a:txBody>
                    <a:bodyPr/>
                    <a:lstStyle/>
                    <a:p>
                      <a:pPr algn="l" fontAlgn="b"/>
                      <a:r>
                        <a:rPr lang="en-US" sz="1000" u="none" strike="noStrike">
                          <a:effectLst/>
                        </a:rPr>
                        <a:t> </a:t>
                      </a:r>
                      <a:endParaRPr lang="en-US" sz="1000" b="1" i="0" u="none" strike="noStrike">
                        <a:effectLst/>
                        <a:latin typeface="Arial" panose="020B0604020202020204" pitchFamily="34" charset="0"/>
                      </a:endParaRPr>
                    </a:p>
                  </a:txBody>
                  <a:tcPr marL="3574" marR="3574" marT="3574" marB="0" anchor="b"/>
                </a:tc>
                <a:tc gridSpan="2">
                  <a:txBody>
                    <a:bodyPr/>
                    <a:lstStyle/>
                    <a:p>
                      <a:pPr algn="l" fontAlgn="b"/>
                      <a:r>
                        <a:rPr lang="en-US" sz="1000" u="none" strike="noStrike">
                          <a:effectLst/>
                        </a:rPr>
                        <a:t> </a:t>
                      </a:r>
                      <a:endParaRPr lang="en-US" sz="1000" b="1" i="0" u="none" strike="noStrike">
                        <a:effectLst/>
                        <a:latin typeface="Arial" panose="020B0604020202020204" pitchFamily="34" charset="0"/>
                      </a:endParaRPr>
                    </a:p>
                  </a:txBody>
                  <a:tcPr marL="3574" marR="3574" marT="3574" marB="0" anchor="b"/>
                </a:tc>
                <a:tc hMerge="1">
                  <a:txBody>
                    <a:bodyPr/>
                    <a:lstStyle/>
                    <a:p>
                      <a:pPr algn="l" fontAlgn="b"/>
                      <a:r>
                        <a:rPr lang="en-US" sz="1400" u="none" strike="noStrike">
                          <a:effectLst/>
                        </a:rPr>
                        <a:t> </a:t>
                      </a:r>
                      <a:endParaRPr lang="en-US" sz="1400" b="1" i="0" u="none" strike="noStrike">
                        <a:effectLst/>
                        <a:latin typeface="Arial" panose="020B0604020202020204" pitchFamily="34" charset="0"/>
                      </a:endParaRPr>
                    </a:p>
                  </a:txBody>
                  <a:tcPr marL="4763" marR="4763" marT="4763" marB="0" anchor="b"/>
                </a:tc>
                <a:tc>
                  <a:txBody>
                    <a:bodyPr/>
                    <a:lstStyle/>
                    <a:p>
                      <a:pPr algn="l" fontAlgn="b"/>
                      <a:r>
                        <a:rPr lang="en-US" sz="1000" u="none" strike="noStrike">
                          <a:effectLst/>
                        </a:rPr>
                        <a:t> </a:t>
                      </a:r>
                      <a:endParaRPr lang="en-US" sz="1000" b="1" i="0" u="none" strike="noStrike">
                        <a:effectLst/>
                        <a:latin typeface="Arial" panose="020B0604020202020204" pitchFamily="34" charset="0"/>
                      </a:endParaRPr>
                    </a:p>
                  </a:txBody>
                  <a:tcPr marL="3574" marR="3574" marT="3574" marB="0" anchor="b"/>
                </a:tc>
                <a:tc>
                  <a:txBody>
                    <a:bodyPr/>
                    <a:lstStyle/>
                    <a:p>
                      <a:pPr algn="ctr" fontAlgn="b"/>
                      <a:r>
                        <a:rPr lang="en-US" sz="1000" u="none" strike="noStrike">
                          <a:effectLst/>
                        </a:rPr>
                        <a:t> </a:t>
                      </a:r>
                      <a:endParaRPr lang="en-US" sz="1000" b="0" i="0" u="none" strike="noStrike">
                        <a:solidFill>
                          <a:srgbClr val="000080"/>
                        </a:solidFill>
                        <a:effectLst/>
                        <a:latin typeface="Arial" panose="020B0604020202020204" pitchFamily="34" charset="0"/>
                      </a:endParaRPr>
                    </a:p>
                  </a:txBody>
                  <a:tcPr marL="3574" marR="3574" marT="3574" marB="0" anchor="b"/>
                </a:tc>
                <a:tc>
                  <a:txBody>
                    <a:bodyPr/>
                    <a:lstStyle/>
                    <a:p>
                      <a:pPr algn="ctr" fontAlgn="b"/>
                      <a:r>
                        <a:rPr lang="en-US" sz="1000" u="none" strike="noStrike">
                          <a:effectLst/>
                        </a:rPr>
                        <a:t> </a:t>
                      </a:r>
                      <a:endParaRPr lang="en-US" sz="1000" b="0" i="0" u="none" strike="noStrike">
                        <a:solidFill>
                          <a:srgbClr val="000080"/>
                        </a:solidFill>
                        <a:effectLst/>
                        <a:latin typeface="Arial" panose="020B0604020202020204" pitchFamily="34" charset="0"/>
                      </a:endParaRPr>
                    </a:p>
                  </a:txBody>
                  <a:tcPr marL="3574" marR="3574" marT="3574" marB="0" anchor="b"/>
                </a:tc>
                <a:tc>
                  <a:txBody>
                    <a:bodyPr/>
                    <a:lstStyle/>
                    <a:p>
                      <a:pPr algn="l" fontAlgn="b"/>
                      <a:r>
                        <a:rPr lang="en-US" sz="1000" u="none" strike="noStrike">
                          <a:effectLst/>
                        </a:rPr>
                        <a:t> </a:t>
                      </a:r>
                      <a:endParaRPr lang="en-US" sz="1000" b="0" i="0" u="none" strike="noStrike">
                        <a:solidFill>
                          <a:srgbClr val="FF0000"/>
                        </a:solidFill>
                        <a:effectLst/>
                        <a:latin typeface="Arial" panose="020B0604020202020204" pitchFamily="34" charset="0"/>
                      </a:endParaRPr>
                    </a:p>
                  </a:txBody>
                  <a:tcPr marL="3574" marR="3574" marT="3574" marB="0" anchor="b"/>
                </a:tc>
                <a:tc>
                  <a:txBody>
                    <a:bodyPr/>
                    <a:lstStyle/>
                    <a:p>
                      <a:pPr algn="r" fontAlgn="b"/>
                      <a:r>
                        <a:rPr lang="en-US" sz="1000" u="none" strike="noStrike">
                          <a:effectLst/>
                        </a:rPr>
                        <a:t>100,000 </a:t>
                      </a:r>
                      <a:endParaRPr lang="en-US" sz="1000" b="1" i="0" u="none" strike="noStrike">
                        <a:effectLst/>
                        <a:latin typeface="Arial" panose="020B0604020202020204" pitchFamily="34" charset="0"/>
                      </a:endParaRPr>
                    </a:p>
                  </a:txBody>
                  <a:tcPr marL="3574" marR="3574" marT="3574" marB="0" anchor="b"/>
                </a:tc>
                <a:tc>
                  <a:txBody>
                    <a:bodyPr/>
                    <a:lstStyle/>
                    <a:p>
                      <a:pPr algn="r" fontAlgn="b"/>
                      <a:r>
                        <a:rPr lang="en-US" sz="1000" u="none" strike="noStrike">
                          <a:effectLst/>
                        </a:rPr>
                        <a:t>31,800 </a:t>
                      </a:r>
                      <a:endParaRPr lang="en-US" sz="1000" b="1" i="0" u="none" strike="noStrike">
                        <a:effectLst/>
                        <a:latin typeface="Arial" panose="020B0604020202020204" pitchFamily="34" charset="0"/>
                      </a:endParaRPr>
                    </a:p>
                  </a:txBody>
                  <a:tcPr marL="3574" marR="3574" marT="3574" marB="0" anchor="b"/>
                </a:tc>
                <a:tc>
                  <a:txBody>
                    <a:bodyPr/>
                    <a:lstStyle/>
                    <a:p>
                      <a:pPr algn="r" fontAlgn="b"/>
                      <a:r>
                        <a:rPr lang="en-US" sz="1000" u="none" strike="noStrike">
                          <a:effectLst/>
                        </a:rPr>
                        <a:t>131,800 </a:t>
                      </a:r>
                      <a:endParaRPr lang="en-US" sz="1000" b="1" i="0" u="none" strike="noStrike">
                        <a:effectLst/>
                        <a:latin typeface="Arial" panose="020B0604020202020204" pitchFamily="34" charset="0"/>
                      </a:endParaRPr>
                    </a:p>
                  </a:txBody>
                  <a:tcPr marL="3574" marR="3574" marT="3574" marB="0" anchor="b"/>
                </a:tc>
                <a:extLst>
                  <a:ext uri="{0D108BD9-81ED-4DB2-BD59-A6C34878D82A}">
                    <a16:rowId xmlns:a16="http://schemas.microsoft.com/office/drawing/2014/main" val="3085088961"/>
                  </a:ext>
                </a:extLst>
              </a:tr>
              <a:tr h="192964">
                <a:tc>
                  <a:txBody>
                    <a:bodyPr/>
                    <a:lstStyle/>
                    <a:p>
                      <a:pPr algn="l" fontAlgn="b"/>
                      <a:r>
                        <a:rPr lang="en-US" sz="1200" u="none" strike="noStrike">
                          <a:effectLst/>
                        </a:rPr>
                        <a:t> </a:t>
                      </a:r>
                      <a:endParaRPr lang="en-US" sz="1200" b="1" i="0" u="none" strike="noStrike">
                        <a:effectLst/>
                        <a:latin typeface="Arial" panose="020B0604020202020204" pitchFamily="34" charset="0"/>
                      </a:endParaRPr>
                    </a:p>
                  </a:txBody>
                  <a:tcPr marL="3574" marR="3574" marT="3574" marB="0" anchor="b"/>
                </a:tc>
                <a:tc>
                  <a:txBody>
                    <a:bodyPr/>
                    <a:lstStyle/>
                    <a:p>
                      <a:pPr algn="l" fontAlgn="b"/>
                      <a:r>
                        <a:rPr lang="en-US" sz="1000" u="none" strike="noStrike">
                          <a:effectLst/>
                        </a:rPr>
                        <a:t> </a:t>
                      </a:r>
                      <a:endParaRPr lang="en-US" sz="1000" b="1" i="0" u="none" strike="noStrike">
                        <a:effectLst/>
                        <a:latin typeface="Arial" panose="020B0604020202020204" pitchFamily="34" charset="0"/>
                      </a:endParaRPr>
                    </a:p>
                  </a:txBody>
                  <a:tcPr marL="3574" marR="3574" marT="3574" marB="0" anchor="b"/>
                </a:tc>
                <a:tc gridSpan="2">
                  <a:txBody>
                    <a:bodyPr/>
                    <a:lstStyle/>
                    <a:p>
                      <a:pPr algn="l" fontAlgn="b"/>
                      <a:r>
                        <a:rPr lang="en-US" sz="1000" u="none" strike="noStrike">
                          <a:effectLst/>
                        </a:rPr>
                        <a:t> </a:t>
                      </a:r>
                      <a:endParaRPr lang="en-US" sz="1000" b="1" i="0" u="none" strike="noStrike">
                        <a:effectLst/>
                        <a:latin typeface="Arial" panose="020B0604020202020204" pitchFamily="34" charset="0"/>
                      </a:endParaRPr>
                    </a:p>
                  </a:txBody>
                  <a:tcPr marL="3574" marR="3574" marT="3574" marB="0" anchor="b"/>
                </a:tc>
                <a:tc hMerge="1">
                  <a:txBody>
                    <a:bodyPr/>
                    <a:lstStyle/>
                    <a:p>
                      <a:pPr algn="l" fontAlgn="b"/>
                      <a:r>
                        <a:rPr lang="en-US" sz="1400" u="none" strike="noStrike">
                          <a:effectLst/>
                        </a:rPr>
                        <a:t> </a:t>
                      </a:r>
                      <a:endParaRPr lang="en-US" sz="1400" b="1" i="0" u="none" strike="noStrike">
                        <a:effectLst/>
                        <a:latin typeface="Arial" panose="020B0604020202020204" pitchFamily="34" charset="0"/>
                      </a:endParaRPr>
                    </a:p>
                  </a:txBody>
                  <a:tcPr marL="4763" marR="4763" marT="4763" marB="0" anchor="b"/>
                </a:tc>
                <a:tc>
                  <a:txBody>
                    <a:bodyPr/>
                    <a:lstStyle/>
                    <a:p>
                      <a:pPr algn="l" fontAlgn="b"/>
                      <a:r>
                        <a:rPr lang="en-US" sz="1000" u="none" strike="noStrike">
                          <a:effectLst/>
                        </a:rPr>
                        <a:t> </a:t>
                      </a:r>
                      <a:endParaRPr lang="en-US" sz="1000" b="0" i="0" u="none" strike="noStrike">
                        <a:solidFill>
                          <a:srgbClr val="FF0000"/>
                        </a:solidFill>
                        <a:effectLst/>
                        <a:latin typeface="Arial" panose="020B0604020202020204" pitchFamily="34" charset="0"/>
                      </a:endParaRPr>
                    </a:p>
                  </a:txBody>
                  <a:tcPr marL="3574" marR="3574" marT="3574" marB="0" anchor="b"/>
                </a:tc>
                <a:tc>
                  <a:txBody>
                    <a:bodyPr/>
                    <a:lstStyle/>
                    <a:p>
                      <a:pPr algn="ctr" fontAlgn="b"/>
                      <a:r>
                        <a:rPr lang="en-US" sz="1000" u="none" strike="noStrike">
                          <a:effectLst/>
                        </a:rPr>
                        <a:t> </a:t>
                      </a:r>
                      <a:endParaRPr lang="en-US" sz="1000" b="0" i="0" u="none" strike="noStrike">
                        <a:effectLst/>
                        <a:latin typeface="Arial" panose="020B0604020202020204" pitchFamily="34" charset="0"/>
                      </a:endParaRPr>
                    </a:p>
                  </a:txBody>
                  <a:tcPr marL="3574" marR="3574" marT="3574" marB="0" anchor="b"/>
                </a:tc>
                <a:tc>
                  <a:txBody>
                    <a:bodyPr/>
                    <a:lstStyle/>
                    <a:p>
                      <a:pPr algn="ctr" fontAlgn="b"/>
                      <a:r>
                        <a:rPr lang="en-US" sz="1000" u="none" strike="noStrike">
                          <a:effectLst/>
                        </a:rPr>
                        <a:t> </a:t>
                      </a:r>
                      <a:endParaRPr lang="en-US" sz="1000" b="1" i="0" u="none" strike="noStrike">
                        <a:effectLst/>
                        <a:latin typeface="Arial" panose="020B0604020202020204" pitchFamily="34" charset="0"/>
                      </a:endParaRPr>
                    </a:p>
                  </a:txBody>
                  <a:tcPr marL="3574" marR="3574" marT="3574" marB="0" anchor="b"/>
                </a:tc>
                <a:tc>
                  <a:txBody>
                    <a:bodyPr/>
                    <a:lstStyle/>
                    <a:p>
                      <a:pPr algn="l" fontAlgn="b"/>
                      <a:r>
                        <a:rPr lang="en-US" sz="1000" u="none" strike="noStrike">
                          <a:effectLst/>
                        </a:rPr>
                        <a:t> </a:t>
                      </a:r>
                      <a:endParaRPr lang="en-US" sz="1000" b="0" i="0" u="none" strike="noStrike">
                        <a:solidFill>
                          <a:srgbClr val="FF0000"/>
                        </a:solidFill>
                        <a:effectLst/>
                        <a:latin typeface="Arial" panose="020B0604020202020204" pitchFamily="34" charset="0"/>
                      </a:endParaRPr>
                    </a:p>
                  </a:txBody>
                  <a:tcPr marL="3574" marR="3574" marT="3574" marB="0" anchor="b"/>
                </a:tc>
                <a:tc>
                  <a:txBody>
                    <a:bodyPr/>
                    <a:lstStyle/>
                    <a:p>
                      <a:pPr algn="l" fontAlgn="b"/>
                      <a:r>
                        <a:rPr lang="en-US" sz="1000" u="none" strike="noStrike">
                          <a:effectLst/>
                        </a:rPr>
                        <a:t> </a:t>
                      </a:r>
                      <a:endParaRPr lang="en-US" sz="1000" b="1" i="0" u="none" strike="noStrike">
                        <a:effectLst/>
                        <a:latin typeface="Arial" panose="020B0604020202020204" pitchFamily="34" charset="0"/>
                      </a:endParaRPr>
                    </a:p>
                  </a:txBody>
                  <a:tcPr marL="3574" marR="3574" marT="3574" marB="0" anchor="b"/>
                </a:tc>
                <a:tc>
                  <a:txBody>
                    <a:bodyPr/>
                    <a:lstStyle/>
                    <a:p>
                      <a:pPr algn="l" fontAlgn="b"/>
                      <a:r>
                        <a:rPr lang="en-US" sz="1000" u="none" strike="noStrike">
                          <a:effectLst/>
                        </a:rPr>
                        <a:t> </a:t>
                      </a:r>
                      <a:endParaRPr lang="en-US" sz="1000" b="1" i="0" u="none" strike="noStrike">
                        <a:effectLst/>
                        <a:latin typeface="Arial" panose="020B0604020202020204" pitchFamily="34" charset="0"/>
                      </a:endParaRPr>
                    </a:p>
                  </a:txBody>
                  <a:tcPr marL="3574" marR="3574" marT="3574" marB="0" anchor="b"/>
                </a:tc>
                <a:tc>
                  <a:txBody>
                    <a:bodyPr/>
                    <a:lstStyle/>
                    <a:p>
                      <a:pPr algn="l" fontAlgn="b"/>
                      <a:r>
                        <a:rPr lang="en-US" sz="1000" u="none" strike="noStrike">
                          <a:effectLst/>
                        </a:rPr>
                        <a:t> </a:t>
                      </a:r>
                      <a:endParaRPr lang="en-US" sz="1000" b="1" i="0" u="none" strike="noStrike">
                        <a:effectLst/>
                        <a:latin typeface="Arial" panose="020B0604020202020204" pitchFamily="34" charset="0"/>
                      </a:endParaRPr>
                    </a:p>
                  </a:txBody>
                  <a:tcPr marL="3574" marR="3574" marT="3574" marB="0" anchor="b"/>
                </a:tc>
                <a:extLst>
                  <a:ext uri="{0D108BD9-81ED-4DB2-BD59-A6C34878D82A}">
                    <a16:rowId xmlns:a16="http://schemas.microsoft.com/office/drawing/2014/main" val="1490276130"/>
                  </a:ext>
                </a:extLst>
              </a:tr>
              <a:tr h="192964">
                <a:tc>
                  <a:txBody>
                    <a:bodyPr/>
                    <a:lstStyle/>
                    <a:p>
                      <a:pPr algn="l" fontAlgn="b"/>
                      <a:r>
                        <a:rPr lang="en-US" sz="1200" u="none" strike="noStrike">
                          <a:effectLst/>
                        </a:rPr>
                        <a:t>C. Other Direct Costs</a:t>
                      </a:r>
                      <a:endParaRPr lang="en-US" sz="1200" b="1" i="0" u="none" strike="noStrike">
                        <a:effectLst/>
                        <a:latin typeface="Arial" panose="020B0604020202020204" pitchFamily="34" charset="0"/>
                      </a:endParaRPr>
                    </a:p>
                  </a:txBody>
                  <a:tcPr marL="3574" marR="3574" marT="3574" marB="0" anchor="b"/>
                </a:tc>
                <a:tc>
                  <a:txBody>
                    <a:bodyPr/>
                    <a:lstStyle/>
                    <a:p>
                      <a:pPr algn="l" fontAlgn="b"/>
                      <a:endParaRPr lang="en-US" sz="1000" b="1" i="0" u="none" strike="noStrike">
                        <a:effectLst/>
                        <a:latin typeface="Arial" panose="020B0604020202020204" pitchFamily="34" charset="0"/>
                      </a:endParaRPr>
                    </a:p>
                  </a:txBody>
                  <a:tcPr marL="3574" marR="3574" marT="3574" marB="0" anchor="b"/>
                </a:tc>
                <a:tc gridSpan="2">
                  <a:txBody>
                    <a:bodyPr/>
                    <a:lstStyle/>
                    <a:p>
                      <a:pPr algn="l" fontAlgn="b"/>
                      <a:endParaRPr lang="en-US" sz="1000" b="1" i="0" u="none" strike="noStrike">
                        <a:effectLst/>
                        <a:latin typeface="Arial" panose="020B0604020202020204" pitchFamily="34" charset="0"/>
                      </a:endParaRPr>
                    </a:p>
                  </a:txBody>
                  <a:tcPr marL="3574" marR="3574" marT="3574" marB="0" anchor="b"/>
                </a:tc>
                <a:tc hMerge="1">
                  <a:txBody>
                    <a:bodyPr/>
                    <a:lstStyle/>
                    <a:p>
                      <a:pPr algn="l" fontAlgn="b"/>
                      <a:endParaRPr lang="en-US" sz="1400" b="1" i="0" u="none" strike="noStrike">
                        <a:effectLst/>
                        <a:latin typeface="Arial" panose="020B0604020202020204" pitchFamily="34" charset="0"/>
                      </a:endParaRPr>
                    </a:p>
                  </a:txBody>
                  <a:tcPr marL="4763" marR="4763" marT="4763"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ctr" fontAlgn="b"/>
                      <a:endParaRPr lang="en-US" sz="1000" b="0" i="0" u="none" strike="noStrike">
                        <a:effectLst/>
                        <a:latin typeface="Arial" panose="020B0604020202020204" pitchFamily="34" charset="0"/>
                      </a:endParaRPr>
                    </a:p>
                  </a:txBody>
                  <a:tcPr marL="3574" marR="3574" marT="3574" marB="0" anchor="b"/>
                </a:tc>
                <a:tc>
                  <a:txBody>
                    <a:bodyPr/>
                    <a:lstStyle/>
                    <a:p>
                      <a:pPr algn="ctr" fontAlgn="b"/>
                      <a:endParaRPr lang="en-US" sz="1000" b="0" i="0" u="none" strike="noStrike">
                        <a:effectLst/>
                        <a:latin typeface="Arial" panose="020B0604020202020204" pitchFamily="34" charset="0"/>
                      </a:endParaRPr>
                    </a:p>
                  </a:txBody>
                  <a:tcPr marL="3574" marR="3574" marT="3574"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3574" marR="3574" marT="3574" marB="0" anchor="b"/>
                </a:tc>
                <a:extLst>
                  <a:ext uri="{0D108BD9-81ED-4DB2-BD59-A6C34878D82A}">
                    <a16:rowId xmlns:a16="http://schemas.microsoft.com/office/drawing/2014/main" val="3804062148"/>
                  </a:ext>
                </a:extLst>
              </a:tr>
              <a:tr h="192964">
                <a:tc>
                  <a:txBody>
                    <a:bodyPr/>
                    <a:lstStyle/>
                    <a:p>
                      <a:pPr algn="l" fontAlgn="b"/>
                      <a:r>
                        <a:rPr lang="en-US" sz="1200" u="none" strike="noStrike">
                          <a:effectLst/>
                        </a:rPr>
                        <a:t> </a:t>
                      </a:r>
                      <a:endParaRPr lang="en-US" sz="1200" b="0" i="0" u="none" strike="noStrike">
                        <a:effectLst/>
                        <a:latin typeface="Arial" panose="020B0604020202020204" pitchFamily="34" charset="0"/>
                      </a:endParaRPr>
                    </a:p>
                  </a:txBody>
                  <a:tcPr marL="3574" marR="3574" marT="3574" marB="0" anchor="b"/>
                </a:tc>
                <a:tc gridSpan="3">
                  <a:txBody>
                    <a:bodyPr/>
                    <a:lstStyle/>
                    <a:p>
                      <a:pPr algn="l" fontAlgn="b"/>
                      <a:r>
                        <a:rPr lang="en-US" sz="1200" u="none" strike="noStrike">
                          <a:effectLst/>
                        </a:rPr>
                        <a:t>Research Support </a:t>
                      </a:r>
                      <a:endParaRPr lang="en-US" sz="1200" b="1" i="0" u="none" strike="noStrike">
                        <a:solidFill>
                          <a:srgbClr val="538DD5"/>
                        </a:solidFill>
                        <a:effectLst/>
                        <a:latin typeface="Arial" panose="020B0604020202020204" pitchFamily="34" charset="0"/>
                      </a:endParaRPr>
                    </a:p>
                  </a:txBody>
                  <a:tcPr marL="3574" marR="3574" marT="3574" marB="0" anchor="b"/>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ctr" fontAlgn="b"/>
                      <a:endParaRPr lang="en-US" sz="1000" b="0" i="0" u="none" strike="noStrike">
                        <a:effectLst/>
                        <a:latin typeface="Arial" panose="020B0604020202020204" pitchFamily="34" charset="0"/>
                      </a:endParaRPr>
                    </a:p>
                  </a:txBody>
                  <a:tcPr marL="3574" marR="3574" marT="3574" marB="0" anchor="b"/>
                </a:tc>
                <a:tc>
                  <a:txBody>
                    <a:bodyPr/>
                    <a:lstStyle/>
                    <a:p>
                      <a:pPr algn="ctr" fontAlgn="b"/>
                      <a:endParaRPr lang="en-US" sz="1000" b="0" i="0" u="none" strike="noStrike">
                        <a:effectLst/>
                        <a:latin typeface="Arial" panose="020B0604020202020204" pitchFamily="34" charset="0"/>
                      </a:endParaRPr>
                    </a:p>
                  </a:txBody>
                  <a:tcPr marL="3574" marR="3574" marT="3574"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r" fontAlgn="b"/>
                      <a:r>
                        <a:rPr lang="en-US" sz="1000" u="none" strike="noStrike">
                          <a:effectLst/>
                        </a:rPr>
                        <a:t>25,000 </a:t>
                      </a:r>
                      <a:endParaRPr lang="en-US" sz="1000" b="0" i="0" u="none" strike="noStrike">
                        <a:effectLst/>
                        <a:latin typeface="Arial" panose="020B0604020202020204" pitchFamily="34" charset="0"/>
                      </a:endParaRPr>
                    </a:p>
                  </a:txBody>
                  <a:tcPr marL="3574" marR="3574" marT="3574" marB="0" anchor="b"/>
                </a:tc>
                <a:extLst>
                  <a:ext uri="{0D108BD9-81ED-4DB2-BD59-A6C34878D82A}">
                    <a16:rowId xmlns:a16="http://schemas.microsoft.com/office/drawing/2014/main" val="164058008"/>
                  </a:ext>
                </a:extLst>
              </a:tr>
              <a:tr h="192964">
                <a:tc>
                  <a:txBody>
                    <a:bodyPr/>
                    <a:lstStyle/>
                    <a:p>
                      <a:pPr algn="l" fontAlgn="b"/>
                      <a:r>
                        <a:rPr lang="en-US" sz="1200" u="none" strike="noStrike">
                          <a:effectLst/>
                        </a:rPr>
                        <a:t> </a:t>
                      </a:r>
                      <a:endParaRPr lang="en-US" sz="1200" b="0" i="0" u="none" strike="noStrike">
                        <a:effectLst/>
                        <a:latin typeface="Arial" panose="020B0604020202020204" pitchFamily="34" charset="0"/>
                      </a:endParaRPr>
                    </a:p>
                  </a:txBody>
                  <a:tcPr marL="3574" marR="3574" marT="3574" marB="0" anchor="b"/>
                </a:tc>
                <a:tc gridSpan="2">
                  <a:txBody>
                    <a:bodyPr/>
                    <a:lstStyle/>
                    <a:p>
                      <a:pPr algn="l" fontAlgn="b"/>
                      <a:r>
                        <a:rPr lang="en-US" sz="1200" u="none" strike="noStrike">
                          <a:effectLst/>
                        </a:rPr>
                        <a:t>  Vouchers</a:t>
                      </a:r>
                      <a:endParaRPr lang="en-US" sz="1200" b="0" i="0" u="none" strike="noStrike">
                        <a:effectLst/>
                        <a:latin typeface="Arial" panose="020B0604020202020204" pitchFamily="34" charset="0"/>
                      </a:endParaRPr>
                    </a:p>
                  </a:txBody>
                  <a:tcPr marL="3574" marR="3574" marT="3574" marB="0" anchor="b"/>
                </a:tc>
                <a:tc hMerge="1">
                  <a:txBody>
                    <a:bodyPr/>
                    <a:lstStyle/>
                    <a:p>
                      <a:pPr algn="l" fontAlgn="b"/>
                      <a:endParaRPr lang="en-US" sz="1400" b="0" i="0" u="none" strike="noStrike">
                        <a:effectLst/>
                        <a:latin typeface="Arial" panose="020B0604020202020204" pitchFamily="34" charset="0"/>
                      </a:endParaRPr>
                    </a:p>
                  </a:txBody>
                  <a:tcPr marL="4763" marR="4763" marT="4763" marB="0" anchor="b"/>
                </a:tc>
                <a:tc>
                  <a:txBody>
                    <a:bodyPr/>
                    <a:lstStyle/>
                    <a:p>
                      <a:pPr algn="l" fontAlgn="b"/>
                      <a:r>
                        <a:rPr lang="en-US" sz="1000" u="none" strike="noStrike">
                          <a:effectLst/>
                        </a:rPr>
                        <a:t>            3,000 </a:t>
                      </a:r>
                      <a:endParaRPr lang="en-US" sz="1000" b="0" i="0" u="none" strike="noStrike">
                        <a:effectLst/>
                        <a:latin typeface="Arial" panose="020B0604020202020204" pitchFamily="34" charset="0"/>
                      </a:endParaRPr>
                    </a:p>
                  </a:txBody>
                  <a:tcPr marL="3574" marR="3574" marT="3574"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ctr" fontAlgn="b"/>
                      <a:endParaRPr lang="en-US" sz="1000" b="0" i="0" u="none" strike="noStrike">
                        <a:effectLst/>
                        <a:latin typeface="Arial" panose="020B0604020202020204" pitchFamily="34" charset="0"/>
                      </a:endParaRPr>
                    </a:p>
                  </a:txBody>
                  <a:tcPr marL="3574" marR="3574" marT="3574" marB="0" anchor="b"/>
                </a:tc>
                <a:tc>
                  <a:txBody>
                    <a:bodyPr/>
                    <a:lstStyle/>
                    <a:p>
                      <a:pPr algn="ctr" fontAlgn="b"/>
                      <a:endParaRPr lang="en-US" sz="1000" b="0" i="0" u="none" strike="noStrike">
                        <a:effectLst/>
                        <a:latin typeface="Arial" panose="020B0604020202020204" pitchFamily="34" charset="0"/>
                      </a:endParaRPr>
                    </a:p>
                  </a:txBody>
                  <a:tcPr marL="3574" marR="3574" marT="3574"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3574" marR="3574" marT="3574" marB="0" anchor="b"/>
                </a:tc>
                <a:extLst>
                  <a:ext uri="{0D108BD9-81ED-4DB2-BD59-A6C34878D82A}">
                    <a16:rowId xmlns:a16="http://schemas.microsoft.com/office/drawing/2014/main" val="1186524057"/>
                  </a:ext>
                </a:extLst>
              </a:tr>
              <a:tr h="192964">
                <a:tc>
                  <a:txBody>
                    <a:bodyPr/>
                    <a:lstStyle/>
                    <a:p>
                      <a:pPr algn="l" fontAlgn="b"/>
                      <a:r>
                        <a:rPr lang="en-US" sz="1200" u="sng" strike="noStrike">
                          <a:effectLst/>
                        </a:rPr>
                        <a:t> </a:t>
                      </a:r>
                      <a:endParaRPr lang="en-US" sz="1200" b="0" i="0" u="sng" strike="noStrike">
                        <a:effectLst/>
                        <a:latin typeface="Arial" panose="020B0604020202020204" pitchFamily="34" charset="0"/>
                      </a:endParaRPr>
                    </a:p>
                  </a:txBody>
                  <a:tcPr marL="3574" marR="3574" marT="3574" marB="0" anchor="b"/>
                </a:tc>
                <a:tc gridSpan="2">
                  <a:txBody>
                    <a:bodyPr/>
                    <a:lstStyle/>
                    <a:p>
                      <a:pPr algn="l" fontAlgn="b"/>
                      <a:r>
                        <a:rPr lang="en-US" sz="1200" u="none" strike="noStrike" dirty="0">
                          <a:effectLst/>
                        </a:rPr>
                        <a:t>  EEG tech</a:t>
                      </a:r>
                      <a:endParaRPr lang="en-US" sz="1200" b="0" i="0" u="none" strike="noStrike" dirty="0">
                        <a:effectLst/>
                        <a:latin typeface="Arial" panose="020B0604020202020204" pitchFamily="34" charset="0"/>
                      </a:endParaRPr>
                    </a:p>
                  </a:txBody>
                  <a:tcPr marL="3574" marR="3574" marT="3574" marB="0" anchor="b"/>
                </a:tc>
                <a:tc hMerge="1">
                  <a:txBody>
                    <a:bodyPr/>
                    <a:lstStyle/>
                    <a:p>
                      <a:pPr algn="l" fontAlgn="b"/>
                      <a:endParaRPr lang="en-US" sz="1400" b="0" i="0" u="none" strike="noStrike">
                        <a:effectLst/>
                        <a:latin typeface="Arial" panose="020B0604020202020204" pitchFamily="34" charset="0"/>
                      </a:endParaRPr>
                    </a:p>
                  </a:txBody>
                  <a:tcPr marL="4763" marR="4763" marT="4763" marB="0" anchor="b"/>
                </a:tc>
                <a:tc>
                  <a:txBody>
                    <a:bodyPr/>
                    <a:lstStyle/>
                    <a:p>
                      <a:pPr algn="l" fontAlgn="b"/>
                      <a:r>
                        <a:rPr lang="en-US" sz="1000" u="none" strike="noStrike">
                          <a:effectLst/>
                        </a:rPr>
                        <a:t>          22,000 </a:t>
                      </a:r>
                      <a:endParaRPr lang="en-US" sz="1000" b="0" i="0" u="none" strike="noStrike">
                        <a:effectLst/>
                        <a:latin typeface="Arial" panose="020B0604020202020204" pitchFamily="34" charset="0"/>
                      </a:endParaRPr>
                    </a:p>
                  </a:txBody>
                  <a:tcPr marL="3574" marR="3574" marT="3574"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ctr" fontAlgn="b"/>
                      <a:endParaRPr lang="en-US" sz="1000" b="0" i="0" u="none" strike="noStrike">
                        <a:effectLst/>
                        <a:latin typeface="Arial" panose="020B0604020202020204" pitchFamily="34" charset="0"/>
                      </a:endParaRPr>
                    </a:p>
                  </a:txBody>
                  <a:tcPr marL="3574" marR="3574" marT="3574" marB="0" anchor="b"/>
                </a:tc>
                <a:tc>
                  <a:txBody>
                    <a:bodyPr/>
                    <a:lstStyle/>
                    <a:p>
                      <a:pPr algn="ctr" fontAlgn="b"/>
                      <a:endParaRPr lang="en-US" sz="1000" b="0" i="0" u="none" strike="noStrike">
                        <a:effectLst/>
                        <a:latin typeface="Arial" panose="020B0604020202020204" pitchFamily="34" charset="0"/>
                      </a:endParaRPr>
                    </a:p>
                  </a:txBody>
                  <a:tcPr marL="3574" marR="3574" marT="3574"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3574" marR="3574" marT="3574" marB="0" anchor="b"/>
                </a:tc>
                <a:extLst>
                  <a:ext uri="{0D108BD9-81ED-4DB2-BD59-A6C34878D82A}">
                    <a16:rowId xmlns:a16="http://schemas.microsoft.com/office/drawing/2014/main" val="3398648637"/>
                  </a:ext>
                </a:extLst>
              </a:tr>
              <a:tr h="192964">
                <a:tc>
                  <a:txBody>
                    <a:bodyPr/>
                    <a:lstStyle/>
                    <a:p>
                      <a:pPr algn="l" fontAlgn="b"/>
                      <a:r>
                        <a:rPr lang="en-US" sz="1200" u="none" strike="noStrike">
                          <a:effectLst/>
                        </a:rPr>
                        <a:t> </a:t>
                      </a:r>
                      <a:endParaRPr lang="en-US" sz="1200" b="0" i="0" u="none" strike="noStrike">
                        <a:effectLst/>
                        <a:latin typeface="Arial" panose="020B0604020202020204" pitchFamily="34" charset="0"/>
                      </a:endParaRPr>
                    </a:p>
                  </a:txBody>
                  <a:tcPr marL="3574" marR="3574" marT="3574" marB="0" anchor="b"/>
                </a:tc>
                <a:tc gridSpan="2">
                  <a:txBody>
                    <a:bodyPr/>
                    <a:lstStyle/>
                    <a:p>
                      <a:pPr algn="l" fontAlgn="b"/>
                      <a:endParaRPr lang="en-US" sz="1000" b="0" i="0" u="none" strike="noStrike">
                        <a:effectLst/>
                        <a:latin typeface="Arial" panose="020B0604020202020204" pitchFamily="34" charset="0"/>
                      </a:endParaRPr>
                    </a:p>
                  </a:txBody>
                  <a:tcPr marL="3574" marR="3574" marT="3574" marB="0" anchor="b"/>
                </a:tc>
                <a:tc hMerge="1">
                  <a:txBody>
                    <a:bodyPr/>
                    <a:lstStyle/>
                    <a:p>
                      <a:pPr algn="l" fontAlgn="b"/>
                      <a:endParaRPr lang="en-US" sz="1400" b="0" i="0" u="none" strike="noStrike">
                        <a:effectLst/>
                        <a:latin typeface="Arial" panose="020B0604020202020204" pitchFamily="34" charset="0"/>
                      </a:endParaRPr>
                    </a:p>
                  </a:txBody>
                  <a:tcPr marL="4763" marR="4763" marT="4763"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ctr" fontAlgn="b"/>
                      <a:endParaRPr lang="en-US" sz="1000" b="0" i="0" u="none" strike="noStrike">
                        <a:effectLst/>
                        <a:latin typeface="Arial" panose="020B0604020202020204" pitchFamily="34" charset="0"/>
                      </a:endParaRPr>
                    </a:p>
                  </a:txBody>
                  <a:tcPr marL="3574" marR="3574" marT="3574" marB="0" anchor="b"/>
                </a:tc>
                <a:tc>
                  <a:txBody>
                    <a:bodyPr/>
                    <a:lstStyle/>
                    <a:p>
                      <a:pPr algn="ctr" fontAlgn="b"/>
                      <a:endParaRPr lang="en-US" sz="1000" b="0" i="0" u="none" strike="noStrike">
                        <a:effectLst/>
                        <a:latin typeface="Arial" panose="020B0604020202020204" pitchFamily="34" charset="0"/>
                      </a:endParaRPr>
                    </a:p>
                  </a:txBody>
                  <a:tcPr marL="3574" marR="3574" marT="3574"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3574" marR="3574" marT="3574" marB="0" anchor="b"/>
                </a:tc>
                <a:extLst>
                  <a:ext uri="{0D108BD9-81ED-4DB2-BD59-A6C34878D82A}">
                    <a16:rowId xmlns:a16="http://schemas.microsoft.com/office/drawing/2014/main" val="488593233"/>
                  </a:ext>
                </a:extLst>
              </a:tr>
              <a:tr h="352616">
                <a:tc>
                  <a:txBody>
                    <a:bodyPr/>
                    <a:lstStyle/>
                    <a:p>
                      <a:pPr algn="l" fontAlgn="b"/>
                      <a:r>
                        <a:rPr lang="en-US" sz="1200" u="none" strike="noStrike">
                          <a:effectLst/>
                        </a:rPr>
                        <a:t>Subtotal Other Direct Costs</a:t>
                      </a:r>
                      <a:endParaRPr lang="en-US" sz="1200" b="1" i="0" u="none" strike="noStrike">
                        <a:effectLst/>
                        <a:latin typeface="Arial" panose="020B0604020202020204" pitchFamily="34" charset="0"/>
                      </a:endParaRPr>
                    </a:p>
                  </a:txBody>
                  <a:tcPr marL="3574" marR="3574" marT="3574" marB="0" anchor="b"/>
                </a:tc>
                <a:tc gridSpan="2">
                  <a:txBody>
                    <a:bodyPr/>
                    <a:lstStyle/>
                    <a:p>
                      <a:pPr algn="l" fontAlgn="b"/>
                      <a:endParaRPr lang="en-US" sz="1000" b="1" i="0" u="none" strike="noStrike">
                        <a:effectLst/>
                        <a:latin typeface="Arial" panose="020B0604020202020204" pitchFamily="34" charset="0"/>
                      </a:endParaRPr>
                    </a:p>
                  </a:txBody>
                  <a:tcPr marL="3574" marR="3574" marT="3574" marB="0" anchor="b"/>
                </a:tc>
                <a:tc hMerge="1">
                  <a:txBody>
                    <a:bodyPr/>
                    <a:lstStyle/>
                    <a:p>
                      <a:pPr algn="l" fontAlgn="b"/>
                      <a:endParaRPr lang="en-US" sz="1400" b="1" i="0" u="none" strike="noStrike">
                        <a:effectLst/>
                        <a:latin typeface="Arial" panose="020B0604020202020204" pitchFamily="34" charset="0"/>
                      </a:endParaRPr>
                    </a:p>
                  </a:txBody>
                  <a:tcPr marL="4763" marR="4763" marT="4763" marB="0" anchor="b"/>
                </a:tc>
                <a:tc>
                  <a:txBody>
                    <a:bodyPr/>
                    <a:lstStyle/>
                    <a:p>
                      <a:pPr algn="l" fontAlgn="b"/>
                      <a:endParaRPr lang="en-US" sz="1000" b="1" i="0" u="none" strike="noStrike">
                        <a:effectLst/>
                        <a:latin typeface="Arial" panose="020B0604020202020204" pitchFamily="34" charset="0"/>
                      </a:endParaRPr>
                    </a:p>
                  </a:txBody>
                  <a:tcPr marL="3574" marR="3574" marT="3574"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ctr" fontAlgn="b"/>
                      <a:endParaRPr lang="en-US" sz="1000" b="0" i="0" u="none" strike="noStrike">
                        <a:effectLst/>
                        <a:latin typeface="Arial" panose="020B0604020202020204" pitchFamily="34" charset="0"/>
                      </a:endParaRPr>
                    </a:p>
                  </a:txBody>
                  <a:tcPr marL="3574" marR="3574" marT="3574" marB="0" anchor="b"/>
                </a:tc>
                <a:tc>
                  <a:txBody>
                    <a:bodyPr/>
                    <a:lstStyle/>
                    <a:p>
                      <a:pPr algn="ctr" fontAlgn="b"/>
                      <a:endParaRPr lang="en-US" sz="1000" b="0" i="0" u="none" strike="noStrike" dirty="0">
                        <a:effectLst/>
                        <a:latin typeface="Arial" panose="020B0604020202020204" pitchFamily="34" charset="0"/>
                      </a:endParaRPr>
                    </a:p>
                  </a:txBody>
                  <a:tcPr marL="3574" marR="3574" marT="3574"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r" fontAlgn="b"/>
                      <a:r>
                        <a:rPr lang="en-US" sz="1000" u="none" strike="noStrike">
                          <a:effectLst/>
                        </a:rPr>
                        <a:t>25,000 </a:t>
                      </a:r>
                      <a:endParaRPr lang="en-US" sz="1000" b="1" i="0" u="none" strike="noStrike">
                        <a:effectLst/>
                        <a:latin typeface="Arial" panose="020B0604020202020204" pitchFamily="34" charset="0"/>
                      </a:endParaRPr>
                    </a:p>
                  </a:txBody>
                  <a:tcPr marL="3574" marR="3574" marT="3574" marB="0" anchor="b"/>
                </a:tc>
                <a:extLst>
                  <a:ext uri="{0D108BD9-81ED-4DB2-BD59-A6C34878D82A}">
                    <a16:rowId xmlns:a16="http://schemas.microsoft.com/office/drawing/2014/main" val="736926508"/>
                  </a:ext>
                </a:extLst>
              </a:tr>
              <a:tr h="192964">
                <a:tc>
                  <a:txBody>
                    <a:bodyPr/>
                    <a:lstStyle/>
                    <a:p>
                      <a:pPr algn="l" fontAlgn="b"/>
                      <a:r>
                        <a:rPr lang="en-US" sz="1200" u="none" strike="noStrike">
                          <a:effectLst/>
                        </a:rPr>
                        <a:t> </a:t>
                      </a:r>
                      <a:endParaRPr lang="en-US" sz="1200" b="1" i="0" u="none" strike="noStrike">
                        <a:solidFill>
                          <a:srgbClr val="7030A0"/>
                        </a:solidFill>
                        <a:effectLst/>
                        <a:latin typeface="Arial" panose="020B0604020202020204" pitchFamily="34" charset="0"/>
                      </a:endParaRPr>
                    </a:p>
                  </a:txBody>
                  <a:tcPr marL="3574" marR="3574" marT="3574" marB="0" anchor="b"/>
                </a:tc>
                <a:tc gridSpan="2">
                  <a:txBody>
                    <a:bodyPr/>
                    <a:lstStyle/>
                    <a:p>
                      <a:pPr algn="l" fontAlgn="b"/>
                      <a:r>
                        <a:rPr lang="en-US" sz="1000" u="none" strike="noStrike">
                          <a:effectLst/>
                        </a:rPr>
                        <a:t> </a:t>
                      </a:r>
                      <a:endParaRPr lang="en-US" sz="1000" b="1" i="0" u="none" strike="noStrike">
                        <a:solidFill>
                          <a:srgbClr val="7030A0"/>
                        </a:solidFill>
                        <a:effectLst/>
                        <a:latin typeface="Arial" panose="020B0604020202020204" pitchFamily="34" charset="0"/>
                      </a:endParaRPr>
                    </a:p>
                  </a:txBody>
                  <a:tcPr marL="3574" marR="3574" marT="3574" marB="0" anchor="b"/>
                </a:tc>
                <a:tc hMerge="1">
                  <a:txBody>
                    <a:bodyPr/>
                    <a:lstStyle/>
                    <a:p>
                      <a:pPr algn="l" fontAlgn="b"/>
                      <a:endParaRPr lang="en-US" sz="1400" b="1" i="0" u="none" strike="noStrike">
                        <a:solidFill>
                          <a:srgbClr val="7030A0"/>
                        </a:solidFill>
                        <a:effectLst/>
                        <a:latin typeface="Arial" panose="020B0604020202020204" pitchFamily="34" charset="0"/>
                      </a:endParaRPr>
                    </a:p>
                  </a:txBody>
                  <a:tcPr marL="4763" marR="4763" marT="4763" marB="0" anchor="b"/>
                </a:tc>
                <a:tc>
                  <a:txBody>
                    <a:bodyPr/>
                    <a:lstStyle/>
                    <a:p>
                      <a:pPr algn="l" fontAlgn="b"/>
                      <a:r>
                        <a:rPr lang="en-US" sz="1000" u="none" strike="noStrike">
                          <a:effectLst/>
                        </a:rPr>
                        <a:t> </a:t>
                      </a:r>
                      <a:endParaRPr lang="en-US" sz="1000" b="1" i="0" u="none" strike="noStrike">
                        <a:solidFill>
                          <a:srgbClr val="7030A0"/>
                        </a:solidFill>
                        <a:effectLst/>
                        <a:latin typeface="Arial" panose="020B0604020202020204" pitchFamily="34" charset="0"/>
                      </a:endParaRPr>
                    </a:p>
                  </a:txBody>
                  <a:tcPr marL="3574" marR="3574" marT="3574" marB="0" anchor="b"/>
                </a:tc>
                <a:tc>
                  <a:txBody>
                    <a:bodyPr/>
                    <a:lstStyle/>
                    <a:p>
                      <a:pPr algn="l" fontAlgn="b"/>
                      <a:r>
                        <a:rPr lang="en-US" sz="1000" u="none" strike="noStrike">
                          <a:effectLst/>
                        </a:rPr>
                        <a:t> </a:t>
                      </a:r>
                      <a:endParaRPr lang="en-US" sz="1000" b="0" i="0" u="none" strike="noStrike">
                        <a:solidFill>
                          <a:srgbClr val="7030A0"/>
                        </a:solidFill>
                        <a:effectLst/>
                        <a:latin typeface="Arial" panose="020B0604020202020204" pitchFamily="34" charset="0"/>
                      </a:endParaRPr>
                    </a:p>
                  </a:txBody>
                  <a:tcPr marL="3574" marR="3574" marT="3574" marB="0" anchor="b"/>
                </a:tc>
                <a:tc>
                  <a:txBody>
                    <a:bodyPr/>
                    <a:lstStyle/>
                    <a:p>
                      <a:pPr algn="ctr" fontAlgn="b"/>
                      <a:r>
                        <a:rPr lang="en-US" sz="1000" u="none" strike="noStrike">
                          <a:effectLst/>
                        </a:rPr>
                        <a:t> </a:t>
                      </a:r>
                      <a:endParaRPr lang="en-US" sz="1000" b="0" i="0" u="none" strike="noStrike">
                        <a:solidFill>
                          <a:srgbClr val="7030A0"/>
                        </a:solidFill>
                        <a:effectLst/>
                        <a:latin typeface="Arial" panose="020B0604020202020204" pitchFamily="34" charset="0"/>
                      </a:endParaRPr>
                    </a:p>
                  </a:txBody>
                  <a:tcPr marL="3574" marR="3574" marT="3574" marB="0" anchor="b"/>
                </a:tc>
                <a:tc>
                  <a:txBody>
                    <a:bodyPr/>
                    <a:lstStyle/>
                    <a:p>
                      <a:pPr algn="ctr" fontAlgn="b"/>
                      <a:r>
                        <a:rPr lang="en-US" sz="1000" u="none" strike="noStrike">
                          <a:effectLst/>
                        </a:rPr>
                        <a:t> </a:t>
                      </a:r>
                      <a:endParaRPr lang="en-US" sz="1000" b="0" i="0" u="none" strike="noStrike">
                        <a:solidFill>
                          <a:srgbClr val="7030A0"/>
                        </a:solidFill>
                        <a:effectLst/>
                        <a:latin typeface="Arial" panose="020B0604020202020204" pitchFamily="34" charset="0"/>
                      </a:endParaRPr>
                    </a:p>
                  </a:txBody>
                  <a:tcPr marL="3574" marR="3574" marT="3574" marB="0" anchor="b"/>
                </a:tc>
                <a:tc>
                  <a:txBody>
                    <a:bodyPr/>
                    <a:lstStyle/>
                    <a:p>
                      <a:pPr algn="l" fontAlgn="b"/>
                      <a:r>
                        <a:rPr lang="en-US" sz="1000" u="none" strike="noStrike">
                          <a:effectLst/>
                        </a:rPr>
                        <a:t> </a:t>
                      </a:r>
                      <a:endParaRPr lang="en-US" sz="1000" b="0" i="0" u="none" strike="noStrike">
                        <a:solidFill>
                          <a:srgbClr val="7030A0"/>
                        </a:solidFill>
                        <a:effectLst/>
                        <a:latin typeface="Arial" panose="020B0604020202020204" pitchFamily="34" charset="0"/>
                      </a:endParaRPr>
                    </a:p>
                  </a:txBody>
                  <a:tcPr marL="3574" marR="3574" marT="3574" marB="0" anchor="b"/>
                </a:tc>
                <a:tc>
                  <a:txBody>
                    <a:bodyPr/>
                    <a:lstStyle/>
                    <a:p>
                      <a:pPr algn="l" fontAlgn="b"/>
                      <a:r>
                        <a:rPr lang="en-US" sz="1000" u="none" strike="noStrike">
                          <a:effectLst/>
                        </a:rPr>
                        <a:t> </a:t>
                      </a:r>
                      <a:endParaRPr lang="en-US" sz="1000" b="0" i="0" u="none" strike="noStrike">
                        <a:solidFill>
                          <a:srgbClr val="7030A0"/>
                        </a:solidFill>
                        <a:effectLst/>
                        <a:latin typeface="Arial" panose="020B0604020202020204" pitchFamily="34" charset="0"/>
                      </a:endParaRPr>
                    </a:p>
                  </a:txBody>
                  <a:tcPr marL="3574" marR="3574" marT="3574" marB="0" anchor="b"/>
                </a:tc>
                <a:tc>
                  <a:txBody>
                    <a:bodyPr/>
                    <a:lstStyle/>
                    <a:p>
                      <a:pPr algn="l" fontAlgn="b"/>
                      <a:r>
                        <a:rPr lang="en-US" sz="1000" u="none" strike="noStrike">
                          <a:effectLst/>
                        </a:rPr>
                        <a:t> </a:t>
                      </a:r>
                      <a:endParaRPr lang="en-US" sz="1000" b="0" i="0" u="none" strike="noStrike">
                        <a:solidFill>
                          <a:srgbClr val="7030A0"/>
                        </a:solidFill>
                        <a:effectLst/>
                        <a:latin typeface="Arial" panose="020B0604020202020204" pitchFamily="34" charset="0"/>
                      </a:endParaRPr>
                    </a:p>
                  </a:txBody>
                  <a:tcPr marL="3574" marR="3574" marT="3574" marB="0" anchor="b"/>
                </a:tc>
                <a:tc>
                  <a:txBody>
                    <a:bodyPr/>
                    <a:lstStyle/>
                    <a:p>
                      <a:pPr algn="l" fontAlgn="b"/>
                      <a:r>
                        <a:rPr lang="en-US" sz="1000" u="none" strike="noStrike">
                          <a:effectLst/>
                        </a:rPr>
                        <a:t> </a:t>
                      </a:r>
                      <a:endParaRPr lang="en-US" sz="1000" b="0" i="0" u="none" strike="noStrike">
                        <a:solidFill>
                          <a:srgbClr val="7030A0"/>
                        </a:solidFill>
                        <a:effectLst/>
                        <a:latin typeface="Arial" panose="020B0604020202020204" pitchFamily="34" charset="0"/>
                      </a:endParaRPr>
                    </a:p>
                  </a:txBody>
                  <a:tcPr marL="3574" marR="3574" marT="3574" marB="0" anchor="b"/>
                </a:tc>
                <a:extLst>
                  <a:ext uri="{0D108BD9-81ED-4DB2-BD59-A6C34878D82A}">
                    <a16:rowId xmlns:a16="http://schemas.microsoft.com/office/drawing/2014/main" val="1377465635"/>
                  </a:ext>
                </a:extLst>
              </a:tr>
              <a:tr h="192964">
                <a:tc>
                  <a:txBody>
                    <a:bodyPr/>
                    <a:lstStyle/>
                    <a:p>
                      <a:pPr algn="l" fontAlgn="b"/>
                      <a:r>
                        <a:rPr lang="en-US" sz="1200" u="none" strike="noStrike">
                          <a:effectLst/>
                        </a:rPr>
                        <a:t>Total Direct Costs</a:t>
                      </a:r>
                      <a:endParaRPr lang="en-US" sz="1200" b="1" i="0" u="none" strike="noStrike">
                        <a:effectLst/>
                        <a:latin typeface="Arial" panose="020B0604020202020204" pitchFamily="34" charset="0"/>
                      </a:endParaRPr>
                    </a:p>
                  </a:txBody>
                  <a:tcPr marL="3574" marR="3574" marT="3574" marB="0" anchor="b"/>
                </a:tc>
                <a:tc gridSpan="2">
                  <a:txBody>
                    <a:bodyPr/>
                    <a:lstStyle/>
                    <a:p>
                      <a:pPr algn="l" fontAlgn="b"/>
                      <a:endParaRPr lang="en-US" sz="1000" b="1" i="0" u="none" strike="noStrike">
                        <a:effectLst/>
                        <a:latin typeface="Arial" panose="020B0604020202020204" pitchFamily="34" charset="0"/>
                      </a:endParaRPr>
                    </a:p>
                  </a:txBody>
                  <a:tcPr marL="3574" marR="3574" marT="3574" marB="0" anchor="b"/>
                </a:tc>
                <a:tc hMerge="1">
                  <a:txBody>
                    <a:bodyPr/>
                    <a:lstStyle/>
                    <a:p>
                      <a:pPr algn="l" fontAlgn="b"/>
                      <a:endParaRPr lang="en-US" sz="1400" b="1" i="0" u="none" strike="noStrike">
                        <a:effectLst/>
                        <a:latin typeface="Arial" panose="020B0604020202020204" pitchFamily="34" charset="0"/>
                      </a:endParaRPr>
                    </a:p>
                  </a:txBody>
                  <a:tcPr marL="4763" marR="4763" marT="4763" marB="0" anchor="b"/>
                </a:tc>
                <a:tc>
                  <a:txBody>
                    <a:bodyPr/>
                    <a:lstStyle/>
                    <a:p>
                      <a:pPr algn="l" fontAlgn="b"/>
                      <a:endParaRPr lang="en-US" sz="1000" b="1" i="0" u="none" strike="noStrike">
                        <a:effectLst/>
                        <a:latin typeface="Arial" panose="020B0604020202020204" pitchFamily="34" charset="0"/>
                      </a:endParaRPr>
                    </a:p>
                  </a:txBody>
                  <a:tcPr marL="3574" marR="3574" marT="3574"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ctr" fontAlgn="b"/>
                      <a:endParaRPr lang="en-US" sz="1000" b="0" i="0" u="none" strike="noStrike">
                        <a:effectLst/>
                        <a:latin typeface="Arial" panose="020B0604020202020204" pitchFamily="34" charset="0"/>
                      </a:endParaRPr>
                    </a:p>
                  </a:txBody>
                  <a:tcPr marL="3574" marR="3574" marT="3574" marB="0" anchor="b"/>
                </a:tc>
                <a:tc>
                  <a:txBody>
                    <a:bodyPr/>
                    <a:lstStyle/>
                    <a:p>
                      <a:pPr algn="ctr" fontAlgn="b"/>
                      <a:endParaRPr lang="en-US" sz="1000" b="0" i="0" u="none" strike="noStrike">
                        <a:effectLst/>
                        <a:latin typeface="Arial" panose="020B0604020202020204" pitchFamily="34" charset="0"/>
                      </a:endParaRPr>
                    </a:p>
                  </a:txBody>
                  <a:tcPr marL="3574" marR="3574" marT="3574"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l" fontAlgn="b"/>
                      <a:r>
                        <a:rPr lang="en-US" sz="1000" u="none" strike="noStrike">
                          <a:effectLst/>
                        </a:rPr>
                        <a:t> $      156,800 </a:t>
                      </a:r>
                      <a:endParaRPr lang="en-US" sz="1000" b="0" i="0" u="none" strike="noStrike">
                        <a:effectLst/>
                        <a:latin typeface="Arial" panose="020B0604020202020204" pitchFamily="34" charset="0"/>
                      </a:endParaRPr>
                    </a:p>
                  </a:txBody>
                  <a:tcPr marL="3574" marR="3574" marT="3574" marB="0" anchor="b"/>
                </a:tc>
                <a:extLst>
                  <a:ext uri="{0D108BD9-81ED-4DB2-BD59-A6C34878D82A}">
                    <a16:rowId xmlns:a16="http://schemas.microsoft.com/office/drawing/2014/main" val="3687056119"/>
                  </a:ext>
                </a:extLst>
              </a:tr>
              <a:tr h="192964">
                <a:tc>
                  <a:txBody>
                    <a:bodyPr/>
                    <a:lstStyle/>
                    <a:p>
                      <a:pPr algn="l" fontAlgn="b"/>
                      <a:r>
                        <a:rPr lang="en-US" sz="1200" u="none" strike="noStrike">
                          <a:effectLst/>
                        </a:rPr>
                        <a:t>MTDC Base</a:t>
                      </a:r>
                      <a:endParaRPr lang="en-US" sz="1200" b="1" i="0" u="none" strike="noStrike">
                        <a:effectLst/>
                        <a:latin typeface="Arial" panose="020B0604020202020204" pitchFamily="34" charset="0"/>
                      </a:endParaRPr>
                    </a:p>
                  </a:txBody>
                  <a:tcPr marL="3574" marR="3574" marT="3574" marB="0" anchor="b"/>
                </a:tc>
                <a:tc gridSpan="2">
                  <a:txBody>
                    <a:bodyPr/>
                    <a:lstStyle/>
                    <a:p>
                      <a:pPr algn="l" fontAlgn="b"/>
                      <a:endParaRPr lang="en-US" sz="1000" b="1" i="0" u="none" strike="noStrike">
                        <a:effectLst/>
                        <a:latin typeface="Arial" panose="020B0604020202020204" pitchFamily="34" charset="0"/>
                      </a:endParaRPr>
                    </a:p>
                  </a:txBody>
                  <a:tcPr marL="3574" marR="3574" marT="3574" marB="0" anchor="b"/>
                </a:tc>
                <a:tc hMerge="1">
                  <a:txBody>
                    <a:bodyPr/>
                    <a:lstStyle/>
                    <a:p>
                      <a:pPr algn="l" fontAlgn="b"/>
                      <a:endParaRPr lang="en-US" sz="1400" b="1" i="0" u="none" strike="noStrike">
                        <a:effectLst/>
                        <a:latin typeface="Arial" panose="020B0604020202020204" pitchFamily="34" charset="0"/>
                      </a:endParaRPr>
                    </a:p>
                  </a:txBody>
                  <a:tcPr marL="4763" marR="4763" marT="4763" marB="0" anchor="b"/>
                </a:tc>
                <a:tc>
                  <a:txBody>
                    <a:bodyPr/>
                    <a:lstStyle/>
                    <a:p>
                      <a:pPr algn="l" fontAlgn="b"/>
                      <a:endParaRPr lang="en-US" sz="1000" b="1" i="0" u="none" strike="noStrike">
                        <a:effectLst/>
                        <a:latin typeface="Arial" panose="020B0604020202020204" pitchFamily="34" charset="0"/>
                      </a:endParaRPr>
                    </a:p>
                  </a:txBody>
                  <a:tcPr marL="3574" marR="3574" marT="3574"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ctr" fontAlgn="b"/>
                      <a:endParaRPr lang="en-US" sz="1000" b="0" i="0" u="none" strike="noStrike">
                        <a:effectLst/>
                        <a:latin typeface="Arial" panose="020B0604020202020204" pitchFamily="34" charset="0"/>
                      </a:endParaRPr>
                    </a:p>
                  </a:txBody>
                  <a:tcPr marL="3574" marR="3574" marT="3574" marB="0" anchor="b"/>
                </a:tc>
                <a:tc>
                  <a:txBody>
                    <a:bodyPr/>
                    <a:lstStyle/>
                    <a:p>
                      <a:pPr algn="ctr" fontAlgn="b"/>
                      <a:endParaRPr lang="en-US" sz="1000" b="0" i="0" u="none" strike="noStrike">
                        <a:effectLst/>
                        <a:latin typeface="Arial" panose="020B0604020202020204" pitchFamily="34" charset="0"/>
                      </a:endParaRPr>
                    </a:p>
                  </a:txBody>
                  <a:tcPr marL="3574" marR="3574" marT="3574"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l" fontAlgn="b"/>
                      <a:r>
                        <a:rPr lang="en-US" sz="1000" u="none" strike="noStrike">
                          <a:effectLst/>
                        </a:rPr>
                        <a:t> $      156,800 </a:t>
                      </a:r>
                      <a:endParaRPr lang="en-US" sz="1000" b="0" i="0" u="none" strike="noStrike">
                        <a:effectLst/>
                        <a:latin typeface="Arial" panose="020B0604020202020204" pitchFamily="34" charset="0"/>
                      </a:endParaRPr>
                    </a:p>
                  </a:txBody>
                  <a:tcPr marL="3574" marR="3574" marT="3574" marB="0" anchor="b"/>
                </a:tc>
                <a:extLst>
                  <a:ext uri="{0D108BD9-81ED-4DB2-BD59-A6C34878D82A}">
                    <a16:rowId xmlns:a16="http://schemas.microsoft.com/office/drawing/2014/main" val="3868899228"/>
                  </a:ext>
                </a:extLst>
              </a:tr>
              <a:tr h="192964">
                <a:tc>
                  <a:txBody>
                    <a:bodyPr/>
                    <a:lstStyle/>
                    <a:p>
                      <a:pPr algn="l" fontAlgn="b"/>
                      <a:r>
                        <a:rPr lang="en-US" sz="1200" u="none" strike="noStrike">
                          <a:effectLst/>
                        </a:rPr>
                        <a:t>F&amp;A Rate</a:t>
                      </a:r>
                      <a:endParaRPr lang="en-US" sz="1200" b="1" i="0" u="none" strike="noStrike">
                        <a:effectLst/>
                        <a:latin typeface="Arial" panose="020B0604020202020204" pitchFamily="34" charset="0"/>
                      </a:endParaRPr>
                    </a:p>
                  </a:txBody>
                  <a:tcPr marL="3574" marR="3574" marT="3574" marB="0" anchor="b"/>
                </a:tc>
                <a:tc gridSpan="2">
                  <a:txBody>
                    <a:bodyPr/>
                    <a:lstStyle/>
                    <a:p>
                      <a:pPr algn="l" fontAlgn="b"/>
                      <a:endParaRPr lang="en-US" sz="1000" b="1" i="0" u="none" strike="noStrike">
                        <a:effectLst/>
                        <a:latin typeface="Arial" panose="020B0604020202020204" pitchFamily="34" charset="0"/>
                      </a:endParaRPr>
                    </a:p>
                  </a:txBody>
                  <a:tcPr marL="3574" marR="3574" marT="3574" marB="0" anchor="b"/>
                </a:tc>
                <a:tc hMerge="1">
                  <a:txBody>
                    <a:bodyPr/>
                    <a:lstStyle/>
                    <a:p>
                      <a:pPr algn="l" fontAlgn="b"/>
                      <a:endParaRPr lang="en-US" sz="1400" b="1" i="0" u="none" strike="noStrike">
                        <a:effectLst/>
                        <a:latin typeface="Arial" panose="020B0604020202020204" pitchFamily="34" charset="0"/>
                      </a:endParaRPr>
                    </a:p>
                  </a:txBody>
                  <a:tcPr marL="4763" marR="4763" marT="4763" marB="0" anchor="b"/>
                </a:tc>
                <a:tc>
                  <a:txBody>
                    <a:bodyPr/>
                    <a:lstStyle/>
                    <a:p>
                      <a:pPr algn="l" fontAlgn="b"/>
                      <a:endParaRPr lang="en-US" sz="1000" b="1" i="0" u="none" strike="noStrike">
                        <a:effectLst/>
                        <a:latin typeface="Arial" panose="020B0604020202020204" pitchFamily="34" charset="0"/>
                      </a:endParaRPr>
                    </a:p>
                  </a:txBody>
                  <a:tcPr marL="3574" marR="3574" marT="3574"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ctr" fontAlgn="b"/>
                      <a:endParaRPr lang="en-US" sz="1000" b="0" i="0" u="none" strike="noStrike">
                        <a:effectLst/>
                        <a:latin typeface="Arial" panose="020B0604020202020204" pitchFamily="34" charset="0"/>
                      </a:endParaRPr>
                    </a:p>
                  </a:txBody>
                  <a:tcPr marL="3574" marR="3574" marT="3574" marB="0" anchor="b"/>
                </a:tc>
                <a:tc>
                  <a:txBody>
                    <a:bodyPr/>
                    <a:lstStyle/>
                    <a:p>
                      <a:pPr algn="ctr" fontAlgn="b"/>
                      <a:endParaRPr lang="en-US" sz="1000" b="0" i="0" u="none" strike="noStrike">
                        <a:effectLst/>
                        <a:latin typeface="Arial" panose="020B0604020202020204" pitchFamily="34" charset="0"/>
                      </a:endParaRPr>
                    </a:p>
                  </a:txBody>
                  <a:tcPr marL="3574" marR="3574" marT="3574"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ctr" fontAlgn="b"/>
                      <a:r>
                        <a:rPr lang="en-US" sz="1000" u="none" strike="noStrike">
                          <a:effectLst/>
                        </a:rPr>
                        <a:t>8.00%</a:t>
                      </a:r>
                      <a:endParaRPr lang="en-US" sz="1000" b="0" i="0" u="none" strike="noStrike">
                        <a:effectLst/>
                        <a:latin typeface="Arial" panose="020B0604020202020204" pitchFamily="34" charset="0"/>
                      </a:endParaRPr>
                    </a:p>
                  </a:txBody>
                  <a:tcPr marL="3574" marR="3574" marT="3574" marB="0" anchor="b"/>
                </a:tc>
                <a:extLst>
                  <a:ext uri="{0D108BD9-81ED-4DB2-BD59-A6C34878D82A}">
                    <a16:rowId xmlns:a16="http://schemas.microsoft.com/office/drawing/2014/main" val="1990866444"/>
                  </a:ext>
                </a:extLst>
              </a:tr>
              <a:tr h="192964">
                <a:tc>
                  <a:txBody>
                    <a:bodyPr/>
                    <a:lstStyle/>
                    <a:p>
                      <a:pPr algn="l" fontAlgn="b"/>
                      <a:r>
                        <a:rPr lang="en-US" sz="1200" u="none" strike="noStrike">
                          <a:effectLst/>
                        </a:rPr>
                        <a:t>Indirect Cost</a:t>
                      </a:r>
                      <a:endParaRPr lang="en-US" sz="1200" b="1" i="0" u="none" strike="noStrike">
                        <a:effectLst/>
                        <a:latin typeface="Arial" panose="020B0604020202020204" pitchFamily="34" charset="0"/>
                      </a:endParaRPr>
                    </a:p>
                  </a:txBody>
                  <a:tcPr marL="3574" marR="3574" marT="3574" marB="0" anchor="b"/>
                </a:tc>
                <a:tc gridSpan="2">
                  <a:txBody>
                    <a:bodyPr/>
                    <a:lstStyle/>
                    <a:p>
                      <a:pPr algn="l" fontAlgn="b"/>
                      <a:endParaRPr lang="en-US" sz="1000" b="1" i="0" u="none" strike="noStrike">
                        <a:effectLst/>
                        <a:latin typeface="Arial" panose="020B0604020202020204" pitchFamily="34" charset="0"/>
                      </a:endParaRPr>
                    </a:p>
                  </a:txBody>
                  <a:tcPr marL="3574" marR="3574" marT="3574" marB="0" anchor="b"/>
                </a:tc>
                <a:tc hMerge="1">
                  <a:txBody>
                    <a:bodyPr/>
                    <a:lstStyle/>
                    <a:p>
                      <a:pPr algn="l" fontAlgn="b"/>
                      <a:endParaRPr lang="en-US" sz="1400" b="1" i="0" u="none" strike="noStrike">
                        <a:effectLst/>
                        <a:latin typeface="Arial" panose="020B0604020202020204" pitchFamily="34" charset="0"/>
                      </a:endParaRPr>
                    </a:p>
                  </a:txBody>
                  <a:tcPr marL="4763" marR="4763" marT="4763" marB="0" anchor="b"/>
                </a:tc>
                <a:tc>
                  <a:txBody>
                    <a:bodyPr/>
                    <a:lstStyle/>
                    <a:p>
                      <a:pPr algn="l" fontAlgn="b"/>
                      <a:endParaRPr lang="en-US" sz="1000" b="1" i="0" u="none" strike="noStrike">
                        <a:effectLst/>
                        <a:latin typeface="Arial" panose="020B0604020202020204" pitchFamily="34" charset="0"/>
                      </a:endParaRPr>
                    </a:p>
                  </a:txBody>
                  <a:tcPr marL="3574" marR="3574" marT="3574"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ctr" fontAlgn="b"/>
                      <a:endParaRPr lang="en-US" sz="1000" b="0" i="0" u="none" strike="noStrike">
                        <a:effectLst/>
                        <a:latin typeface="Arial" panose="020B0604020202020204" pitchFamily="34" charset="0"/>
                      </a:endParaRPr>
                    </a:p>
                  </a:txBody>
                  <a:tcPr marL="3574" marR="3574" marT="3574" marB="0" anchor="b"/>
                </a:tc>
                <a:tc>
                  <a:txBody>
                    <a:bodyPr/>
                    <a:lstStyle/>
                    <a:p>
                      <a:pPr algn="ctr" fontAlgn="b"/>
                      <a:endParaRPr lang="en-US" sz="1000" b="0" i="0" u="none" strike="noStrike">
                        <a:effectLst/>
                        <a:latin typeface="Arial" panose="020B0604020202020204" pitchFamily="34" charset="0"/>
                      </a:endParaRPr>
                    </a:p>
                  </a:txBody>
                  <a:tcPr marL="3574" marR="3574" marT="3574"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l" fontAlgn="b"/>
                      <a:endParaRPr lang="en-US" sz="1000" b="0" i="0" u="none" strike="noStrike">
                        <a:effectLst/>
                        <a:latin typeface="Arial" panose="020B0604020202020204" pitchFamily="34" charset="0"/>
                      </a:endParaRPr>
                    </a:p>
                  </a:txBody>
                  <a:tcPr marL="3574" marR="3574" marT="3574" marB="0" anchor="b"/>
                </a:tc>
                <a:tc>
                  <a:txBody>
                    <a:bodyPr/>
                    <a:lstStyle/>
                    <a:p>
                      <a:pPr algn="l" fontAlgn="b"/>
                      <a:r>
                        <a:rPr lang="en-US" sz="1000" u="none" strike="noStrike">
                          <a:effectLst/>
                        </a:rPr>
                        <a:t> $        12,544 </a:t>
                      </a:r>
                      <a:endParaRPr lang="en-US" sz="1000" b="0" i="0" u="none" strike="noStrike">
                        <a:effectLst/>
                        <a:latin typeface="Arial" panose="020B0604020202020204" pitchFamily="34" charset="0"/>
                      </a:endParaRPr>
                    </a:p>
                  </a:txBody>
                  <a:tcPr marL="3574" marR="3574" marT="3574" marB="0" anchor="b"/>
                </a:tc>
                <a:extLst>
                  <a:ext uri="{0D108BD9-81ED-4DB2-BD59-A6C34878D82A}">
                    <a16:rowId xmlns:a16="http://schemas.microsoft.com/office/drawing/2014/main" val="1784716301"/>
                  </a:ext>
                </a:extLst>
              </a:tr>
              <a:tr h="192964">
                <a:tc>
                  <a:txBody>
                    <a:bodyPr/>
                    <a:lstStyle/>
                    <a:p>
                      <a:pPr algn="l" fontAlgn="b"/>
                      <a:r>
                        <a:rPr lang="en-US" sz="1200" u="none" strike="noStrike">
                          <a:effectLst/>
                        </a:rPr>
                        <a:t> </a:t>
                      </a:r>
                      <a:endParaRPr lang="en-US" sz="1200" b="0" i="0" u="none" strike="noStrike">
                        <a:effectLst/>
                        <a:latin typeface="Arial" panose="020B0604020202020204" pitchFamily="34" charset="0"/>
                      </a:endParaRPr>
                    </a:p>
                  </a:txBody>
                  <a:tcPr marL="3574" marR="3574" marT="3574" marB="0" anchor="b"/>
                </a:tc>
                <a:tc gridSpan="2">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3574" marR="3574" marT="3574" marB="0" anchor="b"/>
                </a:tc>
                <a:tc hMerge="1">
                  <a:txBody>
                    <a:bodyPr/>
                    <a:lstStyle/>
                    <a:p>
                      <a:pPr algn="l" fontAlgn="b"/>
                      <a:endParaRPr lang="en-US" sz="1400" b="0" i="0" u="none" strike="noStrike">
                        <a:effectLst/>
                        <a:latin typeface="Arial" panose="020B0604020202020204" pitchFamily="34" charset="0"/>
                      </a:endParaRPr>
                    </a:p>
                  </a:txBody>
                  <a:tcPr marL="4763" marR="4763" marT="4763"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3574" marR="3574" marT="3574"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3574" marR="3574" marT="3574" marB="0" anchor="b"/>
                </a:tc>
                <a:tc>
                  <a:txBody>
                    <a:bodyPr/>
                    <a:lstStyle/>
                    <a:p>
                      <a:pPr algn="ctr" fontAlgn="b"/>
                      <a:r>
                        <a:rPr lang="en-US" sz="1000" u="none" strike="noStrike">
                          <a:effectLst/>
                        </a:rPr>
                        <a:t> </a:t>
                      </a:r>
                      <a:endParaRPr lang="en-US" sz="1000" b="0" i="0" u="none" strike="noStrike">
                        <a:effectLst/>
                        <a:latin typeface="Arial" panose="020B0604020202020204" pitchFamily="34" charset="0"/>
                      </a:endParaRPr>
                    </a:p>
                  </a:txBody>
                  <a:tcPr marL="3574" marR="3574" marT="3574" marB="0" anchor="b"/>
                </a:tc>
                <a:tc>
                  <a:txBody>
                    <a:bodyPr/>
                    <a:lstStyle/>
                    <a:p>
                      <a:pPr algn="ctr" fontAlgn="b"/>
                      <a:r>
                        <a:rPr lang="en-US" sz="1000" u="none" strike="noStrike">
                          <a:effectLst/>
                        </a:rPr>
                        <a:t> </a:t>
                      </a:r>
                      <a:endParaRPr lang="en-US" sz="1000" b="0" i="0" u="none" strike="noStrike">
                        <a:effectLst/>
                        <a:latin typeface="Arial" panose="020B0604020202020204" pitchFamily="34" charset="0"/>
                      </a:endParaRPr>
                    </a:p>
                  </a:txBody>
                  <a:tcPr marL="3574" marR="3574" marT="3574"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3574" marR="3574" marT="3574"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3574" marR="3574" marT="3574"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3574" marR="3574" marT="3574"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3574" marR="3574" marT="3574" marB="0" anchor="b"/>
                </a:tc>
                <a:extLst>
                  <a:ext uri="{0D108BD9-81ED-4DB2-BD59-A6C34878D82A}">
                    <a16:rowId xmlns:a16="http://schemas.microsoft.com/office/drawing/2014/main" val="2144497280"/>
                  </a:ext>
                </a:extLst>
              </a:tr>
              <a:tr h="352616">
                <a:tc>
                  <a:txBody>
                    <a:bodyPr/>
                    <a:lstStyle/>
                    <a:p>
                      <a:pPr algn="l" fontAlgn="b"/>
                      <a:r>
                        <a:rPr lang="en-US" sz="1200" u="none" strike="noStrike" dirty="0">
                          <a:effectLst/>
                        </a:rPr>
                        <a:t>Total DIRECT &amp; INDIRECT</a:t>
                      </a:r>
                      <a:endParaRPr lang="en-US" sz="1200" b="1" i="0" u="none" strike="noStrike" dirty="0">
                        <a:effectLst/>
                        <a:latin typeface="Arial" panose="020B0604020202020204" pitchFamily="34" charset="0"/>
                      </a:endParaRPr>
                    </a:p>
                  </a:txBody>
                  <a:tcPr marL="3574" marR="3574" marT="3574" marB="0" anchor="b"/>
                </a:tc>
                <a:tc gridSpan="2">
                  <a:txBody>
                    <a:bodyPr/>
                    <a:lstStyle/>
                    <a:p>
                      <a:pPr algn="l" fontAlgn="b"/>
                      <a:r>
                        <a:rPr lang="en-US" sz="1000" u="none" strike="noStrike">
                          <a:effectLst/>
                        </a:rPr>
                        <a:t> </a:t>
                      </a:r>
                      <a:endParaRPr lang="en-US" sz="1000" b="1" i="0" u="none" strike="noStrike">
                        <a:effectLst/>
                        <a:latin typeface="Arial" panose="020B0604020202020204" pitchFamily="34" charset="0"/>
                      </a:endParaRPr>
                    </a:p>
                  </a:txBody>
                  <a:tcPr marL="3574" marR="3574" marT="3574" marB="0" anchor="b"/>
                </a:tc>
                <a:tc hMerge="1">
                  <a:txBody>
                    <a:bodyPr/>
                    <a:lstStyle/>
                    <a:p>
                      <a:pPr algn="l" fontAlgn="b"/>
                      <a:endParaRPr lang="en-US" sz="1400" b="1" i="0" u="none" strike="noStrike">
                        <a:effectLst/>
                        <a:latin typeface="Arial" panose="020B0604020202020204" pitchFamily="34" charset="0"/>
                      </a:endParaRPr>
                    </a:p>
                  </a:txBody>
                  <a:tcPr marL="4763" marR="4763" marT="4763" marB="0" anchor="b"/>
                </a:tc>
                <a:tc>
                  <a:txBody>
                    <a:bodyPr/>
                    <a:lstStyle/>
                    <a:p>
                      <a:pPr algn="l" fontAlgn="b"/>
                      <a:r>
                        <a:rPr lang="en-US" sz="1000" u="none" strike="noStrike">
                          <a:effectLst/>
                        </a:rPr>
                        <a:t> </a:t>
                      </a:r>
                      <a:endParaRPr lang="en-US" sz="1000" b="1" i="0" u="none" strike="noStrike">
                        <a:effectLst/>
                        <a:latin typeface="Arial" panose="020B0604020202020204" pitchFamily="34" charset="0"/>
                      </a:endParaRPr>
                    </a:p>
                  </a:txBody>
                  <a:tcPr marL="3574" marR="3574" marT="3574"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3574" marR="3574" marT="3574" marB="0" anchor="b"/>
                </a:tc>
                <a:tc>
                  <a:txBody>
                    <a:bodyPr/>
                    <a:lstStyle/>
                    <a:p>
                      <a:pPr algn="ctr" fontAlgn="b"/>
                      <a:r>
                        <a:rPr lang="en-US" sz="1000" u="none" strike="noStrike">
                          <a:effectLst/>
                        </a:rPr>
                        <a:t> </a:t>
                      </a:r>
                      <a:endParaRPr lang="en-US" sz="1000" b="0" i="0" u="none" strike="noStrike">
                        <a:effectLst/>
                        <a:latin typeface="Arial" panose="020B0604020202020204" pitchFamily="34" charset="0"/>
                      </a:endParaRPr>
                    </a:p>
                  </a:txBody>
                  <a:tcPr marL="3574" marR="3574" marT="3574" marB="0" anchor="b"/>
                </a:tc>
                <a:tc>
                  <a:txBody>
                    <a:bodyPr/>
                    <a:lstStyle/>
                    <a:p>
                      <a:pPr algn="ctr" fontAlgn="b"/>
                      <a:r>
                        <a:rPr lang="en-US" sz="1000" u="none" strike="noStrike">
                          <a:effectLst/>
                        </a:rPr>
                        <a:t> </a:t>
                      </a:r>
                      <a:endParaRPr lang="en-US" sz="1000" b="0" i="0" u="none" strike="noStrike">
                        <a:effectLst/>
                        <a:latin typeface="Arial" panose="020B0604020202020204" pitchFamily="34" charset="0"/>
                      </a:endParaRPr>
                    </a:p>
                  </a:txBody>
                  <a:tcPr marL="3574" marR="3574" marT="3574"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3574" marR="3574" marT="3574"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3574" marR="3574" marT="3574" marB="0" anchor="b"/>
                </a:tc>
                <a:tc>
                  <a:txBody>
                    <a:bodyPr/>
                    <a:lstStyle/>
                    <a:p>
                      <a:pPr algn="l" fontAlgn="b"/>
                      <a:r>
                        <a:rPr lang="en-US" sz="1000" u="none" strike="noStrike">
                          <a:effectLst/>
                        </a:rPr>
                        <a:t> </a:t>
                      </a:r>
                      <a:endParaRPr lang="en-US" sz="1000" b="0" i="0" u="none" strike="noStrike">
                        <a:effectLst/>
                        <a:latin typeface="Arial" panose="020B0604020202020204" pitchFamily="34" charset="0"/>
                      </a:endParaRPr>
                    </a:p>
                  </a:txBody>
                  <a:tcPr marL="3574" marR="3574" marT="3574" marB="0" anchor="b"/>
                </a:tc>
                <a:tc>
                  <a:txBody>
                    <a:bodyPr/>
                    <a:lstStyle/>
                    <a:p>
                      <a:pPr algn="ctr" fontAlgn="b"/>
                      <a:r>
                        <a:rPr lang="en-US" sz="1000" u="none" strike="noStrike" dirty="0">
                          <a:effectLst/>
                        </a:rPr>
                        <a:t> $      169,344 </a:t>
                      </a:r>
                      <a:endParaRPr lang="en-US" sz="1000" b="1" i="0" u="none" strike="noStrike" dirty="0">
                        <a:effectLst/>
                        <a:latin typeface="Arial" panose="020B0604020202020204" pitchFamily="34" charset="0"/>
                      </a:endParaRPr>
                    </a:p>
                  </a:txBody>
                  <a:tcPr marL="3574" marR="3574" marT="3574" marB="0" anchor="b"/>
                </a:tc>
                <a:extLst>
                  <a:ext uri="{0D108BD9-81ED-4DB2-BD59-A6C34878D82A}">
                    <a16:rowId xmlns:a16="http://schemas.microsoft.com/office/drawing/2014/main" val="2342667960"/>
                  </a:ext>
                </a:extLst>
              </a:tr>
            </a:tbl>
          </a:graphicData>
        </a:graphic>
      </p:graphicFrame>
    </p:spTree>
    <p:extLst>
      <p:ext uri="{BB962C8B-B14F-4D97-AF65-F5344CB8AC3E}">
        <p14:creationId xmlns:p14="http://schemas.microsoft.com/office/powerpoint/2010/main" val="959047021"/>
      </p:ext>
    </p:extLst>
  </p:cSld>
  <p:clrMapOvr>
    <a:masterClrMapping/>
  </p:clrMapOvr>
</p:sld>
</file>

<file path=ppt/theme/theme1.xml><?xml version="1.0" encoding="utf-8"?>
<a:theme xmlns:a="http://schemas.openxmlformats.org/drawingml/2006/main" name="1_EMORY+CHOA_PPT_template">
  <a:themeElements>
    <a:clrScheme name="CHOA">
      <a:dk1>
        <a:sysClr val="windowText" lastClr="000000"/>
      </a:dk1>
      <a:lt1>
        <a:sysClr val="window" lastClr="FFFFFF"/>
      </a:lt1>
      <a:dk2>
        <a:srgbClr val="000000"/>
      </a:dk2>
      <a:lt2>
        <a:srgbClr val="FFFFFF"/>
      </a:lt2>
      <a:accent1>
        <a:srgbClr val="72BF44"/>
      </a:accent1>
      <a:accent2>
        <a:srgbClr val="BD2F92"/>
      </a:accent2>
      <a:accent3>
        <a:srgbClr val="4BBBEB"/>
      </a:accent3>
      <a:accent4>
        <a:srgbClr val="F58220"/>
      </a:accent4>
      <a:accent5>
        <a:srgbClr val="005DA4"/>
      </a:accent5>
      <a:accent6>
        <a:srgbClr val="FFDD00"/>
      </a:accent6>
      <a:hlink>
        <a:srgbClr val="00A94F"/>
      </a:hlink>
      <a:folHlink>
        <a:srgbClr val="4BBBEB"/>
      </a:folHlink>
    </a:clrScheme>
    <a:fontScheme name="CHOA fonts">
      <a:majorFont>
        <a:latin typeface="Arial Rounded MT Bol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2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w Cen MT">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2012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w Cen MT">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EMORY+CHOA_PPT_template">
  <a:themeElements>
    <a:clrScheme name="CHOA">
      <a:dk1>
        <a:sysClr val="windowText" lastClr="000000"/>
      </a:dk1>
      <a:lt1>
        <a:sysClr val="window" lastClr="FFFFFF"/>
      </a:lt1>
      <a:dk2>
        <a:srgbClr val="000000"/>
      </a:dk2>
      <a:lt2>
        <a:srgbClr val="FFFFFF"/>
      </a:lt2>
      <a:accent1>
        <a:srgbClr val="72BF44"/>
      </a:accent1>
      <a:accent2>
        <a:srgbClr val="BD2F92"/>
      </a:accent2>
      <a:accent3>
        <a:srgbClr val="4BBBEB"/>
      </a:accent3>
      <a:accent4>
        <a:srgbClr val="F58220"/>
      </a:accent4>
      <a:accent5>
        <a:srgbClr val="005DA4"/>
      </a:accent5>
      <a:accent6>
        <a:srgbClr val="FFDD00"/>
      </a:accent6>
      <a:hlink>
        <a:srgbClr val="00A94F"/>
      </a:hlink>
      <a:folHlink>
        <a:srgbClr val="4BBBEB"/>
      </a:folHlink>
    </a:clrScheme>
    <a:fontScheme name="CHOA fonts">
      <a:majorFont>
        <a:latin typeface="Arial Rounded MT Bol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C265B9F-E978-4EB2-977A-BFAE949BB9CF}">
  <we:reference id="4b785c87-866c-4bad-85d8-5d1ae467ac9a" version="3.5.0.0" store="EXCatalog" storeType="EXCatalog"/>
  <we:alternateReferences>
    <we:reference id="WA104381909" version="3.5.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88a615d-93b3-4585-befa-6f7c43af0c8a" xsi:nil="true"/>
    <lcf76f155ced4ddcb4097134ff3c332f xmlns="8420ee14-ecd2-4450-96d7-5e402d222d82">
      <Terms xmlns="http://schemas.microsoft.com/office/infopath/2007/PartnerControls"/>
    </lcf76f155ced4ddcb4097134ff3c332f>
    <SharedWithUsers xmlns="088a615d-93b3-4585-befa-6f7c43af0c8a">
      <UserInfo>
        <DisplayName>Heilman, Stacy Stephans</DisplayName>
        <AccountId>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A5C9F1B9C7724387FD8ACCA2844C71" ma:contentTypeVersion="17" ma:contentTypeDescription="Create a new document." ma:contentTypeScope="" ma:versionID="af528a11f3129ee01caffd1dbef2c57f">
  <xsd:schema xmlns:xsd="http://www.w3.org/2001/XMLSchema" xmlns:xs="http://www.w3.org/2001/XMLSchema" xmlns:p="http://schemas.microsoft.com/office/2006/metadata/properties" xmlns:ns2="8420ee14-ecd2-4450-96d7-5e402d222d82" xmlns:ns3="088a615d-93b3-4585-befa-6f7c43af0c8a" targetNamespace="http://schemas.microsoft.com/office/2006/metadata/properties" ma:root="true" ma:fieldsID="7000a2fa1a5bbab6e78562db89ffcef1" ns2:_="" ns3:_="">
    <xsd:import namespace="8420ee14-ecd2-4450-96d7-5e402d222d82"/>
    <xsd:import namespace="088a615d-93b3-4585-befa-6f7c43af0c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20ee14-ecd2-4450-96d7-5e402d222d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92fa3da-db31-45ba-92de-38f16e295a42"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8a615d-93b3-4585-befa-6f7c43af0c8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4a1573f-5556-496e-9d4b-f4196c6498c6}" ma:internalName="TaxCatchAll" ma:showField="CatchAllData" ma:web="088a615d-93b3-4585-befa-6f7c43af0c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AB3B1E-F9FE-48F0-B160-19559A9D5409}">
  <ds:schemaRefs>
    <ds:schemaRef ds:uri="http://schemas.openxmlformats.org/package/2006/metadata/core-properties"/>
    <ds:schemaRef ds:uri="http://schemas.microsoft.com/office/2006/documentManagement/types"/>
    <ds:schemaRef ds:uri="8420ee14-ecd2-4450-96d7-5e402d222d82"/>
    <ds:schemaRef ds:uri="http://purl.org/dc/elements/1.1/"/>
    <ds:schemaRef ds:uri="http://schemas.microsoft.com/office/2006/metadata/properties"/>
    <ds:schemaRef ds:uri="http://schemas.microsoft.com/office/infopath/2007/PartnerControls"/>
    <ds:schemaRef ds:uri="http://purl.org/dc/terms/"/>
    <ds:schemaRef ds:uri="088a615d-93b3-4585-befa-6f7c43af0c8a"/>
    <ds:schemaRef ds:uri="http://www.w3.org/XML/1998/namespace"/>
    <ds:schemaRef ds:uri="http://purl.org/dc/dcmitype/"/>
  </ds:schemaRefs>
</ds:datastoreItem>
</file>

<file path=customXml/itemProps2.xml><?xml version="1.0" encoding="utf-8"?>
<ds:datastoreItem xmlns:ds="http://schemas.openxmlformats.org/officeDocument/2006/customXml" ds:itemID="{DDEF34F0-AE4C-4FE2-B969-B213AA8725FB}">
  <ds:schemaRefs>
    <ds:schemaRef ds:uri="088a615d-93b3-4585-befa-6f7c43af0c8a"/>
    <ds:schemaRef ds:uri="8420ee14-ecd2-4450-96d7-5e402d222d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D532950-09ED-4100-B30D-E6BA8ED24B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319</TotalTime>
  <Words>2672</Words>
  <Application>Microsoft Office PowerPoint</Application>
  <PresentationFormat>On-screen Show (4:3)</PresentationFormat>
  <Paragraphs>338</Paragraphs>
  <Slides>28</Slides>
  <Notes>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28</vt:i4>
      </vt:variant>
    </vt:vector>
  </HeadingPairs>
  <TitlesOfParts>
    <vt:vector size="42" baseType="lpstr">
      <vt:lpstr>Archer Semibold</vt:lpstr>
      <vt:lpstr>Arial</vt:lpstr>
      <vt:lpstr>Arial Rounded MT Bold</vt:lpstr>
      <vt:lpstr>azo-sans-web</vt:lpstr>
      <vt:lpstr>Calibri</vt:lpstr>
      <vt:lpstr>Rockwell</vt:lpstr>
      <vt:lpstr>Symbol</vt:lpstr>
      <vt:lpstr>Times New Roman</vt:lpstr>
      <vt:lpstr>Tw Cen MT</vt:lpstr>
      <vt:lpstr>Wingdings</vt:lpstr>
      <vt:lpstr>1_EMORY+CHOA_PPT_template</vt:lpstr>
      <vt:lpstr>2012 Template</vt:lpstr>
      <vt:lpstr>1_2012 Template</vt:lpstr>
      <vt:lpstr>1_EMORY+CHOA_PPT_template</vt:lpstr>
      <vt:lpstr>The Icing on the Cake: Strategies for Making the Most of the Non-Research Plan Sections of your Grant Application Presenting ways to bolster your grant application through your Biosketch, budget and justification, resources &amp; environment section, and letters of support</vt:lpstr>
      <vt:lpstr>Survey Drawing</vt:lpstr>
      <vt:lpstr>Survey Drawing</vt:lpstr>
      <vt:lpstr>K-Club Special:  Robert A. Winn Career Development Award (Winn CDA) </vt:lpstr>
      <vt:lpstr>K-Club Special: Alex’s Lemonade Stand “A” Award Grant (Career Development Award) </vt:lpstr>
      <vt:lpstr>Today’s experts</vt:lpstr>
      <vt:lpstr>Budgets</vt:lpstr>
      <vt:lpstr> Budgetary Elements  </vt:lpstr>
      <vt:lpstr>Internal Budget Example – Year 1</vt:lpstr>
      <vt:lpstr>Budget Justifications</vt:lpstr>
      <vt:lpstr>Budget Justification Components</vt:lpstr>
      <vt:lpstr>Personnel</vt:lpstr>
      <vt:lpstr>Personnel</vt:lpstr>
      <vt:lpstr>Research Support</vt:lpstr>
      <vt:lpstr>Research Support</vt:lpstr>
      <vt:lpstr>Other Support</vt:lpstr>
      <vt:lpstr>Other Support</vt:lpstr>
      <vt:lpstr>Letters of Support</vt:lpstr>
      <vt:lpstr>Letters of Support</vt:lpstr>
      <vt:lpstr>Letters of Support</vt:lpstr>
      <vt:lpstr>Letters of Support</vt:lpstr>
      <vt:lpstr>RFA Specific Letters Example (K23)</vt:lpstr>
      <vt:lpstr>RFA Specific Letters Example (K23)</vt:lpstr>
      <vt:lpstr>Biosketches</vt:lpstr>
      <vt:lpstr>Biosketch: High Points for Today</vt:lpstr>
      <vt:lpstr>Example from a K23 Personal Statement</vt:lpstr>
      <vt:lpstr>Example from a K23 Contribution to Science</vt:lpstr>
      <vt:lpstr>Resources and Environment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Graphics to Enhance Grant Proposals</dc:title>
  <dc:creator>Heilman, Stacy Stephans</dc:creator>
  <cp:lastModifiedBy>Hawk, Julie Lollar</cp:lastModifiedBy>
  <cp:revision>2</cp:revision>
  <dcterms:created xsi:type="dcterms:W3CDTF">2021-02-08T15:52:20Z</dcterms:created>
  <dcterms:modified xsi:type="dcterms:W3CDTF">2023-04-12T18:22:39Z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0x01010087A5C9F1B9C7724387FD8ACCA2844C71</vt:lpwstr>
  </property>
  <property fmtid="{D5CDD505-2E9C-101B-9397-08002B2CF9AE}" pid="3" name="MediaServiceImageTags">
    <vt:lpwstr/>
  </property>
</Properties>
</file>