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969" r:id="rId5"/>
    <p:sldMasterId id="2147483975" r:id="rId6"/>
    <p:sldMasterId id="2147484016" r:id="rId7"/>
  </p:sldMasterIdLst>
  <p:notesMasterIdLst>
    <p:notesMasterId r:id="rId27"/>
  </p:notesMasterIdLst>
  <p:handoutMasterIdLst>
    <p:handoutMasterId r:id="rId28"/>
  </p:handoutMasterIdLst>
  <p:sldIdLst>
    <p:sldId id="280" r:id="rId8"/>
    <p:sldId id="307" r:id="rId9"/>
    <p:sldId id="319" r:id="rId10"/>
    <p:sldId id="258" r:id="rId11"/>
    <p:sldId id="257" r:id="rId12"/>
    <p:sldId id="320" r:id="rId13"/>
    <p:sldId id="322" r:id="rId14"/>
    <p:sldId id="321" r:id="rId15"/>
    <p:sldId id="323" r:id="rId16"/>
    <p:sldId id="327" r:id="rId17"/>
    <p:sldId id="328" r:id="rId18"/>
    <p:sldId id="325" r:id="rId19"/>
    <p:sldId id="324" r:id="rId20"/>
    <p:sldId id="330" r:id="rId21"/>
    <p:sldId id="329" r:id="rId22"/>
    <p:sldId id="326" r:id="rId23"/>
    <p:sldId id="331" r:id="rId24"/>
    <p:sldId id="332" r:id="rId25"/>
    <p:sldId id="33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4F"/>
    <a:srgbClr val="320CD6"/>
    <a:srgbClr val="22229E"/>
    <a:srgbClr val="030F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0E773-EB4B-4876-B7C5-13DEEF36C759}" v="1834" dt="2023-09-18T15:48:28.062"/>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1" autoAdjust="0"/>
  </p:normalViewPr>
  <p:slideViewPr>
    <p:cSldViewPr snapToGrid="0">
      <p:cViewPr varScale="1">
        <p:scale>
          <a:sx n="81" d="100"/>
          <a:sy n="81" d="100"/>
        </p:scale>
        <p:origin x="912"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4C0F7-2595-4C8E-AB0A-F05D81792D4A}" type="doc">
      <dgm:prSet loTypeId="urn:microsoft.com/office/officeart/2005/8/layout/gear1" loCatId="relationship" qsTypeId="urn:microsoft.com/office/officeart/2005/8/quickstyle/simple1" qsCatId="simple" csTypeId="urn:microsoft.com/office/officeart/2005/8/colors/accent1_2" csCatId="accent1" phldr="1"/>
      <dgm:spPr/>
    </dgm:pt>
    <dgm:pt modelId="{F60C8980-96FF-4755-AB35-1BA3879624D0}">
      <dgm:prSet phldrT="[Text]" custT="1"/>
      <dgm:spPr>
        <a:solidFill>
          <a:srgbClr val="00B050"/>
        </a:solidFill>
      </dgm:spPr>
      <dgm:t>
        <a:bodyPr/>
        <a:lstStyle/>
        <a:p>
          <a:r>
            <a:rPr lang="en-US" sz="2400" dirty="0">
              <a:solidFill>
                <a:schemeClr val="tx1"/>
              </a:solidFill>
            </a:rPr>
            <a:t>Mentor/ Co-mentor Plans &amp; Statements</a:t>
          </a:r>
        </a:p>
      </dgm:t>
    </dgm:pt>
    <dgm:pt modelId="{A4D6AEF8-1441-46E7-905A-227C0EA8BE3B}" type="parTrans" cxnId="{443E37A1-5581-4635-917D-30CF71269E22}">
      <dgm:prSet/>
      <dgm:spPr/>
      <dgm:t>
        <a:bodyPr/>
        <a:lstStyle/>
        <a:p>
          <a:endParaRPr lang="en-US"/>
        </a:p>
      </dgm:t>
    </dgm:pt>
    <dgm:pt modelId="{9EB690BF-4415-435F-B135-8B5B3C73AF35}" type="sibTrans" cxnId="{443E37A1-5581-4635-917D-30CF71269E22}">
      <dgm:prSet/>
      <dgm:spPr/>
      <dgm:t>
        <a:bodyPr/>
        <a:lstStyle/>
        <a:p>
          <a:endParaRPr lang="en-US"/>
        </a:p>
      </dgm:t>
    </dgm:pt>
    <dgm:pt modelId="{6D6BE912-DABB-416E-BD1D-9D4D5F8E0A70}">
      <dgm:prSet phldrT="[Text]"/>
      <dgm:spPr>
        <a:solidFill>
          <a:schemeClr val="accent3">
            <a:lumMod val="40000"/>
            <a:lumOff val="60000"/>
          </a:schemeClr>
        </a:solidFill>
      </dgm:spPr>
      <dgm:t>
        <a:bodyPr/>
        <a:lstStyle/>
        <a:p>
          <a:r>
            <a:rPr lang="en-US" dirty="0">
              <a:solidFill>
                <a:schemeClr val="tx1"/>
              </a:solidFill>
            </a:rPr>
            <a:t>Letters of Reference</a:t>
          </a:r>
        </a:p>
      </dgm:t>
    </dgm:pt>
    <dgm:pt modelId="{C86D3935-1D04-4788-8EDA-5BFADD566DC5}" type="parTrans" cxnId="{2845CB43-782D-48AD-90DE-D52943BC3025}">
      <dgm:prSet/>
      <dgm:spPr/>
      <dgm:t>
        <a:bodyPr/>
        <a:lstStyle/>
        <a:p>
          <a:endParaRPr lang="en-US"/>
        </a:p>
      </dgm:t>
    </dgm:pt>
    <dgm:pt modelId="{327EF3A1-45BB-45C7-972A-064E73639EB5}" type="sibTrans" cxnId="{2845CB43-782D-48AD-90DE-D52943BC3025}">
      <dgm:prSet/>
      <dgm:spPr/>
      <dgm:t>
        <a:bodyPr/>
        <a:lstStyle/>
        <a:p>
          <a:endParaRPr lang="en-US"/>
        </a:p>
      </dgm:t>
    </dgm:pt>
    <dgm:pt modelId="{88E0B44A-CD10-4059-8D5C-830CF6E07EC8}">
      <dgm:prSet phldrT="[Text]" custT="1"/>
      <dgm:spPr>
        <a:solidFill>
          <a:srgbClr val="92D050"/>
        </a:solidFill>
      </dgm:spPr>
      <dgm:t>
        <a:bodyPr/>
        <a:lstStyle/>
        <a:p>
          <a:r>
            <a:rPr lang="en-US" sz="1400" dirty="0">
              <a:solidFill>
                <a:schemeClr val="tx1"/>
              </a:solidFill>
            </a:rPr>
            <a:t>Collaborators Contributors Consultants Letters of Support</a:t>
          </a:r>
        </a:p>
      </dgm:t>
    </dgm:pt>
    <dgm:pt modelId="{DB4A57F8-BE56-4638-9127-B9A6ACD31351}" type="parTrans" cxnId="{13E140C3-DE03-4011-84DA-8DF30A374E51}">
      <dgm:prSet/>
      <dgm:spPr/>
      <dgm:t>
        <a:bodyPr/>
        <a:lstStyle/>
        <a:p>
          <a:endParaRPr lang="en-US"/>
        </a:p>
      </dgm:t>
    </dgm:pt>
    <dgm:pt modelId="{68CBF05F-0C30-4928-B251-CAEB65D8D0F4}" type="sibTrans" cxnId="{13E140C3-DE03-4011-84DA-8DF30A374E51}">
      <dgm:prSet/>
      <dgm:spPr/>
      <dgm:t>
        <a:bodyPr/>
        <a:lstStyle/>
        <a:p>
          <a:endParaRPr lang="en-US"/>
        </a:p>
      </dgm:t>
    </dgm:pt>
    <dgm:pt modelId="{F95243BE-9489-43A0-BF6F-2CC6F5CC9D28}" type="pres">
      <dgm:prSet presAssocID="{9EF4C0F7-2595-4C8E-AB0A-F05D81792D4A}" presName="composite" presStyleCnt="0">
        <dgm:presLayoutVars>
          <dgm:chMax val="3"/>
          <dgm:animLvl val="lvl"/>
          <dgm:resizeHandles val="exact"/>
        </dgm:presLayoutVars>
      </dgm:prSet>
      <dgm:spPr/>
    </dgm:pt>
    <dgm:pt modelId="{D8170191-ED3A-4172-A688-C77621701925}" type="pres">
      <dgm:prSet presAssocID="{F60C8980-96FF-4755-AB35-1BA3879624D0}" presName="gear1" presStyleLbl="node1" presStyleIdx="0" presStyleCnt="3">
        <dgm:presLayoutVars>
          <dgm:chMax val="1"/>
          <dgm:bulletEnabled val="1"/>
        </dgm:presLayoutVars>
      </dgm:prSet>
      <dgm:spPr/>
    </dgm:pt>
    <dgm:pt modelId="{C54FE5EC-A8C9-466F-9DFF-FCCC2F236A09}" type="pres">
      <dgm:prSet presAssocID="{F60C8980-96FF-4755-AB35-1BA3879624D0}" presName="gear1srcNode" presStyleLbl="node1" presStyleIdx="0" presStyleCnt="3"/>
      <dgm:spPr/>
    </dgm:pt>
    <dgm:pt modelId="{244C90CA-C7A9-48D4-AE4E-3E795C1AB481}" type="pres">
      <dgm:prSet presAssocID="{F60C8980-96FF-4755-AB35-1BA3879624D0}" presName="gear1dstNode" presStyleLbl="node1" presStyleIdx="0" presStyleCnt="3"/>
      <dgm:spPr/>
    </dgm:pt>
    <dgm:pt modelId="{6B47E6A9-AA95-4170-93DE-4FEFFD158384}" type="pres">
      <dgm:prSet presAssocID="{6D6BE912-DABB-416E-BD1D-9D4D5F8E0A70}" presName="gear2" presStyleLbl="node1" presStyleIdx="1" presStyleCnt="3" custScaleX="72879" custScaleY="76797">
        <dgm:presLayoutVars>
          <dgm:chMax val="1"/>
          <dgm:bulletEnabled val="1"/>
        </dgm:presLayoutVars>
      </dgm:prSet>
      <dgm:spPr/>
    </dgm:pt>
    <dgm:pt modelId="{A4E3C19B-251A-4F91-9194-B0BEAD2D4A73}" type="pres">
      <dgm:prSet presAssocID="{6D6BE912-DABB-416E-BD1D-9D4D5F8E0A70}" presName="gear2srcNode" presStyleLbl="node1" presStyleIdx="1" presStyleCnt="3"/>
      <dgm:spPr/>
    </dgm:pt>
    <dgm:pt modelId="{B1487A69-7B50-4300-993C-367A0B3056B7}" type="pres">
      <dgm:prSet presAssocID="{6D6BE912-DABB-416E-BD1D-9D4D5F8E0A70}" presName="gear2dstNode" presStyleLbl="node1" presStyleIdx="1" presStyleCnt="3"/>
      <dgm:spPr/>
    </dgm:pt>
    <dgm:pt modelId="{980123F9-7258-481F-AA55-82D7BCAFBE9D}" type="pres">
      <dgm:prSet presAssocID="{88E0B44A-CD10-4059-8D5C-830CF6E07EC8}" presName="gear3" presStyleLbl="node1" presStyleIdx="2" presStyleCnt="3"/>
      <dgm:spPr/>
    </dgm:pt>
    <dgm:pt modelId="{99BBAA3C-6B6A-443A-B7F8-8C10D25D865F}" type="pres">
      <dgm:prSet presAssocID="{88E0B44A-CD10-4059-8D5C-830CF6E07EC8}" presName="gear3tx" presStyleLbl="node1" presStyleIdx="2" presStyleCnt="3">
        <dgm:presLayoutVars>
          <dgm:chMax val="1"/>
          <dgm:bulletEnabled val="1"/>
        </dgm:presLayoutVars>
      </dgm:prSet>
      <dgm:spPr/>
    </dgm:pt>
    <dgm:pt modelId="{CFD81173-B878-4F70-824C-C6B64CF228F3}" type="pres">
      <dgm:prSet presAssocID="{88E0B44A-CD10-4059-8D5C-830CF6E07EC8}" presName="gear3srcNode" presStyleLbl="node1" presStyleIdx="2" presStyleCnt="3"/>
      <dgm:spPr/>
    </dgm:pt>
    <dgm:pt modelId="{BA8CD904-A129-4985-B1EC-CFC99639A2BF}" type="pres">
      <dgm:prSet presAssocID="{88E0B44A-CD10-4059-8D5C-830CF6E07EC8}" presName="gear3dstNode" presStyleLbl="node1" presStyleIdx="2" presStyleCnt="3"/>
      <dgm:spPr/>
    </dgm:pt>
    <dgm:pt modelId="{0545188C-9162-4D27-9B8B-CF25EE68F839}" type="pres">
      <dgm:prSet presAssocID="{9EB690BF-4415-435F-B135-8B5B3C73AF35}" presName="connector1" presStyleLbl="sibTrans2D1" presStyleIdx="0" presStyleCnt="3"/>
      <dgm:spPr/>
    </dgm:pt>
    <dgm:pt modelId="{1B37DB18-2962-49F3-B2B2-D535471B694D}" type="pres">
      <dgm:prSet presAssocID="{327EF3A1-45BB-45C7-972A-064E73639EB5}" presName="connector2" presStyleLbl="sibTrans2D1" presStyleIdx="1" presStyleCnt="3"/>
      <dgm:spPr/>
    </dgm:pt>
    <dgm:pt modelId="{2F4B8E40-CE2C-4A47-B07F-8E9D2308B2F2}" type="pres">
      <dgm:prSet presAssocID="{68CBF05F-0C30-4928-B251-CAEB65D8D0F4}" presName="connector3" presStyleLbl="sibTrans2D1" presStyleIdx="2" presStyleCnt="3"/>
      <dgm:spPr/>
    </dgm:pt>
  </dgm:ptLst>
  <dgm:cxnLst>
    <dgm:cxn modelId="{54AD4F28-423D-49F5-A4D6-E1776F29D39E}" type="presOf" srcId="{327EF3A1-45BB-45C7-972A-064E73639EB5}" destId="{1B37DB18-2962-49F3-B2B2-D535471B694D}" srcOrd="0" destOrd="0" presId="urn:microsoft.com/office/officeart/2005/8/layout/gear1"/>
    <dgm:cxn modelId="{2845CB43-782D-48AD-90DE-D52943BC3025}" srcId="{9EF4C0F7-2595-4C8E-AB0A-F05D81792D4A}" destId="{6D6BE912-DABB-416E-BD1D-9D4D5F8E0A70}" srcOrd="1" destOrd="0" parTransId="{C86D3935-1D04-4788-8EDA-5BFADD566DC5}" sibTransId="{327EF3A1-45BB-45C7-972A-064E73639EB5}"/>
    <dgm:cxn modelId="{66041071-B920-43BD-8CEF-4F1EBBE0E00E}" type="presOf" srcId="{6D6BE912-DABB-416E-BD1D-9D4D5F8E0A70}" destId="{6B47E6A9-AA95-4170-93DE-4FEFFD158384}" srcOrd="0" destOrd="0" presId="urn:microsoft.com/office/officeart/2005/8/layout/gear1"/>
    <dgm:cxn modelId="{B6199555-C869-461A-8A7C-9E08391BEC50}" type="presOf" srcId="{68CBF05F-0C30-4928-B251-CAEB65D8D0F4}" destId="{2F4B8E40-CE2C-4A47-B07F-8E9D2308B2F2}" srcOrd="0" destOrd="0" presId="urn:microsoft.com/office/officeart/2005/8/layout/gear1"/>
    <dgm:cxn modelId="{2BB94A56-7A7B-47B2-8856-B544FB4E168B}" type="presOf" srcId="{88E0B44A-CD10-4059-8D5C-830CF6E07EC8}" destId="{CFD81173-B878-4F70-824C-C6B64CF228F3}" srcOrd="2" destOrd="0" presId="urn:microsoft.com/office/officeart/2005/8/layout/gear1"/>
    <dgm:cxn modelId="{54F2A282-0F33-4544-AF20-9A6142D55BB3}" type="presOf" srcId="{88E0B44A-CD10-4059-8D5C-830CF6E07EC8}" destId="{980123F9-7258-481F-AA55-82D7BCAFBE9D}" srcOrd="0" destOrd="0" presId="urn:microsoft.com/office/officeart/2005/8/layout/gear1"/>
    <dgm:cxn modelId="{306B4183-F23E-4365-96B6-E1FE6829090B}" type="presOf" srcId="{6D6BE912-DABB-416E-BD1D-9D4D5F8E0A70}" destId="{A4E3C19B-251A-4F91-9194-B0BEAD2D4A73}" srcOrd="1" destOrd="0" presId="urn:microsoft.com/office/officeart/2005/8/layout/gear1"/>
    <dgm:cxn modelId="{D3190C9D-4BFD-468D-BF89-0E24D12A8C9A}" type="presOf" srcId="{F60C8980-96FF-4755-AB35-1BA3879624D0}" destId="{244C90CA-C7A9-48D4-AE4E-3E795C1AB481}" srcOrd="2" destOrd="0" presId="urn:microsoft.com/office/officeart/2005/8/layout/gear1"/>
    <dgm:cxn modelId="{443E37A1-5581-4635-917D-30CF71269E22}" srcId="{9EF4C0F7-2595-4C8E-AB0A-F05D81792D4A}" destId="{F60C8980-96FF-4755-AB35-1BA3879624D0}" srcOrd="0" destOrd="0" parTransId="{A4D6AEF8-1441-46E7-905A-227C0EA8BE3B}" sibTransId="{9EB690BF-4415-435F-B135-8B5B3C73AF35}"/>
    <dgm:cxn modelId="{5C33AFA8-BB01-448B-A312-102BBB8A9DF8}" type="presOf" srcId="{F60C8980-96FF-4755-AB35-1BA3879624D0}" destId="{C54FE5EC-A8C9-466F-9DFF-FCCC2F236A09}" srcOrd="1" destOrd="0" presId="urn:microsoft.com/office/officeart/2005/8/layout/gear1"/>
    <dgm:cxn modelId="{8D09C3B1-EA1D-431C-9C0E-1DBBE39BB231}" type="presOf" srcId="{F60C8980-96FF-4755-AB35-1BA3879624D0}" destId="{D8170191-ED3A-4172-A688-C77621701925}" srcOrd="0" destOrd="0" presId="urn:microsoft.com/office/officeart/2005/8/layout/gear1"/>
    <dgm:cxn modelId="{2AFE4CB4-8AD0-4759-9F84-23550A1B3D9E}" type="presOf" srcId="{9EF4C0F7-2595-4C8E-AB0A-F05D81792D4A}" destId="{F95243BE-9489-43A0-BF6F-2CC6F5CC9D28}" srcOrd="0" destOrd="0" presId="urn:microsoft.com/office/officeart/2005/8/layout/gear1"/>
    <dgm:cxn modelId="{56D05EBC-60AD-46A0-A465-0F5A6584761F}" type="presOf" srcId="{88E0B44A-CD10-4059-8D5C-830CF6E07EC8}" destId="{BA8CD904-A129-4985-B1EC-CFC99639A2BF}" srcOrd="3" destOrd="0" presId="urn:microsoft.com/office/officeart/2005/8/layout/gear1"/>
    <dgm:cxn modelId="{21B7C1BE-7711-4FC5-BF4E-B36728CE3D40}" type="presOf" srcId="{88E0B44A-CD10-4059-8D5C-830CF6E07EC8}" destId="{99BBAA3C-6B6A-443A-B7F8-8C10D25D865F}" srcOrd="1" destOrd="0" presId="urn:microsoft.com/office/officeart/2005/8/layout/gear1"/>
    <dgm:cxn modelId="{13E140C3-DE03-4011-84DA-8DF30A374E51}" srcId="{9EF4C0F7-2595-4C8E-AB0A-F05D81792D4A}" destId="{88E0B44A-CD10-4059-8D5C-830CF6E07EC8}" srcOrd="2" destOrd="0" parTransId="{DB4A57F8-BE56-4638-9127-B9A6ACD31351}" sibTransId="{68CBF05F-0C30-4928-B251-CAEB65D8D0F4}"/>
    <dgm:cxn modelId="{4E5179CB-6327-4AA7-9839-3158EC02D433}" type="presOf" srcId="{6D6BE912-DABB-416E-BD1D-9D4D5F8E0A70}" destId="{B1487A69-7B50-4300-993C-367A0B3056B7}" srcOrd="2" destOrd="0" presId="urn:microsoft.com/office/officeart/2005/8/layout/gear1"/>
    <dgm:cxn modelId="{B00633F1-25EC-457A-8B81-AA65C7A1AA1C}" type="presOf" srcId="{9EB690BF-4415-435F-B135-8B5B3C73AF35}" destId="{0545188C-9162-4D27-9B8B-CF25EE68F839}" srcOrd="0" destOrd="0" presId="urn:microsoft.com/office/officeart/2005/8/layout/gear1"/>
    <dgm:cxn modelId="{147A3349-1F87-4200-A7F0-B03B061EE59E}" type="presParOf" srcId="{F95243BE-9489-43A0-BF6F-2CC6F5CC9D28}" destId="{D8170191-ED3A-4172-A688-C77621701925}" srcOrd="0" destOrd="0" presId="urn:microsoft.com/office/officeart/2005/8/layout/gear1"/>
    <dgm:cxn modelId="{69977E02-CAC7-42A4-8758-DB60E9813694}" type="presParOf" srcId="{F95243BE-9489-43A0-BF6F-2CC6F5CC9D28}" destId="{C54FE5EC-A8C9-466F-9DFF-FCCC2F236A09}" srcOrd="1" destOrd="0" presId="urn:microsoft.com/office/officeart/2005/8/layout/gear1"/>
    <dgm:cxn modelId="{BA2D9583-64CE-47C6-A9A6-311EE6970E5F}" type="presParOf" srcId="{F95243BE-9489-43A0-BF6F-2CC6F5CC9D28}" destId="{244C90CA-C7A9-48D4-AE4E-3E795C1AB481}" srcOrd="2" destOrd="0" presId="urn:microsoft.com/office/officeart/2005/8/layout/gear1"/>
    <dgm:cxn modelId="{F3216C7F-B783-4262-A564-42A3C85402EA}" type="presParOf" srcId="{F95243BE-9489-43A0-BF6F-2CC6F5CC9D28}" destId="{6B47E6A9-AA95-4170-93DE-4FEFFD158384}" srcOrd="3" destOrd="0" presId="urn:microsoft.com/office/officeart/2005/8/layout/gear1"/>
    <dgm:cxn modelId="{F9CD2446-1999-4E32-914E-0B90541A268B}" type="presParOf" srcId="{F95243BE-9489-43A0-BF6F-2CC6F5CC9D28}" destId="{A4E3C19B-251A-4F91-9194-B0BEAD2D4A73}" srcOrd="4" destOrd="0" presId="urn:microsoft.com/office/officeart/2005/8/layout/gear1"/>
    <dgm:cxn modelId="{74A69EB9-EEBA-4CC8-A105-9B6DDAA9E1BA}" type="presParOf" srcId="{F95243BE-9489-43A0-BF6F-2CC6F5CC9D28}" destId="{B1487A69-7B50-4300-993C-367A0B3056B7}" srcOrd="5" destOrd="0" presId="urn:microsoft.com/office/officeart/2005/8/layout/gear1"/>
    <dgm:cxn modelId="{79CA14F9-EFFD-4435-80E9-03C6FB6100C8}" type="presParOf" srcId="{F95243BE-9489-43A0-BF6F-2CC6F5CC9D28}" destId="{980123F9-7258-481F-AA55-82D7BCAFBE9D}" srcOrd="6" destOrd="0" presId="urn:microsoft.com/office/officeart/2005/8/layout/gear1"/>
    <dgm:cxn modelId="{EA31F6EE-AB34-429C-8A5A-3D867FA1D6A6}" type="presParOf" srcId="{F95243BE-9489-43A0-BF6F-2CC6F5CC9D28}" destId="{99BBAA3C-6B6A-443A-B7F8-8C10D25D865F}" srcOrd="7" destOrd="0" presId="urn:microsoft.com/office/officeart/2005/8/layout/gear1"/>
    <dgm:cxn modelId="{DBA4EBFE-3602-457D-AAD4-3FDF824A2AA5}" type="presParOf" srcId="{F95243BE-9489-43A0-BF6F-2CC6F5CC9D28}" destId="{CFD81173-B878-4F70-824C-C6B64CF228F3}" srcOrd="8" destOrd="0" presId="urn:microsoft.com/office/officeart/2005/8/layout/gear1"/>
    <dgm:cxn modelId="{7E583FCD-07B0-47B9-AE3F-CDF7F959BE84}" type="presParOf" srcId="{F95243BE-9489-43A0-BF6F-2CC6F5CC9D28}" destId="{BA8CD904-A129-4985-B1EC-CFC99639A2BF}" srcOrd="9" destOrd="0" presId="urn:microsoft.com/office/officeart/2005/8/layout/gear1"/>
    <dgm:cxn modelId="{CE7D94AB-0A7D-4E35-8810-BA5E5B513AC4}" type="presParOf" srcId="{F95243BE-9489-43A0-BF6F-2CC6F5CC9D28}" destId="{0545188C-9162-4D27-9B8B-CF25EE68F839}" srcOrd="10" destOrd="0" presId="urn:microsoft.com/office/officeart/2005/8/layout/gear1"/>
    <dgm:cxn modelId="{D0217002-B2A6-42F8-8768-5C3072E3DD64}" type="presParOf" srcId="{F95243BE-9489-43A0-BF6F-2CC6F5CC9D28}" destId="{1B37DB18-2962-49F3-B2B2-D535471B694D}" srcOrd="11" destOrd="0" presId="urn:microsoft.com/office/officeart/2005/8/layout/gear1"/>
    <dgm:cxn modelId="{2345FF40-F9E2-4EBA-B905-CFF5C2C27623}" type="presParOf" srcId="{F95243BE-9489-43A0-BF6F-2CC6F5CC9D28}" destId="{2F4B8E40-CE2C-4A47-B07F-8E9D2308B2F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4C0F7-2595-4C8E-AB0A-F05D81792D4A}" type="doc">
      <dgm:prSet loTypeId="urn:microsoft.com/office/officeart/2005/8/layout/gear1" loCatId="relationship" qsTypeId="urn:microsoft.com/office/officeart/2005/8/quickstyle/simple1" qsCatId="simple" csTypeId="urn:microsoft.com/office/officeart/2005/8/colors/accent1_2" csCatId="accent1" phldr="1"/>
      <dgm:spPr/>
    </dgm:pt>
    <dgm:pt modelId="{F60C8980-96FF-4755-AB35-1BA3879624D0}">
      <dgm:prSet phldrT="[Text]" custT="1"/>
      <dgm:spPr>
        <a:solidFill>
          <a:srgbClr val="00B050"/>
        </a:solidFill>
      </dgm:spPr>
      <dgm:t>
        <a:bodyPr/>
        <a:lstStyle/>
        <a:p>
          <a:r>
            <a:rPr lang="en-US" sz="2400" dirty="0">
              <a:solidFill>
                <a:schemeClr val="tx1"/>
              </a:solidFill>
            </a:rPr>
            <a:t>Mentor/ Co-mentor Plans &amp; Statements</a:t>
          </a:r>
        </a:p>
      </dgm:t>
    </dgm:pt>
    <dgm:pt modelId="{A4D6AEF8-1441-46E7-905A-227C0EA8BE3B}" type="parTrans" cxnId="{443E37A1-5581-4635-917D-30CF71269E22}">
      <dgm:prSet/>
      <dgm:spPr/>
      <dgm:t>
        <a:bodyPr/>
        <a:lstStyle/>
        <a:p>
          <a:endParaRPr lang="en-US"/>
        </a:p>
      </dgm:t>
    </dgm:pt>
    <dgm:pt modelId="{9EB690BF-4415-435F-B135-8B5B3C73AF35}" type="sibTrans" cxnId="{443E37A1-5581-4635-917D-30CF71269E22}">
      <dgm:prSet/>
      <dgm:spPr/>
      <dgm:t>
        <a:bodyPr/>
        <a:lstStyle/>
        <a:p>
          <a:endParaRPr lang="en-US"/>
        </a:p>
      </dgm:t>
    </dgm:pt>
    <dgm:pt modelId="{6D6BE912-DABB-416E-BD1D-9D4D5F8E0A70}">
      <dgm:prSet phldrT="[Text]"/>
      <dgm:spPr>
        <a:solidFill>
          <a:schemeClr val="accent3">
            <a:lumMod val="40000"/>
            <a:lumOff val="60000"/>
          </a:schemeClr>
        </a:solidFill>
      </dgm:spPr>
      <dgm:t>
        <a:bodyPr/>
        <a:lstStyle/>
        <a:p>
          <a:r>
            <a:rPr lang="en-US" dirty="0">
              <a:solidFill>
                <a:schemeClr val="tx1"/>
              </a:solidFill>
            </a:rPr>
            <a:t>Letters of Reference</a:t>
          </a:r>
        </a:p>
      </dgm:t>
    </dgm:pt>
    <dgm:pt modelId="{C86D3935-1D04-4788-8EDA-5BFADD566DC5}" type="parTrans" cxnId="{2845CB43-782D-48AD-90DE-D52943BC3025}">
      <dgm:prSet/>
      <dgm:spPr/>
      <dgm:t>
        <a:bodyPr/>
        <a:lstStyle/>
        <a:p>
          <a:endParaRPr lang="en-US"/>
        </a:p>
      </dgm:t>
    </dgm:pt>
    <dgm:pt modelId="{327EF3A1-45BB-45C7-972A-064E73639EB5}" type="sibTrans" cxnId="{2845CB43-782D-48AD-90DE-D52943BC3025}">
      <dgm:prSet/>
      <dgm:spPr/>
      <dgm:t>
        <a:bodyPr/>
        <a:lstStyle/>
        <a:p>
          <a:endParaRPr lang="en-US"/>
        </a:p>
      </dgm:t>
    </dgm:pt>
    <dgm:pt modelId="{88E0B44A-CD10-4059-8D5C-830CF6E07EC8}">
      <dgm:prSet phldrT="[Text]" custT="1"/>
      <dgm:spPr>
        <a:solidFill>
          <a:srgbClr val="92D050"/>
        </a:solidFill>
      </dgm:spPr>
      <dgm:t>
        <a:bodyPr/>
        <a:lstStyle/>
        <a:p>
          <a:r>
            <a:rPr lang="en-US" sz="1400" dirty="0">
              <a:solidFill>
                <a:schemeClr val="tx1"/>
              </a:solidFill>
            </a:rPr>
            <a:t>Collaborators Contributors Consultants Letters of Support</a:t>
          </a:r>
        </a:p>
      </dgm:t>
    </dgm:pt>
    <dgm:pt modelId="{DB4A57F8-BE56-4638-9127-B9A6ACD31351}" type="parTrans" cxnId="{13E140C3-DE03-4011-84DA-8DF30A374E51}">
      <dgm:prSet/>
      <dgm:spPr/>
      <dgm:t>
        <a:bodyPr/>
        <a:lstStyle/>
        <a:p>
          <a:endParaRPr lang="en-US"/>
        </a:p>
      </dgm:t>
    </dgm:pt>
    <dgm:pt modelId="{68CBF05F-0C30-4928-B251-CAEB65D8D0F4}" type="sibTrans" cxnId="{13E140C3-DE03-4011-84DA-8DF30A374E51}">
      <dgm:prSet/>
      <dgm:spPr/>
      <dgm:t>
        <a:bodyPr/>
        <a:lstStyle/>
        <a:p>
          <a:endParaRPr lang="en-US"/>
        </a:p>
      </dgm:t>
    </dgm:pt>
    <dgm:pt modelId="{F95243BE-9489-43A0-BF6F-2CC6F5CC9D28}" type="pres">
      <dgm:prSet presAssocID="{9EF4C0F7-2595-4C8E-AB0A-F05D81792D4A}" presName="composite" presStyleCnt="0">
        <dgm:presLayoutVars>
          <dgm:chMax val="3"/>
          <dgm:animLvl val="lvl"/>
          <dgm:resizeHandles val="exact"/>
        </dgm:presLayoutVars>
      </dgm:prSet>
      <dgm:spPr/>
    </dgm:pt>
    <dgm:pt modelId="{D8170191-ED3A-4172-A688-C77621701925}" type="pres">
      <dgm:prSet presAssocID="{F60C8980-96FF-4755-AB35-1BA3879624D0}" presName="gear1" presStyleLbl="node1" presStyleIdx="0" presStyleCnt="3">
        <dgm:presLayoutVars>
          <dgm:chMax val="1"/>
          <dgm:bulletEnabled val="1"/>
        </dgm:presLayoutVars>
      </dgm:prSet>
      <dgm:spPr/>
    </dgm:pt>
    <dgm:pt modelId="{C54FE5EC-A8C9-466F-9DFF-FCCC2F236A09}" type="pres">
      <dgm:prSet presAssocID="{F60C8980-96FF-4755-AB35-1BA3879624D0}" presName="gear1srcNode" presStyleLbl="node1" presStyleIdx="0" presStyleCnt="3"/>
      <dgm:spPr/>
    </dgm:pt>
    <dgm:pt modelId="{244C90CA-C7A9-48D4-AE4E-3E795C1AB481}" type="pres">
      <dgm:prSet presAssocID="{F60C8980-96FF-4755-AB35-1BA3879624D0}" presName="gear1dstNode" presStyleLbl="node1" presStyleIdx="0" presStyleCnt="3"/>
      <dgm:spPr/>
    </dgm:pt>
    <dgm:pt modelId="{6B47E6A9-AA95-4170-93DE-4FEFFD158384}" type="pres">
      <dgm:prSet presAssocID="{6D6BE912-DABB-416E-BD1D-9D4D5F8E0A70}" presName="gear2" presStyleLbl="node1" presStyleIdx="1" presStyleCnt="3" custScaleX="72879" custScaleY="76797">
        <dgm:presLayoutVars>
          <dgm:chMax val="1"/>
          <dgm:bulletEnabled val="1"/>
        </dgm:presLayoutVars>
      </dgm:prSet>
      <dgm:spPr/>
    </dgm:pt>
    <dgm:pt modelId="{A4E3C19B-251A-4F91-9194-B0BEAD2D4A73}" type="pres">
      <dgm:prSet presAssocID="{6D6BE912-DABB-416E-BD1D-9D4D5F8E0A70}" presName="gear2srcNode" presStyleLbl="node1" presStyleIdx="1" presStyleCnt="3"/>
      <dgm:spPr/>
    </dgm:pt>
    <dgm:pt modelId="{B1487A69-7B50-4300-993C-367A0B3056B7}" type="pres">
      <dgm:prSet presAssocID="{6D6BE912-DABB-416E-BD1D-9D4D5F8E0A70}" presName="gear2dstNode" presStyleLbl="node1" presStyleIdx="1" presStyleCnt="3"/>
      <dgm:spPr/>
    </dgm:pt>
    <dgm:pt modelId="{980123F9-7258-481F-AA55-82D7BCAFBE9D}" type="pres">
      <dgm:prSet presAssocID="{88E0B44A-CD10-4059-8D5C-830CF6E07EC8}" presName="gear3" presStyleLbl="node1" presStyleIdx="2" presStyleCnt="3"/>
      <dgm:spPr/>
    </dgm:pt>
    <dgm:pt modelId="{99BBAA3C-6B6A-443A-B7F8-8C10D25D865F}" type="pres">
      <dgm:prSet presAssocID="{88E0B44A-CD10-4059-8D5C-830CF6E07EC8}" presName="gear3tx" presStyleLbl="node1" presStyleIdx="2" presStyleCnt="3">
        <dgm:presLayoutVars>
          <dgm:chMax val="1"/>
          <dgm:bulletEnabled val="1"/>
        </dgm:presLayoutVars>
      </dgm:prSet>
      <dgm:spPr/>
    </dgm:pt>
    <dgm:pt modelId="{CFD81173-B878-4F70-824C-C6B64CF228F3}" type="pres">
      <dgm:prSet presAssocID="{88E0B44A-CD10-4059-8D5C-830CF6E07EC8}" presName="gear3srcNode" presStyleLbl="node1" presStyleIdx="2" presStyleCnt="3"/>
      <dgm:spPr/>
    </dgm:pt>
    <dgm:pt modelId="{BA8CD904-A129-4985-B1EC-CFC99639A2BF}" type="pres">
      <dgm:prSet presAssocID="{88E0B44A-CD10-4059-8D5C-830CF6E07EC8}" presName="gear3dstNode" presStyleLbl="node1" presStyleIdx="2" presStyleCnt="3"/>
      <dgm:spPr/>
    </dgm:pt>
    <dgm:pt modelId="{0545188C-9162-4D27-9B8B-CF25EE68F839}" type="pres">
      <dgm:prSet presAssocID="{9EB690BF-4415-435F-B135-8B5B3C73AF35}" presName="connector1" presStyleLbl="sibTrans2D1" presStyleIdx="0" presStyleCnt="3"/>
      <dgm:spPr/>
    </dgm:pt>
    <dgm:pt modelId="{1B37DB18-2962-49F3-B2B2-D535471B694D}" type="pres">
      <dgm:prSet presAssocID="{327EF3A1-45BB-45C7-972A-064E73639EB5}" presName="connector2" presStyleLbl="sibTrans2D1" presStyleIdx="1" presStyleCnt="3"/>
      <dgm:spPr/>
    </dgm:pt>
    <dgm:pt modelId="{2F4B8E40-CE2C-4A47-B07F-8E9D2308B2F2}" type="pres">
      <dgm:prSet presAssocID="{68CBF05F-0C30-4928-B251-CAEB65D8D0F4}" presName="connector3" presStyleLbl="sibTrans2D1" presStyleIdx="2" presStyleCnt="3"/>
      <dgm:spPr/>
    </dgm:pt>
  </dgm:ptLst>
  <dgm:cxnLst>
    <dgm:cxn modelId="{54AD4F28-423D-49F5-A4D6-E1776F29D39E}" type="presOf" srcId="{327EF3A1-45BB-45C7-972A-064E73639EB5}" destId="{1B37DB18-2962-49F3-B2B2-D535471B694D}" srcOrd="0" destOrd="0" presId="urn:microsoft.com/office/officeart/2005/8/layout/gear1"/>
    <dgm:cxn modelId="{2845CB43-782D-48AD-90DE-D52943BC3025}" srcId="{9EF4C0F7-2595-4C8E-AB0A-F05D81792D4A}" destId="{6D6BE912-DABB-416E-BD1D-9D4D5F8E0A70}" srcOrd="1" destOrd="0" parTransId="{C86D3935-1D04-4788-8EDA-5BFADD566DC5}" sibTransId="{327EF3A1-45BB-45C7-972A-064E73639EB5}"/>
    <dgm:cxn modelId="{66041071-B920-43BD-8CEF-4F1EBBE0E00E}" type="presOf" srcId="{6D6BE912-DABB-416E-BD1D-9D4D5F8E0A70}" destId="{6B47E6A9-AA95-4170-93DE-4FEFFD158384}" srcOrd="0" destOrd="0" presId="urn:microsoft.com/office/officeart/2005/8/layout/gear1"/>
    <dgm:cxn modelId="{B6199555-C869-461A-8A7C-9E08391BEC50}" type="presOf" srcId="{68CBF05F-0C30-4928-B251-CAEB65D8D0F4}" destId="{2F4B8E40-CE2C-4A47-B07F-8E9D2308B2F2}" srcOrd="0" destOrd="0" presId="urn:microsoft.com/office/officeart/2005/8/layout/gear1"/>
    <dgm:cxn modelId="{2BB94A56-7A7B-47B2-8856-B544FB4E168B}" type="presOf" srcId="{88E0B44A-CD10-4059-8D5C-830CF6E07EC8}" destId="{CFD81173-B878-4F70-824C-C6B64CF228F3}" srcOrd="2" destOrd="0" presId="urn:microsoft.com/office/officeart/2005/8/layout/gear1"/>
    <dgm:cxn modelId="{54F2A282-0F33-4544-AF20-9A6142D55BB3}" type="presOf" srcId="{88E0B44A-CD10-4059-8D5C-830CF6E07EC8}" destId="{980123F9-7258-481F-AA55-82D7BCAFBE9D}" srcOrd="0" destOrd="0" presId="urn:microsoft.com/office/officeart/2005/8/layout/gear1"/>
    <dgm:cxn modelId="{306B4183-F23E-4365-96B6-E1FE6829090B}" type="presOf" srcId="{6D6BE912-DABB-416E-BD1D-9D4D5F8E0A70}" destId="{A4E3C19B-251A-4F91-9194-B0BEAD2D4A73}" srcOrd="1" destOrd="0" presId="urn:microsoft.com/office/officeart/2005/8/layout/gear1"/>
    <dgm:cxn modelId="{D3190C9D-4BFD-468D-BF89-0E24D12A8C9A}" type="presOf" srcId="{F60C8980-96FF-4755-AB35-1BA3879624D0}" destId="{244C90CA-C7A9-48D4-AE4E-3E795C1AB481}" srcOrd="2" destOrd="0" presId="urn:microsoft.com/office/officeart/2005/8/layout/gear1"/>
    <dgm:cxn modelId="{443E37A1-5581-4635-917D-30CF71269E22}" srcId="{9EF4C0F7-2595-4C8E-AB0A-F05D81792D4A}" destId="{F60C8980-96FF-4755-AB35-1BA3879624D0}" srcOrd="0" destOrd="0" parTransId="{A4D6AEF8-1441-46E7-905A-227C0EA8BE3B}" sibTransId="{9EB690BF-4415-435F-B135-8B5B3C73AF35}"/>
    <dgm:cxn modelId="{5C33AFA8-BB01-448B-A312-102BBB8A9DF8}" type="presOf" srcId="{F60C8980-96FF-4755-AB35-1BA3879624D0}" destId="{C54FE5EC-A8C9-466F-9DFF-FCCC2F236A09}" srcOrd="1" destOrd="0" presId="urn:microsoft.com/office/officeart/2005/8/layout/gear1"/>
    <dgm:cxn modelId="{8D09C3B1-EA1D-431C-9C0E-1DBBE39BB231}" type="presOf" srcId="{F60C8980-96FF-4755-AB35-1BA3879624D0}" destId="{D8170191-ED3A-4172-A688-C77621701925}" srcOrd="0" destOrd="0" presId="urn:microsoft.com/office/officeart/2005/8/layout/gear1"/>
    <dgm:cxn modelId="{2AFE4CB4-8AD0-4759-9F84-23550A1B3D9E}" type="presOf" srcId="{9EF4C0F7-2595-4C8E-AB0A-F05D81792D4A}" destId="{F95243BE-9489-43A0-BF6F-2CC6F5CC9D28}" srcOrd="0" destOrd="0" presId="urn:microsoft.com/office/officeart/2005/8/layout/gear1"/>
    <dgm:cxn modelId="{56D05EBC-60AD-46A0-A465-0F5A6584761F}" type="presOf" srcId="{88E0B44A-CD10-4059-8D5C-830CF6E07EC8}" destId="{BA8CD904-A129-4985-B1EC-CFC99639A2BF}" srcOrd="3" destOrd="0" presId="urn:microsoft.com/office/officeart/2005/8/layout/gear1"/>
    <dgm:cxn modelId="{21B7C1BE-7711-4FC5-BF4E-B36728CE3D40}" type="presOf" srcId="{88E0B44A-CD10-4059-8D5C-830CF6E07EC8}" destId="{99BBAA3C-6B6A-443A-B7F8-8C10D25D865F}" srcOrd="1" destOrd="0" presId="urn:microsoft.com/office/officeart/2005/8/layout/gear1"/>
    <dgm:cxn modelId="{13E140C3-DE03-4011-84DA-8DF30A374E51}" srcId="{9EF4C0F7-2595-4C8E-AB0A-F05D81792D4A}" destId="{88E0B44A-CD10-4059-8D5C-830CF6E07EC8}" srcOrd="2" destOrd="0" parTransId="{DB4A57F8-BE56-4638-9127-B9A6ACD31351}" sibTransId="{68CBF05F-0C30-4928-B251-CAEB65D8D0F4}"/>
    <dgm:cxn modelId="{4E5179CB-6327-4AA7-9839-3158EC02D433}" type="presOf" srcId="{6D6BE912-DABB-416E-BD1D-9D4D5F8E0A70}" destId="{B1487A69-7B50-4300-993C-367A0B3056B7}" srcOrd="2" destOrd="0" presId="urn:microsoft.com/office/officeart/2005/8/layout/gear1"/>
    <dgm:cxn modelId="{B00633F1-25EC-457A-8B81-AA65C7A1AA1C}" type="presOf" srcId="{9EB690BF-4415-435F-B135-8B5B3C73AF35}" destId="{0545188C-9162-4D27-9B8B-CF25EE68F839}" srcOrd="0" destOrd="0" presId="urn:microsoft.com/office/officeart/2005/8/layout/gear1"/>
    <dgm:cxn modelId="{147A3349-1F87-4200-A7F0-B03B061EE59E}" type="presParOf" srcId="{F95243BE-9489-43A0-BF6F-2CC6F5CC9D28}" destId="{D8170191-ED3A-4172-A688-C77621701925}" srcOrd="0" destOrd="0" presId="urn:microsoft.com/office/officeart/2005/8/layout/gear1"/>
    <dgm:cxn modelId="{69977E02-CAC7-42A4-8758-DB60E9813694}" type="presParOf" srcId="{F95243BE-9489-43A0-BF6F-2CC6F5CC9D28}" destId="{C54FE5EC-A8C9-466F-9DFF-FCCC2F236A09}" srcOrd="1" destOrd="0" presId="urn:microsoft.com/office/officeart/2005/8/layout/gear1"/>
    <dgm:cxn modelId="{BA2D9583-64CE-47C6-A9A6-311EE6970E5F}" type="presParOf" srcId="{F95243BE-9489-43A0-BF6F-2CC6F5CC9D28}" destId="{244C90CA-C7A9-48D4-AE4E-3E795C1AB481}" srcOrd="2" destOrd="0" presId="urn:microsoft.com/office/officeart/2005/8/layout/gear1"/>
    <dgm:cxn modelId="{F3216C7F-B783-4262-A564-42A3C85402EA}" type="presParOf" srcId="{F95243BE-9489-43A0-BF6F-2CC6F5CC9D28}" destId="{6B47E6A9-AA95-4170-93DE-4FEFFD158384}" srcOrd="3" destOrd="0" presId="urn:microsoft.com/office/officeart/2005/8/layout/gear1"/>
    <dgm:cxn modelId="{F9CD2446-1999-4E32-914E-0B90541A268B}" type="presParOf" srcId="{F95243BE-9489-43A0-BF6F-2CC6F5CC9D28}" destId="{A4E3C19B-251A-4F91-9194-B0BEAD2D4A73}" srcOrd="4" destOrd="0" presId="urn:microsoft.com/office/officeart/2005/8/layout/gear1"/>
    <dgm:cxn modelId="{74A69EB9-EEBA-4CC8-A105-9B6DDAA9E1BA}" type="presParOf" srcId="{F95243BE-9489-43A0-BF6F-2CC6F5CC9D28}" destId="{B1487A69-7B50-4300-993C-367A0B3056B7}" srcOrd="5" destOrd="0" presId="urn:microsoft.com/office/officeart/2005/8/layout/gear1"/>
    <dgm:cxn modelId="{79CA14F9-EFFD-4435-80E9-03C6FB6100C8}" type="presParOf" srcId="{F95243BE-9489-43A0-BF6F-2CC6F5CC9D28}" destId="{980123F9-7258-481F-AA55-82D7BCAFBE9D}" srcOrd="6" destOrd="0" presId="urn:microsoft.com/office/officeart/2005/8/layout/gear1"/>
    <dgm:cxn modelId="{EA31F6EE-AB34-429C-8A5A-3D867FA1D6A6}" type="presParOf" srcId="{F95243BE-9489-43A0-BF6F-2CC6F5CC9D28}" destId="{99BBAA3C-6B6A-443A-B7F8-8C10D25D865F}" srcOrd="7" destOrd="0" presId="urn:microsoft.com/office/officeart/2005/8/layout/gear1"/>
    <dgm:cxn modelId="{DBA4EBFE-3602-457D-AAD4-3FDF824A2AA5}" type="presParOf" srcId="{F95243BE-9489-43A0-BF6F-2CC6F5CC9D28}" destId="{CFD81173-B878-4F70-824C-C6B64CF228F3}" srcOrd="8" destOrd="0" presId="urn:microsoft.com/office/officeart/2005/8/layout/gear1"/>
    <dgm:cxn modelId="{7E583FCD-07B0-47B9-AE3F-CDF7F959BE84}" type="presParOf" srcId="{F95243BE-9489-43A0-BF6F-2CC6F5CC9D28}" destId="{BA8CD904-A129-4985-B1EC-CFC99639A2BF}" srcOrd="9" destOrd="0" presId="urn:microsoft.com/office/officeart/2005/8/layout/gear1"/>
    <dgm:cxn modelId="{CE7D94AB-0A7D-4E35-8810-BA5E5B513AC4}" type="presParOf" srcId="{F95243BE-9489-43A0-BF6F-2CC6F5CC9D28}" destId="{0545188C-9162-4D27-9B8B-CF25EE68F839}" srcOrd="10" destOrd="0" presId="urn:microsoft.com/office/officeart/2005/8/layout/gear1"/>
    <dgm:cxn modelId="{D0217002-B2A6-42F8-8768-5C3072E3DD64}" type="presParOf" srcId="{F95243BE-9489-43A0-BF6F-2CC6F5CC9D28}" destId="{1B37DB18-2962-49F3-B2B2-D535471B694D}" srcOrd="11" destOrd="0" presId="urn:microsoft.com/office/officeart/2005/8/layout/gear1"/>
    <dgm:cxn modelId="{2345FF40-F9E2-4EBA-B905-CFF5C2C27623}" type="presParOf" srcId="{F95243BE-9489-43A0-BF6F-2CC6F5CC9D28}" destId="{2F4B8E40-CE2C-4A47-B07F-8E9D2308B2F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4C0F7-2595-4C8E-AB0A-F05D81792D4A}" type="doc">
      <dgm:prSet loTypeId="urn:microsoft.com/office/officeart/2005/8/layout/gear1" loCatId="relationship" qsTypeId="urn:microsoft.com/office/officeart/2005/8/quickstyle/simple1" qsCatId="simple" csTypeId="urn:microsoft.com/office/officeart/2005/8/colors/accent1_2" csCatId="accent1" phldr="1"/>
      <dgm:spPr/>
    </dgm:pt>
    <dgm:pt modelId="{F60C8980-96FF-4755-AB35-1BA3879624D0}">
      <dgm:prSet phldrT="[Text]" custT="1"/>
      <dgm:spPr>
        <a:solidFill>
          <a:srgbClr val="00B050"/>
        </a:solidFill>
      </dgm:spPr>
      <dgm:t>
        <a:bodyPr/>
        <a:lstStyle/>
        <a:p>
          <a:r>
            <a:rPr lang="en-US" sz="2400" dirty="0">
              <a:solidFill>
                <a:schemeClr val="tx1"/>
              </a:solidFill>
            </a:rPr>
            <a:t>Mentor/ Co-mentor Plans &amp; Statements</a:t>
          </a:r>
        </a:p>
      </dgm:t>
    </dgm:pt>
    <dgm:pt modelId="{A4D6AEF8-1441-46E7-905A-227C0EA8BE3B}" type="parTrans" cxnId="{443E37A1-5581-4635-917D-30CF71269E22}">
      <dgm:prSet/>
      <dgm:spPr/>
      <dgm:t>
        <a:bodyPr/>
        <a:lstStyle/>
        <a:p>
          <a:endParaRPr lang="en-US"/>
        </a:p>
      </dgm:t>
    </dgm:pt>
    <dgm:pt modelId="{9EB690BF-4415-435F-B135-8B5B3C73AF35}" type="sibTrans" cxnId="{443E37A1-5581-4635-917D-30CF71269E22}">
      <dgm:prSet/>
      <dgm:spPr/>
      <dgm:t>
        <a:bodyPr/>
        <a:lstStyle/>
        <a:p>
          <a:endParaRPr lang="en-US"/>
        </a:p>
      </dgm:t>
    </dgm:pt>
    <dgm:pt modelId="{6D6BE912-DABB-416E-BD1D-9D4D5F8E0A70}">
      <dgm:prSet phldrT="[Text]"/>
      <dgm:spPr>
        <a:solidFill>
          <a:schemeClr val="accent3">
            <a:lumMod val="40000"/>
            <a:lumOff val="60000"/>
          </a:schemeClr>
        </a:solidFill>
      </dgm:spPr>
      <dgm:t>
        <a:bodyPr/>
        <a:lstStyle/>
        <a:p>
          <a:r>
            <a:rPr lang="en-US" dirty="0">
              <a:solidFill>
                <a:schemeClr val="tx1"/>
              </a:solidFill>
            </a:rPr>
            <a:t>Letters of Reference</a:t>
          </a:r>
        </a:p>
      </dgm:t>
    </dgm:pt>
    <dgm:pt modelId="{C86D3935-1D04-4788-8EDA-5BFADD566DC5}" type="parTrans" cxnId="{2845CB43-782D-48AD-90DE-D52943BC3025}">
      <dgm:prSet/>
      <dgm:spPr/>
      <dgm:t>
        <a:bodyPr/>
        <a:lstStyle/>
        <a:p>
          <a:endParaRPr lang="en-US"/>
        </a:p>
      </dgm:t>
    </dgm:pt>
    <dgm:pt modelId="{327EF3A1-45BB-45C7-972A-064E73639EB5}" type="sibTrans" cxnId="{2845CB43-782D-48AD-90DE-D52943BC3025}">
      <dgm:prSet/>
      <dgm:spPr/>
      <dgm:t>
        <a:bodyPr/>
        <a:lstStyle/>
        <a:p>
          <a:endParaRPr lang="en-US"/>
        </a:p>
      </dgm:t>
    </dgm:pt>
    <dgm:pt modelId="{88E0B44A-CD10-4059-8D5C-830CF6E07EC8}">
      <dgm:prSet phldrT="[Text]" custT="1"/>
      <dgm:spPr>
        <a:solidFill>
          <a:srgbClr val="92D050"/>
        </a:solidFill>
      </dgm:spPr>
      <dgm:t>
        <a:bodyPr/>
        <a:lstStyle/>
        <a:p>
          <a:r>
            <a:rPr lang="en-US" sz="1400" dirty="0">
              <a:solidFill>
                <a:schemeClr val="tx1"/>
              </a:solidFill>
            </a:rPr>
            <a:t>Collaborators Contributors Consultants Letters of Support</a:t>
          </a:r>
        </a:p>
      </dgm:t>
    </dgm:pt>
    <dgm:pt modelId="{DB4A57F8-BE56-4638-9127-B9A6ACD31351}" type="parTrans" cxnId="{13E140C3-DE03-4011-84DA-8DF30A374E51}">
      <dgm:prSet/>
      <dgm:spPr/>
      <dgm:t>
        <a:bodyPr/>
        <a:lstStyle/>
        <a:p>
          <a:endParaRPr lang="en-US"/>
        </a:p>
      </dgm:t>
    </dgm:pt>
    <dgm:pt modelId="{68CBF05F-0C30-4928-B251-CAEB65D8D0F4}" type="sibTrans" cxnId="{13E140C3-DE03-4011-84DA-8DF30A374E51}">
      <dgm:prSet/>
      <dgm:spPr/>
      <dgm:t>
        <a:bodyPr/>
        <a:lstStyle/>
        <a:p>
          <a:endParaRPr lang="en-US"/>
        </a:p>
      </dgm:t>
    </dgm:pt>
    <dgm:pt modelId="{F95243BE-9489-43A0-BF6F-2CC6F5CC9D28}" type="pres">
      <dgm:prSet presAssocID="{9EF4C0F7-2595-4C8E-AB0A-F05D81792D4A}" presName="composite" presStyleCnt="0">
        <dgm:presLayoutVars>
          <dgm:chMax val="3"/>
          <dgm:animLvl val="lvl"/>
          <dgm:resizeHandles val="exact"/>
        </dgm:presLayoutVars>
      </dgm:prSet>
      <dgm:spPr/>
    </dgm:pt>
    <dgm:pt modelId="{D8170191-ED3A-4172-A688-C77621701925}" type="pres">
      <dgm:prSet presAssocID="{F60C8980-96FF-4755-AB35-1BA3879624D0}" presName="gear1" presStyleLbl="node1" presStyleIdx="0" presStyleCnt="3">
        <dgm:presLayoutVars>
          <dgm:chMax val="1"/>
          <dgm:bulletEnabled val="1"/>
        </dgm:presLayoutVars>
      </dgm:prSet>
      <dgm:spPr/>
    </dgm:pt>
    <dgm:pt modelId="{C54FE5EC-A8C9-466F-9DFF-FCCC2F236A09}" type="pres">
      <dgm:prSet presAssocID="{F60C8980-96FF-4755-AB35-1BA3879624D0}" presName="gear1srcNode" presStyleLbl="node1" presStyleIdx="0" presStyleCnt="3"/>
      <dgm:spPr/>
    </dgm:pt>
    <dgm:pt modelId="{244C90CA-C7A9-48D4-AE4E-3E795C1AB481}" type="pres">
      <dgm:prSet presAssocID="{F60C8980-96FF-4755-AB35-1BA3879624D0}" presName="gear1dstNode" presStyleLbl="node1" presStyleIdx="0" presStyleCnt="3"/>
      <dgm:spPr/>
    </dgm:pt>
    <dgm:pt modelId="{6B47E6A9-AA95-4170-93DE-4FEFFD158384}" type="pres">
      <dgm:prSet presAssocID="{6D6BE912-DABB-416E-BD1D-9D4D5F8E0A70}" presName="gear2" presStyleLbl="node1" presStyleIdx="1" presStyleCnt="3" custScaleX="72879" custScaleY="76797">
        <dgm:presLayoutVars>
          <dgm:chMax val="1"/>
          <dgm:bulletEnabled val="1"/>
        </dgm:presLayoutVars>
      </dgm:prSet>
      <dgm:spPr/>
    </dgm:pt>
    <dgm:pt modelId="{A4E3C19B-251A-4F91-9194-B0BEAD2D4A73}" type="pres">
      <dgm:prSet presAssocID="{6D6BE912-DABB-416E-BD1D-9D4D5F8E0A70}" presName="gear2srcNode" presStyleLbl="node1" presStyleIdx="1" presStyleCnt="3"/>
      <dgm:spPr/>
    </dgm:pt>
    <dgm:pt modelId="{B1487A69-7B50-4300-993C-367A0B3056B7}" type="pres">
      <dgm:prSet presAssocID="{6D6BE912-DABB-416E-BD1D-9D4D5F8E0A70}" presName="gear2dstNode" presStyleLbl="node1" presStyleIdx="1" presStyleCnt="3"/>
      <dgm:spPr/>
    </dgm:pt>
    <dgm:pt modelId="{980123F9-7258-481F-AA55-82D7BCAFBE9D}" type="pres">
      <dgm:prSet presAssocID="{88E0B44A-CD10-4059-8D5C-830CF6E07EC8}" presName="gear3" presStyleLbl="node1" presStyleIdx="2" presStyleCnt="3"/>
      <dgm:spPr/>
    </dgm:pt>
    <dgm:pt modelId="{99BBAA3C-6B6A-443A-B7F8-8C10D25D865F}" type="pres">
      <dgm:prSet presAssocID="{88E0B44A-CD10-4059-8D5C-830CF6E07EC8}" presName="gear3tx" presStyleLbl="node1" presStyleIdx="2" presStyleCnt="3">
        <dgm:presLayoutVars>
          <dgm:chMax val="1"/>
          <dgm:bulletEnabled val="1"/>
        </dgm:presLayoutVars>
      </dgm:prSet>
      <dgm:spPr/>
    </dgm:pt>
    <dgm:pt modelId="{CFD81173-B878-4F70-824C-C6B64CF228F3}" type="pres">
      <dgm:prSet presAssocID="{88E0B44A-CD10-4059-8D5C-830CF6E07EC8}" presName="gear3srcNode" presStyleLbl="node1" presStyleIdx="2" presStyleCnt="3"/>
      <dgm:spPr/>
    </dgm:pt>
    <dgm:pt modelId="{BA8CD904-A129-4985-B1EC-CFC99639A2BF}" type="pres">
      <dgm:prSet presAssocID="{88E0B44A-CD10-4059-8D5C-830CF6E07EC8}" presName="gear3dstNode" presStyleLbl="node1" presStyleIdx="2" presStyleCnt="3"/>
      <dgm:spPr/>
    </dgm:pt>
    <dgm:pt modelId="{0545188C-9162-4D27-9B8B-CF25EE68F839}" type="pres">
      <dgm:prSet presAssocID="{9EB690BF-4415-435F-B135-8B5B3C73AF35}" presName="connector1" presStyleLbl="sibTrans2D1" presStyleIdx="0" presStyleCnt="3"/>
      <dgm:spPr/>
    </dgm:pt>
    <dgm:pt modelId="{1B37DB18-2962-49F3-B2B2-D535471B694D}" type="pres">
      <dgm:prSet presAssocID="{327EF3A1-45BB-45C7-972A-064E73639EB5}" presName="connector2" presStyleLbl="sibTrans2D1" presStyleIdx="1" presStyleCnt="3"/>
      <dgm:spPr/>
    </dgm:pt>
    <dgm:pt modelId="{2F4B8E40-CE2C-4A47-B07F-8E9D2308B2F2}" type="pres">
      <dgm:prSet presAssocID="{68CBF05F-0C30-4928-B251-CAEB65D8D0F4}" presName="connector3" presStyleLbl="sibTrans2D1" presStyleIdx="2" presStyleCnt="3"/>
      <dgm:spPr/>
    </dgm:pt>
  </dgm:ptLst>
  <dgm:cxnLst>
    <dgm:cxn modelId="{54AD4F28-423D-49F5-A4D6-E1776F29D39E}" type="presOf" srcId="{327EF3A1-45BB-45C7-972A-064E73639EB5}" destId="{1B37DB18-2962-49F3-B2B2-D535471B694D}" srcOrd="0" destOrd="0" presId="urn:microsoft.com/office/officeart/2005/8/layout/gear1"/>
    <dgm:cxn modelId="{2845CB43-782D-48AD-90DE-D52943BC3025}" srcId="{9EF4C0F7-2595-4C8E-AB0A-F05D81792D4A}" destId="{6D6BE912-DABB-416E-BD1D-9D4D5F8E0A70}" srcOrd="1" destOrd="0" parTransId="{C86D3935-1D04-4788-8EDA-5BFADD566DC5}" sibTransId="{327EF3A1-45BB-45C7-972A-064E73639EB5}"/>
    <dgm:cxn modelId="{66041071-B920-43BD-8CEF-4F1EBBE0E00E}" type="presOf" srcId="{6D6BE912-DABB-416E-BD1D-9D4D5F8E0A70}" destId="{6B47E6A9-AA95-4170-93DE-4FEFFD158384}" srcOrd="0" destOrd="0" presId="urn:microsoft.com/office/officeart/2005/8/layout/gear1"/>
    <dgm:cxn modelId="{B6199555-C869-461A-8A7C-9E08391BEC50}" type="presOf" srcId="{68CBF05F-0C30-4928-B251-CAEB65D8D0F4}" destId="{2F4B8E40-CE2C-4A47-B07F-8E9D2308B2F2}" srcOrd="0" destOrd="0" presId="urn:microsoft.com/office/officeart/2005/8/layout/gear1"/>
    <dgm:cxn modelId="{2BB94A56-7A7B-47B2-8856-B544FB4E168B}" type="presOf" srcId="{88E0B44A-CD10-4059-8D5C-830CF6E07EC8}" destId="{CFD81173-B878-4F70-824C-C6B64CF228F3}" srcOrd="2" destOrd="0" presId="urn:microsoft.com/office/officeart/2005/8/layout/gear1"/>
    <dgm:cxn modelId="{54F2A282-0F33-4544-AF20-9A6142D55BB3}" type="presOf" srcId="{88E0B44A-CD10-4059-8D5C-830CF6E07EC8}" destId="{980123F9-7258-481F-AA55-82D7BCAFBE9D}" srcOrd="0" destOrd="0" presId="urn:microsoft.com/office/officeart/2005/8/layout/gear1"/>
    <dgm:cxn modelId="{306B4183-F23E-4365-96B6-E1FE6829090B}" type="presOf" srcId="{6D6BE912-DABB-416E-BD1D-9D4D5F8E0A70}" destId="{A4E3C19B-251A-4F91-9194-B0BEAD2D4A73}" srcOrd="1" destOrd="0" presId="urn:microsoft.com/office/officeart/2005/8/layout/gear1"/>
    <dgm:cxn modelId="{D3190C9D-4BFD-468D-BF89-0E24D12A8C9A}" type="presOf" srcId="{F60C8980-96FF-4755-AB35-1BA3879624D0}" destId="{244C90CA-C7A9-48D4-AE4E-3E795C1AB481}" srcOrd="2" destOrd="0" presId="urn:microsoft.com/office/officeart/2005/8/layout/gear1"/>
    <dgm:cxn modelId="{443E37A1-5581-4635-917D-30CF71269E22}" srcId="{9EF4C0F7-2595-4C8E-AB0A-F05D81792D4A}" destId="{F60C8980-96FF-4755-AB35-1BA3879624D0}" srcOrd="0" destOrd="0" parTransId="{A4D6AEF8-1441-46E7-905A-227C0EA8BE3B}" sibTransId="{9EB690BF-4415-435F-B135-8B5B3C73AF35}"/>
    <dgm:cxn modelId="{5C33AFA8-BB01-448B-A312-102BBB8A9DF8}" type="presOf" srcId="{F60C8980-96FF-4755-AB35-1BA3879624D0}" destId="{C54FE5EC-A8C9-466F-9DFF-FCCC2F236A09}" srcOrd="1" destOrd="0" presId="urn:microsoft.com/office/officeart/2005/8/layout/gear1"/>
    <dgm:cxn modelId="{8D09C3B1-EA1D-431C-9C0E-1DBBE39BB231}" type="presOf" srcId="{F60C8980-96FF-4755-AB35-1BA3879624D0}" destId="{D8170191-ED3A-4172-A688-C77621701925}" srcOrd="0" destOrd="0" presId="urn:microsoft.com/office/officeart/2005/8/layout/gear1"/>
    <dgm:cxn modelId="{2AFE4CB4-8AD0-4759-9F84-23550A1B3D9E}" type="presOf" srcId="{9EF4C0F7-2595-4C8E-AB0A-F05D81792D4A}" destId="{F95243BE-9489-43A0-BF6F-2CC6F5CC9D28}" srcOrd="0" destOrd="0" presId="urn:microsoft.com/office/officeart/2005/8/layout/gear1"/>
    <dgm:cxn modelId="{56D05EBC-60AD-46A0-A465-0F5A6584761F}" type="presOf" srcId="{88E0B44A-CD10-4059-8D5C-830CF6E07EC8}" destId="{BA8CD904-A129-4985-B1EC-CFC99639A2BF}" srcOrd="3" destOrd="0" presId="urn:microsoft.com/office/officeart/2005/8/layout/gear1"/>
    <dgm:cxn modelId="{21B7C1BE-7711-4FC5-BF4E-B36728CE3D40}" type="presOf" srcId="{88E0B44A-CD10-4059-8D5C-830CF6E07EC8}" destId="{99BBAA3C-6B6A-443A-B7F8-8C10D25D865F}" srcOrd="1" destOrd="0" presId="urn:microsoft.com/office/officeart/2005/8/layout/gear1"/>
    <dgm:cxn modelId="{13E140C3-DE03-4011-84DA-8DF30A374E51}" srcId="{9EF4C0F7-2595-4C8E-AB0A-F05D81792D4A}" destId="{88E0B44A-CD10-4059-8D5C-830CF6E07EC8}" srcOrd="2" destOrd="0" parTransId="{DB4A57F8-BE56-4638-9127-B9A6ACD31351}" sibTransId="{68CBF05F-0C30-4928-B251-CAEB65D8D0F4}"/>
    <dgm:cxn modelId="{4E5179CB-6327-4AA7-9839-3158EC02D433}" type="presOf" srcId="{6D6BE912-DABB-416E-BD1D-9D4D5F8E0A70}" destId="{B1487A69-7B50-4300-993C-367A0B3056B7}" srcOrd="2" destOrd="0" presId="urn:microsoft.com/office/officeart/2005/8/layout/gear1"/>
    <dgm:cxn modelId="{B00633F1-25EC-457A-8B81-AA65C7A1AA1C}" type="presOf" srcId="{9EB690BF-4415-435F-B135-8B5B3C73AF35}" destId="{0545188C-9162-4D27-9B8B-CF25EE68F839}" srcOrd="0" destOrd="0" presId="urn:microsoft.com/office/officeart/2005/8/layout/gear1"/>
    <dgm:cxn modelId="{147A3349-1F87-4200-A7F0-B03B061EE59E}" type="presParOf" srcId="{F95243BE-9489-43A0-BF6F-2CC6F5CC9D28}" destId="{D8170191-ED3A-4172-A688-C77621701925}" srcOrd="0" destOrd="0" presId="urn:microsoft.com/office/officeart/2005/8/layout/gear1"/>
    <dgm:cxn modelId="{69977E02-CAC7-42A4-8758-DB60E9813694}" type="presParOf" srcId="{F95243BE-9489-43A0-BF6F-2CC6F5CC9D28}" destId="{C54FE5EC-A8C9-466F-9DFF-FCCC2F236A09}" srcOrd="1" destOrd="0" presId="urn:microsoft.com/office/officeart/2005/8/layout/gear1"/>
    <dgm:cxn modelId="{BA2D9583-64CE-47C6-A9A6-311EE6970E5F}" type="presParOf" srcId="{F95243BE-9489-43A0-BF6F-2CC6F5CC9D28}" destId="{244C90CA-C7A9-48D4-AE4E-3E795C1AB481}" srcOrd="2" destOrd="0" presId="urn:microsoft.com/office/officeart/2005/8/layout/gear1"/>
    <dgm:cxn modelId="{F3216C7F-B783-4262-A564-42A3C85402EA}" type="presParOf" srcId="{F95243BE-9489-43A0-BF6F-2CC6F5CC9D28}" destId="{6B47E6A9-AA95-4170-93DE-4FEFFD158384}" srcOrd="3" destOrd="0" presId="urn:microsoft.com/office/officeart/2005/8/layout/gear1"/>
    <dgm:cxn modelId="{F9CD2446-1999-4E32-914E-0B90541A268B}" type="presParOf" srcId="{F95243BE-9489-43A0-BF6F-2CC6F5CC9D28}" destId="{A4E3C19B-251A-4F91-9194-B0BEAD2D4A73}" srcOrd="4" destOrd="0" presId="urn:microsoft.com/office/officeart/2005/8/layout/gear1"/>
    <dgm:cxn modelId="{74A69EB9-EEBA-4CC8-A105-9B6DDAA9E1BA}" type="presParOf" srcId="{F95243BE-9489-43A0-BF6F-2CC6F5CC9D28}" destId="{B1487A69-7B50-4300-993C-367A0B3056B7}" srcOrd="5" destOrd="0" presId="urn:microsoft.com/office/officeart/2005/8/layout/gear1"/>
    <dgm:cxn modelId="{79CA14F9-EFFD-4435-80E9-03C6FB6100C8}" type="presParOf" srcId="{F95243BE-9489-43A0-BF6F-2CC6F5CC9D28}" destId="{980123F9-7258-481F-AA55-82D7BCAFBE9D}" srcOrd="6" destOrd="0" presId="urn:microsoft.com/office/officeart/2005/8/layout/gear1"/>
    <dgm:cxn modelId="{EA31F6EE-AB34-429C-8A5A-3D867FA1D6A6}" type="presParOf" srcId="{F95243BE-9489-43A0-BF6F-2CC6F5CC9D28}" destId="{99BBAA3C-6B6A-443A-B7F8-8C10D25D865F}" srcOrd="7" destOrd="0" presId="urn:microsoft.com/office/officeart/2005/8/layout/gear1"/>
    <dgm:cxn modelId="{DBA4EBFE-3602-457D-AAD4-3FDF824A2AA5}" type="presParOf" srcId="{F95243BE-9489-43A0-BF6F-2CC6F5CC9D28}" destId="{CFD81173-B878-4F70-824C-C6B64CF228F3}" srcOrd="8" destOrd="0" presId="urn:microsoft.com/office/officeart/2005/8/layout/gear1"/>
    <dgm:cxn modelId="{7E583FCD-07B0-47B9-AE3F-CDF7F959BE84}" type="presParOf" srcId="{F95243BE-9489-43A0-BF6F-2CC6F5CC9D28}" destId="{BA8CD904-A129-4985-B1EC-CFC99639A2BF}" srcOrd="9" destOrd="0" presId="urn:microsoft.com/office/officeart/2005/8/layout/gear1"/>
    <dgm:cxn modelId="{CE7D94AB-0A7D-4E35-8810-BA5E5B513AC4}" type="presParOf" srcId="{F95243BE-9489-43A0-BF6F-2CC6F5CC9D28}" destId="{0545188C-9162-4D27-9B8B-CF25EE68F839}" srcOrd="10" destOrd="0" presId="urn:microsoft.com/office/officeart/2005/8/layout/gear1"/>
    <dgm:cxn modelId="{D0217002-B2A6-42F8-8768-5C3072E3DD64}" type="presParOf" srcId="{F95243BE-9489-43A0-BF6F-2CC6F5CC9D28}" destId="{1B37DB18-2962-49F3-B2B2-D535471B694D}" srcOrd="11" destOrd="0" presId="urn:microsoft.com/office/officeart/2005/8/layout/gear1"/>
    <dgm:cxn modelId="{2345FF40-F9E2-4EBA-B905-CFF5C2C27623}" type="presParOf" srcId="{F95243BE-9489-43A0-BF6F-2CC6F5CC9D28}" destId="{2F4B8E40-CE2C-4A47-B07F-8E9D2308B2F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0191-ED3A-4172-A688-C77621701925}">
      <dsp:nvSpPr>
        <dsp:cNvPr id="0" name=""/>
        <dsp:cNvSpPr/>
      </dsp:nvSpPr>
      <dsp:spPr>
        <a:xfrm>
          <a:off x="3874770" y="2160270"/>
          <a:ext cx="2640330" cy="2640330"/>
        </a:xfrm>
        <a:prstGeom prst="gear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Mentor/ Co-mentor Plans &amp; Statements</a:t>
          </a:r>
        </a:p>
      </dsp:txBody>
      <dsp:txXfrm>
        <a:off x="4405594" y="2778755"/>
        <a:ext cx="1578682" cy="1357184"/>
      </dsp:txXfrm>
    </dsp:sp>
    <dsp:sp modelId="{6B47E6A9-AA95-4170-93DE-4FEFFD158384}">
      <dsp:nvSpPr>
        <dsp:cNvPr id="0" name=""/>
        <dsp:cNvSpPr/>
      </dsp:nvSpPr>
      <dsp:spPr>
        <a:xfrm>
          <a:off x="2598972" y="1758968"/>
          <a:ext cx="1399451" cy="1474686"/>
        </a:xfrm>
        <a:prstGeom prst="gear6">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Letters of Reference</a:t>
          </a:r>
        </a:p>
      </dsp:txBody>
      <dsp:txXfrm>
        <a:off x="2951288" y="2124513"/>
        <a:ext cx="694819" cy="743596"/>
      </dsp:txXfrm>
    </dsp:sp>
    <dsp:sp modelId="{980123F9-7258-481F-AA55-82D7BCAFBE9D}">
      <dsp:nvSpPr>
        <dsp:cNvPr id="0" name=""/>
        <dsp:cNvSpPr/>
      </dsp:nvSpPr>
      <dsp:spPr>
        <a:xfrm rot="20700000">
          <a:off x="3414108" y="211422"/>
          <a:ext cx="1881443" cy="1881443"/>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Collaborators Contributors Consultants Letters of Support</a:t>
          </a:r>
        </a:p>
      </dsp:txBody>
      <dsp:txXfrm rot="-20700000">
        <a:off x="3826764" y="624077"/>
        <a:ext cx="1056132" cy="1056132"/>
      </dsp:txXfrm>
    </dsp:sp>
    <dsp:sp modelId="{0545188C-9162-4D27-9B8B-CF25EE68F839}">
      <dsp:nvSpPr>
        <dsp:cNvPr id="0" name=""/>
        <dsp:cNvSpPr/>
      </dsp:nvSpPr>
      <dsp:spPr>
        <a:xfrm>
          <a:off x="3678457" y="1758021"/>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7DB18-2962-49F3-B2B2-D535471B694D}">
      <dsp:nvSpPr>
        <dsp:cNvPr id="0" name=""/>
        <dsp:cNvSpPr/>
      </dsp:nvSpPr>
      <dsp:spPr>
        <a:xfrm>
          <a:off x="1998507" y="11087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B8E40-CE2C-4A47-B07F-8E9D2308B2F2}">
      <dsp:nvSpPr>
        <dsp:cNvPr id="0" name=""/>
        <dsp:cNvSpPr/>
      </dsp:nvSpPr>
      <dsp:spPr>
        <a:xfrm>
          <a:off x="2978911" y="-203286"/>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0191-ED3A-4172-A688-C77621701925}">
      <dsp:nvSpPr>
        <dsp:cNvPr id="0" name=""/>
        <dsp:cNvSpPr/>
      </dsp:nvSpPr>
      <dsp:spPr>
        <a:xfrm>
          <a:off x="3874770" y="2160270"/>
          <a:ext cx="2640330" cy="2640330"/>
        </a:xfrm>
        <a:prstGeom prst="gear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Mentor/ Co-mentor Plans &amp; Statements</a:t>
          </a:r>
        </a:p>
      </dsp:txBody>
      <dsp:txXfrm>
        <a:off x="4405594" y="2778755"/>
        <a:ext cx="1578682" cy="1357184"/>
      </dsp:txXfrm>
    </dsp:sp>
    <dsp:sp modelId="{6B47E6A9-AA95-4170-93DE-4FEFFD158384}">
      <dsp:nvSpPr>
        <dsp:cNvPr id="0" name=""/>
        <dsp:cNvSpPr/>
      </dsp:nvSpPr>
      <dsp:spPr>
        <a:xfrm>
          <a:off x="2598972" y="1758968"/>
          <a:ext cx="1399451" cy="1474686"/>
        </a:xfrm>
        <a:prstGeom prst="gear6">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Letters of Reference</a:t>
          </a:r>
        </a:p>
      </dsp:txBody>
      <dsp:txXfrm>
        <a:off x="2951288" y="2124513"/>
        <a:ext cx="694819" cy="743596"/>
      </dsp:txXfrm>
    </dsp:sp>
    <dsp:sp modelId="{980123F9-7258-481F-AA55-82D7BCAFBE9D}">
      <dsp:nvSpPr>
        <dsp:cNvPr id="0" name=""/>
        <dsp:cNvSpPr/>
      </dsp:nvSpPr>
      <dsp:spPr>
        <a:xfrm rot="20700000">
          <a:off x="3414108" y="211422"/>
          <a:ext cx="1881443" cy="1881443"/>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Collaborators Contributors Consultants Letters of Support</a:t>
          </a:r>
        </a:p>
      </dsp:txBody>
      <dsp:txXfrm rot="-20700000">
        <a:off x="3826764" y="624077"/>
        <a:ext cx="1056132" cy="1056132"/>
      </dsp:txXfrm>
    </dsp:sp>
    <dsp:sp modelId="{0545188C-9162-4D27-9B8B-CF25EE68F839}">
      <dsp:nvSpPr>
        <dsp:cNvPr id="0" name=""/>
        <dsp:cNvSpPr/>
      </dsp:nvSpPr>
      <dsp:spPr>
        <a:xfrm>
          <a:off x="3678457" y="1758021"/>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7DB18-2962-49F3-B2B2-D535471B694D}">
      <dsp:nvSpPr>
        <dsp:cNvPr id="0" name=""/>
        <dsp:cNvSpPr/>
      </dsp:nvSpPr>
      <dsp:spPr>
        <a:xfrm>
          <a:off x="1998507" y="11087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B8E40-CE2C-4A47-B07F-8E9D2308B2F2}">
      <dsp:nvSpPr>
        <dsp:cNvPr id="0" name=""/>
        <dsp:cNvSpPr/>
      </dsp:nvSpPr>
      <dsp:spPr>
        <a:xfrm>
          <a:off x="2978911" y="-203286"/>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0191-ED3A-4172-A688-C77621701925}">
      <dsp:nvSpPr>
        <dsp:cNvPr id="0" name=""/>
        <dsp:cNvSpPr/>
      </dsp:nvSpPr>
      <dsp:spPr>
        <a:xfrm>
          <a:off x="3874770" y="2160270"/>
          <a:ext cx="2640330" cy="2640330"/>
        </a:xfrm>
        <a:prstGeom prst="gear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Mentor/ Co-mentor Plans &amp; Statements</a:t>
          </a:r>
        </a:p>
      </dsp:txBody>
      <dsp:txXfrm>
        <a:off x="4405594" y="2778755"/>
        <a:ext cx="1578682" cy="1357184"/>
      </dsp:txXfrm>
    </dsp:sp>
    <dsp:sp modelId="{6B47E6A9-AA95-4170-93DE-4FEFFD158384}">
      <dsp:nvSpPr>
        <dsp:cNvPr id="0" name=""/>
        <dsp:cNvSpPr/>
      </dsp:nvSpPr>
      <dsp:spPr>
        <a:xfrm>
          <a:off x="2598972" y="1758968"/>
          <a:ext cx="1399451" cy="1474686"/>
        </a:xfrm>
        <a:prstGeom prst="gear6">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Letters of Reference</a:t>
          </a:r>
        </a:p>
      </dsp:txBody>
      <dsp:txXfrm>
        <a:off x="2951288" y="2124513"/>
        <a:ext cx="694819" cy="743596"/>
      </dsp:txXfrm>
    </dsp:sp>
    <dsp:sp modelId="{980123F9-7258-481F-AA55-82D7BCAFBE9D}">
      <dsp:nvSpPr>
        <dsp:cNvPr id="0" name=""/>
        <dsp:cNvSpPr/>
      </dsp:nvSpPr>
      <dsp:spPr>
        <a:xfrm rot="20700000">
          <a:off x="3414108" y="211422"/>
          <a:ext cx="1881443" cy="1881443"/>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Collaborators Contributors Consultants Letters of Support</a:t>
          </a:r>
        </a:p>
      </dsp:txBody>
      <dsp:txXfrm rot="-20700000">
        <a:off x="3826764" y="624077"/>
        <a:ext cx="1056132" cy="1056132"/>
      </dsp:txXfrm>
    </dsp:sp>
    <dsp:sp modelId="{0545188C-9162-4D27-9B8B-CF25EE68F839}">
      <dsp:nvSpPr>
        <dsp:cNvPr id="0" name=""/>
        <dsp:cNvSpPr/>
      </dsp:nvSpPr>
      <dsp:spPr>
        <a:xfrm>
          <a:off x="3678457" y="1758021"/>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7DB18-2962-49F3-B2B2-D535471B694D}">
      <dsp:nvSpPr>
        <dsp:cNvPr id="0" name=""/>
        <dsp:cNvSpPr/>
      </dsp:nvSpPr>
      <dsp:spPr>
        <a:xfrm>
          <a:off x="1998507" y="11087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B8E40-CE2C-4A47-B07F-8E9D2308B2F2}">
      <dsp:nvSpPr>
        <dsp:cNvPr id="0" name=""/>
        <dsp:cNvSpPr/>
      </dsp:nvSpPr>
      <dsp:spPr>
        <a:xfrm>
          <a:off x="2978911" y="-203286"/>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36808D1-7A3D-47ED-B81E-CF1E5719835E}" type="datetimeFigureOut">
              <a:rPr lang="en-US" altLang="en-US"/>
              <a:pPr>
                <a:defRPr/>
              </a:pPr>
              <a:t>9/20/2023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8D56436-1857-4F94-87C1-8DA46F1A2D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2F9DDB1-D59E-452E-84D6-73890BA3EE62}" type="datetimeFigureOut">
              <a:rPr lang="en-US" altLang="en-US"/>
              <a:pPr>
                <a:defRPr/>
              </a:pPr>
              <a:t>9/20/2023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87D280A-24D0-465F-A94B-0F07550C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040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https://grants.nih.gov/grants/how-to-apply-application-guide/forms-h/career-forms-h.pdf</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Content: The mentor and co-mentor(s) (if applicable) must each document their role and willingness to participate in the project, and explain how they will contribute to the development of the candidate's research career. Each statement should include all of the following: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plan for the candidate's training and research career development. Include information not only about research, but also about other developmental activities, such as seminars, scientific meetings, training in RCR, and presentations. Discuss expectations for publications over the entire period of the proposed project. Define what aspects of the proposed research project the candidate will be allowed to continue to pursue as part of his/her independent research program.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source of anticipated support for the candidate’s research project for each year of the award period.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nature and extent of supervision and mentoring of the candidate, and commitment to the candidate's development that will occur during the award period.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candidate's anticipated teaching load for the award period (number and types of courses or seminars), clinical responsibilities, committee and administrative assignments, and the portion of time available for research.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plan for transitioning the candidate from the mentored stage of his/her career to the independent investigator stage by the end of the project period of the award. Describe the mentor's (or co-mentor’s) previous experience as a mentor, including type of mentoring (e.g., graduate students, career development awardees, postdoctoral fellows), number of persons mentored, and career outcomes.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Note for co-mentor statements: Co-mentors must also address the nature of their role in the career development plan and how the responsibility for the candidate’s development is shared with the mentor. Describe respective areas of expertise and how they will be combined to enhance the candidate’s development. Also describe the nature of any resources that will be committed to this CDA.</a:t>
            </a:r>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12</a:t>
            </a:fld>
            <a:endParaRPr lang="en-US" altLang="en-US"/>
          </a:p>
        </p:txBody>
      </p:sp>
    </p:spTree>
    <p:extLst>
      <p:ext uri="{BB962C8B-B14F-4D97-AF65-F5344CB8AC3E}">
        <p14:creationId xmlns:p14="http://schemas.microsoft.com/office/powerpoint/2010/main" val="219593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15</a:t>
            </a:fld>
            <a:endParaRPr lang="en-US" altLang="en-US"/>
          </a:p>
        </p:txBody>
      </p:sp>
    </p:spTree>
    <p:extLst>
      <p:ext uri="{BB962C8B-B14F-4D97-AF65-F5344CB8AC3E}">
        <p14:creationId xmlns:p14="http://schemas.microsoft.com/office/powerpoint/2010/main" val="230234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https://grants.nih.gov/grants/how-to-apply-application-guide/forms-h/career-forms-h.pdf</a:t>
            </a:r>
          </a:p>
          <a:p>
            <a:endParaRPr lang="en-US" dirty="0"/>
          </a:p>
          <a:p>
            <a:pPr marL="0" marR="0">
              <a:lnSpc>
                <a:spcPct val="107000"/>
              </a:lnSpc>
              <a:spcBef>
                <a:spcPts val="0"/>
              </a:spcBef>
              <a:spcAft>
                <a:spcPts val="800"/>
              </a:spcAft>
            </a:pPr>
            <a:r>
              <a:rPr lang="en-US" sz="18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 Letters of Support from Collaborators, Contributors, and Consultants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Note that letters of support are not the same as letters of reference (also known as reference letters), which are required for some K applications. For more information about letters of reference, see the NIH's Reference Letters page.</a:t>
            </a:r>
          </a:p>
          <a:p>
            <a:pPr marL="0" marR="0">
              <a:lnSpc>
                <a:spcPct val="107000"/>
              </a:lnSpc>
              <a:spcBef>
                <a:spcPts val="0"/>
              </a:spcBef>
              <a:spcAft>
                <a:spcPts val="80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From whom are letters of support required? From whom are letters not required?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Letters of support from collaborators, contributors, and consultants will be required for any such person who will contribute to the scientific development or execution of CDA application’s proposed project. Follow the requirements for letters of support as listed in the FOA. Letters are not required for personnel (such as research assistants) not contributing in a substantive, measurable way to the scientific development or execution of the project</a:t>
            </a:r>
          </a:p>
          <a:p>
            <a:pPr marL="0" marR="0">
              <a:lnSpc>
                <a:spcPct val="107000"/>
              </a:lnSpc>
              <a:spcBef>
                <a:spcPts val="0"/>
              </a:spcBef>
              <a:spcAft>
                <a:spcPts val="80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Content: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Letters from consultants should include rates/charges for consulting services.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Mentored CDA applications should identify collaborators, contributors, and consultants involved with the proposed research and career development program, and not already included in the “Plans and Statements of Mentor(s) and Co-Mentor(s)” section. Letters should briefly describe their anticipated contributions and document their role and willingness to participate in the project. The letters should also briefly describe research materials, data, guidance, or advice each person will provide.</a:t>
            </a:r>
          </a:p>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16</a:t>
            </a:fld>
            <a:endParaRPr lang="en-US" altLang="en-US"/>
          </a:p>
        </p:txBody>
      </p:sp>
    </p:spTree>
    <p:extLst>
      <p:ext uri="{BB962C8B-B14F-4D97-AF65-F5344CB8AC3E}">
        <p14:creationId xmlns:p14="http://schemas.microsoft.com/office/powerpoint/2010/main" val="40382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3</a:t>
            </a:fld>
            <a:endParaRPr lang="en-US" altLang="en-US"/>
          </a:p>
        </p:txBody>
      </p:sp>
    </p:spTree>
    <p:extLst>
      <p:ext uri="{BB962C8B-B14F-4D97-AF65-F5344CB8AC3E}">
        <p14:creationId xmlns:p14="http://schemas.microsoft.com/office/powerpoint/2010/main" val="409852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62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7</a:t>
            </a:fld>
            <a:endParaRPr lang="en-US" altLang="en-US"/>
          </a:p>
        </p:txBody>
      </p:sp>
    </p:spTree>
    <p:extLst>
      <p:ext uri="{BB962C8B-B14F-4D97-AF65-F5344CB8AC3E}">
        <p14:creationId xmlns:p14="http://schemas.microsoft.com/office/powerpoint/2010/main" val="385603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https://grants.nih.gov/grants/how-to-apply-application-guide/forms-h/career-forms-h.pdf</a:t>
            </a:r>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9</a:t>
            </a:fld>
            <a:endParaRPr lang="en-US" altLang="en-US"/>
          </a:p>
        </p:txBody>
      </p:sp>
    </p:spTree>
    <p:extLst>
      <p:ext uri="{BB962C8B-B14F-4D97-AF65-F5344CB8AC3E}">
        <p14:creationId xmlns:p14="http://schemas.microsoft.com/office/powerpoint/2010/main" val="177567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10</a:t>
            </a:fld>
            <a:endParaRPr lang="en-US" altLang="en-US"/>
          </a:p>
        </p:txBody>
      </p:sp>
    </p:spTree>
    <p:extLst>
      <p:ext uri="{BB962C8B-B14F-4D97-AF65-F5344CB8AC3E}">
        <p14:creationId xmlns:p14="http://schemas.microsoft.com/office/powerpoint/2010/main" val="220781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11</a:t>
            </a:fld>
            <a:endParaRPr lang="en-US" altLang="en-US"/>
          </a:p>
        </p:txBody>
      </p:sp>
    </p:spTree>
    <p:extLst>
      <p:ext uri="{BB962C8B-B14F-4D97-AF65-F5344CB8AC3E}">
        <p14:creationId xmlns:p14="http://schemas.microsoft.com/office/powerpoint/2010/main" val="15723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35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a:t>TITLE</a:t>
            </a:r>
          </a:p>
        </p:txBody>
      </p:sp>
      <p:sp>
        <p:nvSpPr>
          <p:cNvPr id="3" name="Subtitle 2"/>
          <p:cNvSpPr>
            <a:spLocks noGrp="1"/>
          </p:cNvSpPr>
          <p:nvPr>
            <p:ph type="subTitle" idx="1"/>
          </p:nvPr>
        </p:nvSpPr>
        <p:spPr>
          <a:xfrm>
            <a:off x="2209800" y="2193926"/>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endParaRPr lang="en-US"/>
          </a:p>
          <a:p>
            <a:r>
              <a:rPr lang="en-US"/>
              <a:t>DATE</a:t>
            </a:r>
          </a:p>
        </p:txBody>
      </p:sp>
      <p:pic>
        <p:nvPicPr>
          <p:cNvPr id="8" name="Picture 7">
            <a:extLst>
              <a:ext uri="{FF2B5EF4-FFF2-40B4-BE49-F238E27FC236}">
                <a16:creationId xmlns:a16="http://schemas.microsoft.com/office/drawing/2014/main" id="{D47BCBD9-D6F2-4523-B847-CF6A8BB58E53}"/>
              </a:ext>
            </a:extLst>
          </p:cNvPr>
          <p:cNvPicPr>
            <a:picLocks noChangeAspect="1"/>
          </p:cNvPicPr>
          <p:nvPr userDrawn="1"/>
        </p:nvPicPr>
        <p:blipFill>
          <a:blip r:embed="rId2"/>
          <a:stretch>
            <a:fillRect/>
          </a:stretch>
        </p:blipFill>
        <p:spPr>
          <a:xfrm>
            <a:off x="3208713" y="3368675"/>
            <a:ext cx="2590800" cy="762000"/>
          </a:xfrm>
          <a:prstGeom prst="rect">
            <a:avLst/>
          </a:prstGeom>
        </p:spPr>
      </p:pic>
      <p:sp>
        <p:nvSpPr>
          <p:cNvPr id="9" name="TextBox 8">
            <a:extLst>
              <a:ext uri="{FF2B5EF4-FFF2-40B4-BE49-F238E27FC236}">
                <a16:creationId xmlns:a16="http://schemas.microsoft.com/office/drawing/2014/main" id="{367672FC-70CD-4CA2-9171-CE6B2AF86C53}"/>
              </a:ext>
            </a:extLst>
          </p:cNvPr>
          <p:cNvSpPr txBox="1"/>
          <p:nvPr userDrawn="1"/>
        </p:nvSpPr>
        <p:spPr>
          <a:xfrm>
            <a:off x="3778106" y="4206358"/>
            <a:ext cx="1478915" cy="461665"/>
          </a:xfrm>
          <a:prstGeom prst="rect">
            <a:avLst/>
          </a:prstGeom>
          <a:noFill/>
        </p:spPr>
        <p:txBody>
          <a:bodyPr wrap="square" rtlCol="0">
            <a:spAutoFit/>
          </a:bodyPr>
          <a:lstStyle/>
          <a:p>
            <a:r>
              <a:rPr lang="en-US" sz="2400" b="1">
                <a:solidFill>
                  <a:schemeClr val="tx1"/>
                </a:solidFill>
              </a:rPr>
              <a:t>Sponsors:</a:t>
            </a:r>
          </a:p>
        </p:txBody>
      </p:sp>
      <p:pic>
        <p:nvPicPr>
          <p:cNvPr id="10" name="Picture 9">
            <a:extLst>
              <a:ext uri="{FF2B5EF4-FFF2-40B4-BE49-F238E27FC236}">
                <a16:creationId xmlns:a16="http://schemas.microsoft.com/office/drawing/2014/main" id="{2BFDEFDE-B927-457D-8D2B-FE9CA2AF258F}"/>
              </a:ext>
            </a:extLst>
          </p:cNvPr>
          <p:cNvPicPr>
            <a:picLocks noChangeAspect="1"/>
          </p:cNvPicPr>
          <p:nvPr userDrawn="1"/>
        </p:nvPicPr>
        <p:blipFill>
          <a:blip r:embed="rId3"/>
          <a:stretch>
            <a:fillRect/>
          </a:stretch>
        </p:blipFill>
        <p:spPr>
          <a:xfrm>
            <a:off x="204667" y="5650519"/>
            <a:ext cx="1681171" cy="1079933"/>
          </a:xfrm>
          <a:prstGeom prst="rect">
            <a:avLst/>
          </a:prstGeom>
        </p:spPr>
      </p:pic>
      <p:pic>
        <p:nvPicPr>
          <p:cNvPr id="11" name="Picture 10">
            <a:extLst>
              <a:ext uri="{FF2B5EF4-FFF2-40B4-BE49-F238E27FC236}">
                <a16:creationId xmlns:a16="http://schemas.microsoft.com/office/drawing/2014/main" id="{5C079DF2-F09B-4515-B15C-F675066307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3016" y="4700148"/>
            <a:ext cx="2329094" cy="668049"/>
          </a:xfrm>
          <a:prstGeom prst="rect">
            <a:avLst/>
          </a:prstGeom>
          <a:noFill/>
          <a:ln>
            <a:noFill/>
          </a:ln>
        </p:spPr>
      </p:pic>
      <p:pic>
        <p:nvPicPr>
          <p:cNvPr id="12" name="Picture 11">
            <a:extLst>
              <a:ext uri="{FF2B5EF4-FFF2-40B4-BE49-F238E27FC236}">
                <a16:creationId xmlns:a16="http://schemas.microsoft.com/office/drawing/2014/main" id="{C03FFCBA-D01F-415C-B793-01866C44A8E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8284" y="5724209"/>
            <a:ext cx="1999726" cy="914401"/>
          </a:xfrm>
          <a:prstGeom prst="rect">
            <a:avLst/>
          </a:prstGeom>
          <a:noFill/>
          <a:ln>
            <a:noFill/>
          </a:ln>
        </p:spPr>
      </p:pic>
      <p:pic>
        <p:nvPicPr>
          <p:cNvPr id="13" name="Picture 12">
            <a:extLst>
              <a:ext uri="{FF2B5EF4-FFF2-40B4-BE49-F238E27FC236}">
                <a16:creationId xmlns:a16="http://schemas.microsoft.com/office/drawing/2014/main" id="{10EA18BC-6FD7-440F-9F65-3874A5BDE0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9837" y="4447596"/>
            <a:ext cx="1562598" cy="1440032"/>
          </a:xfrm>
          <a:prstGeom prst="rect">
            <a:avLst/>
          </a:prstGeom>
          <a:noFill/>
          <a:ln>
            <a:noFill/>
          </a:ln>
        </p:spPr>
      </p:pic>
      <p:pic>
        <p:nvPicPr>
          <p:cNvPr id="15" name="Picture 14">
            <a:extLst>
              <a:ext uri="{FF2B5EF4-FFF2-40B4-BE49-F238E27FC236}">
                <a16:creationId xmlns:a16="http://schemas.microsoft.com/office/drawing/2014/main" id="{8A153B83-C8D5-4D20-9B14-9AEE3DFEAB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10310" y="5800103"/>
            <a:ext cx="1106148" cy="862371"/>
          </a:xfrm>
          <a:prstGeom prst="rect">
            <a:avLst/>
          </a:prstGeom>
          <a:noFill/>
          <a:ln>
            <a:noFill/>
          </a:ln>
        </p:spPr>
      </p:pic>
      <p:pic>
        <p:nvPicPr>
          <p:cNvPr id="16" name="Picture 15">
            <a:extLst>
              <a:ext uri="{FF2B5EF4-FFF2-40B4-BE49-F238E27FC236}">
                <a16:creationId xmlns:a16="http://schemas.microsoft.com/office/drawing/2014/main" id="{6863BF20-CE31-4B1F-866B-9DB69056A666}"/>
              </a:ext>
            </a:extLst>
          </p:cNvPr>
          <p:cNvPicPr>
            <a:picLocks noChangeAspect="1"/>
          </p:cNvPicPr>
          <p:nvPr userDrawn="1"/>
        </p:nvPicPr>
        <p:blipFill>
          <a:blip r:embed="rId8"/>
          <a:stretch>
            <a:fillRect/>
          </a:stretch>
        </p:blipFill>
        <p:spPr>
          <a:xfrm>
            <a:off x="7544442" y="5509030"/>
            <a:ext cx="1599558" cy="1264167"/>
          </a:xfrm>
          <a:prstGeom prst="rect">
            <a:avLst/>
          </a:prstGeom>
        </p:spPr>
      </p:pic>
      <p:pic>
        <p:nvPicPr>
          <p:cNvPr id="1026" name="Picture 2">
            <a:extLst>
              <a:ext uri="{FF2B5EF4-FFF2-40B4-BE49-F238E27FC236}">
                <a16:creationId xmlns:a16="http://schemas.microsoft.com/office/drawing/2014/main" id="{F5A9B726-DBF1-4D19-9874-EA4B0ED613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21566" y="4626582"/>
            <a:ext cx="1512888" cy="1023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155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3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04603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2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193168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15272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3420D1E-F7A3-FE0A-FE41-3DE211A49E47}"/>
              </a:ext>
            </a:extLst>
          </p:cNvPr>
          <p:cNvSpPr txBox="1">
            <a:spLocks/>
          </p:cNvSpPr>
          <p:nvPr userDrawn="1"/>
        </p:nvSpPr>
        <p:spPr>
          <a:xfrm>
            <a:off x="7924800" y="6265334"/>
            <a:ext cx="762000" cy="364067"/>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E20FB9-7CF0-46D5-BDAE-DEB6A9E00030}"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135A02A3-C6A2-391D-140D-D4A85835C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1468"/>
            <a:ext cx="804545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3"/>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07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6A6DF35C-396B-4AEC-8F7A-A170BD15107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31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3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4DDD2FC-8DD1-441B-BA56-00FDED4607D2}"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7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208CD0-055A-450C-BDA6-B3B5A17DAA8C}"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a:t>Drag picture to placeholder or click icon to add</a:t>
            </a:r>
          </a:p>
        </p:txBody>
      </p:sp>
    </p:spTree>
    <p:extLst>
      <p:ext uri="{BB962C8B-B14F-4D97-AF65-F5344CB8AC3E}">
        <p14:creationId xmlns:p14="http://schemas.microsoft.com/office/powerpoint/2010/main" val="35291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31316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5217A97-E3B9-4907-BD0B-37DED6B0FCDE}"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17611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3BE1D20-C982-4F27-938B-E0098F80EC1A}"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51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86BEBAB-9CFB-47F2-9B90-8C98EC5F13C6}"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68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1EEA0E-1FF3-483A-82A4-5E0F987B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91953763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350802634"/>
      </p:ext>
    </p:extLst>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4AB430-6E44-9862-FD0A-04777402ADE0}"/>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B97634-696D-E310-999A-A95FDDA271F9}"/>
              </a:ext>
            </a:extLst>
          </p:cNvPr>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8C1F666E-63AD-EDEE-FFDB-C720E124B146}"/>
              </a:ext>
            </a:extLst>
          </p:cNvPr>
          <p:cNvSpPr>
            <a:spLocks noGrp="1"/>
          </p:cNvSpPr>
          <p:nvPr>
            <p:ph type="sldNum" sz="quarter" idx="4"/>
          </p:nvPr>
        </p:nvSpPr>
        <p:spPr>
          <a:xfrm>
            <a:off x="7924800" y="6356352"/>
            <a:ext cx="762000" cy="36618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212848-F37B-4127-AF2D-619C332E44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5" r:id="rId1"/>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form.jotform.com/232483603610146"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pedsresearch.org/bird/event/conquer-cancer-cda"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pedsresearch.org/bird/event/burroughs-wellcome-fund-career-award-for-medical-scientist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0" y="308008"/>
            <a:ext cx="9067800" cy="1608281"/>
          </a:xfrm>
        </p:spPr>
        <p:txBody>
          <a:bodyPr/>
          <a:lstStyle/>
          <a:p>
            <a:pPr>
              <a:lnSpc>
                <a:spcPct val="119000"/>
              </a:lnSpc>
              <a:spcBef>
                <a:spcPts val="0"/>
              </a:spcBef>
              <a:spcAft>
                <a:spcPts val="600"/>
              </a:spcAft>
            </a:pPr>
            <a:r>
              <a:rPr lang="en-US" sz="2800" b="1" dirty="0">
                <a:solidFill>
                  <a:schemeClr val="tx1"/>
                </a:solidFill>
                <a:cs typeface="Calibri"/>
              </a:rPr>
              <a:t>It Takes a Village: Assembling your </a:t>
            </a:r>
            <a:br>
              <a:rPr lang="en-US" sz="2800" b="1" dirty="0">
                <a:solidFill>
                  <a:schemeClr val="tx1"/>
                </a:solidFill>
                <a:cs typeface="Calibri"/>
              </a:rPr>
            </a:br>
            <a:r>
              <a:rPr lang="en-US" sz="2800" b="1" dirty="0">
                <a:solidFill>
                  <a:schemeClr val="tx1"/>
                </a:solidFill>
                <a:cs typeface="Calibri"/>
              </a:rPr>
              <a:t>Mentor/Co-Mentor and Consultant/Collaborator Teams for Your K application</a:t>
            </a:r>
            <a:endParaRPr lang="en-US" sz="2800" b="1" dirty="0">
              <a:ln>
                <a:noFill/>
              </a:ln>
              <a:solidFill>
                <a:schemeClr val="tx1"/>
              </a:solidFill>
              <a:effectLst/>
              <a:cs typeface="Calibri"/>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dirty="0">
                <a:latin typeface="Arial"/>
                <a:cs typeface="Arial"/>
              </a:rPr>
              <a:t>9/18/2023</a:t>
            </a:r>
            <a:endParaRPr lang="en-US" altLang="en-US" sz="3200" dirty="0">
              <a:latin typeface="Arial" panose="020B0604020202020204" pitchFamily="34" charset="0"/>
              <a:cs typeface="Arial" panose="020B0604020202020204" pitchFamily="34" charset="0"/>
            </a:endParaRPr>
          </a:p>
          <a:p>
            <a:pPr eaLnBrk="1" hangingPunct="1">
              <a:buFont typeface="Arial" pitchFamily="34" charset="0"/>
              <a:buNone/>
              <a:defRPr/>
            </a:pPr>
            <a:endParaRPr lang="en-US" dirty="0"/>
          </a:p>
        </p:txBody>
      </p:sp>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0CA8-E102-296F-A63E-582B916DEA70}"/>
              </a:ext>
            </a:extLst>
          </p:cNvPr>
          <p:cNvSpPr>
            <a:spLocks noGrp="1"/>
          </p:cNvSpPr>
          <p:nvPr>
            <p:ph type="title"/>
          </p:nvPr>
        </p:nvSpPr>
        <p:spPr/>
        <p:txBody>
          <a:bodyPr/>
          <a:lstStyle/>
          <a:p>
            <a:r>
              <a:rPr lang="en-US" dirty="0"/>
              <a:t>All necessary for a K Application</a:t>
            </a:r>
          </a:p>
        </p:txBody>
      </p:sp>
      <p:graphicFrame>
        <p:nvGraphicFramePr>
          <p:cNvPr id="5" name="Content Placeholder 4">
            <a:extLst>
              <a:ext uri="{FF2B5EF4-FFF2-40B4-BE49-F238E27FC236}">
                <a16:creationId xmlns:a16="http://schemas.microsoft.com/office/drawing/2014/main" id="{E17FA52B-0727-BB89-CFF4-2526ACF0DF46}"/>
              </a:ext>
            </a:extLst>
          </p:cNvPr>
          <p:cNvGraphicFramePr>
            <a:graphicFrameLocks noGrp="1"/>
          </p:cNvGraphicFramePr>
          <p:nvPr>
            <p:ph idx="1"/>
            <p:extLst>
              <p:ext uri="{D42A27DB-BD31-4B8C-83A1-F6EECF244321}">
                <p14:modId xmlns:p14="http://schemas.microsoft.com/office/powerpoint/2010/main" val="2429494841"/>
              </p:ext>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F18555-5634-76F8-7453-4B473749DBE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10</a:t>
            </a:fld>
            <a:endParaRPr lang="en-US">
              <a:solidFill>
                <a:prstClr val="white">
                  <a:lumMod val="50000"/>
                </a:prstClr>
              </a:solidFill>
            </a:endParaRPr>
          </a:p>
        </p:txBody>
      </p:sp>
      <p:sp>
        <p:nvSpPr>
          <p:cNvPr id="6" name="Oval 5">
            <a:extLst>
              <a:ext uri="{FF2B5EF4-FFF2-40B4-BE49-F238E27FC236}">
                <a16:creationId xmlns:a16="http://schemas.microsoft.com/office/drawing/2014/main" id="{57C866FA-8617-2803-34A5-03E92EB11BAD}"/>
              </a:ext>
            </a:extLst>
          </p:cNvPr>
          <p:cNvSpPr/>
          <p:nvPr/>
        </p:nvSpPr>
        <p:spPr>
          <a:xfrm>
            <a:off x="4192621" y="3416840"/>
            <a:ext cx="3005847" cy="28696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738465-CEDB-C2B2-A0EE-06A88324C40E}"/>
              </a:ext>
            </a:extLst>
          </p:cNvPr>
          <p:cNvSpPr/>
          <p:nvPr/>
        </p:nvSpPr>
        <p:spPr>
          <a:xfrm>
            <a:off x="3761361" y="1517515"/>
            <a:ext cx="2133601" cy="19114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61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0CA8-E102-296F-A63E-582B916DEA70}"/>
              </a:ext>
            </a:extLst>
          </p:cNvPr>
          <p:cNvSpPr>
            <a:spLocks noGrp="1"/>
          </p:cNvSpPr>
          <p:nvPr>
            <p:ph type="title"/>
          </p:nvPr>
        </p:nvSpPr>
        <p:spPr/>
        <p:txBody>
          <a:bodyPr/>
          <a:lstStyle/>
          <a:p>
            <a:r>
              <a:rPr lang="en-US" dirty="0"/>
              <a:t>All necessary for a K Application</a:t>
            </a:r>
          </a:p>
        </p:txBody>
      </p:sp>
      <p:graphicFrame>
        <p:nvGraphicFramePr>
          <p:cNvPr id="5" name="Content Placeholder 4">
            <a:extLst>
              <a:ext uri="{FF2B5EF4-FFF2-40B4-BE49-F238E27FC236}">
                <a16:creationId xmlns:a16="http://schemas.microsoft.com/office/drawing/2014/main" id="{E17FA52B-0727-BB89-CFF4-2526ACF0DF46}"/>
              </a:ext>
            </a:extLst>
          </p:cNvPr>
          <p:cNvGraphicFramePr>
            <a:graphicFrameLocks noGrp="1"/>
          </p:cNvGraphicFramePr>
          <p:nvPr>
            <p:ph idx="1"/>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F18555-5634-76F8-7453-4B473749DBE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11</a:t>
            </a:fld>
            <a:endParaRPr lang="en-US">
              <a:solidFill>
                <a:prstClr val="white">
                  <a:lumMod val="50000"/>
                </a:prstClr>
              </a:solidFill>
            </a:endParaRPr>
          </a:p>
        </p:txBody>
      </p:sp>
      <p:sp>
        <p:nvSpPr>
          <p:cNvPr id="6" name="Oval 5">
            <a:extLst>
              <a:ext uri="{FF2B5EF4-FFF2-40B4-BE49-F238E27FC236}">
                <a16:creationId xmlns:a16="http://schemas.microsoft.com/office/drawing/2014/main" id="{57C866FA-8617-2803-34A5-03E92EB11BAD}"/>
              </a:ext>
            </a:extLst>
          </p:cNvPr>
          <p:cNvSpPr/>
          <p:nvPr/>
        </p:nvSpPr>
        <p:spPr>
          <a:xfrm>
            <a:off x="4192621" y="3416840"/>
            <a:ext cx="3005847" cy="28696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5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C40-9BFA-E873-58EF-FF4FEC929EEF}"/>
              </a:ext>
            </a:extLst>
          </p:cNvPr>
          <p:cNvSpPr>
            <a:spLocks noGrp="1"/>
          </p:cNvSpPr>
          <p:nvPr>
            <p:ph type="title"/>
          </p:nvPr>
        </p:nvSpPr>
        <p:spPr>
          <a:xfrm>
            <a:off x="457200" y="152400"/>
            <a:ext cx="8429946" cy="990600"/>
          </a:xfrm>
        </p:spPr>
        <p:txBody>
          <a:bodyPr/>
          <a:lstStyle/>
          <a:p>
            <a:pPr marL="0" indent="0">
              <a:buNone/>
            </a:pPr>
            <a:r>
              <a:rPr lang="en-US" b="1" u="sng" dirty="0"/>
              <a:t>Mentor, Co-Mentor</a:t>
            </a:r>
            <a:r>
              <a:rPr lang="en-US" b="1" dirty="0"/>
              <a:t>, Consultant, Collaborators Section </a:t>
            </a:r>
          </a:p>
        </p:txBody>
      </p:sp>
      <p:sp>
        <p:nvSpPr>
          <p:cNvPr id="3" name="Content Placeholder 2">
            <a:extLst>
              <a:ext uri="{FF2B5EF4-FFF2-40B4-BE49-F238E27FC236}">
                <a16:creationId xmlns:a16="http://schemas.microsoft.com/office/drawing/2014/main" id="{3FCE5B6F-5982-4B58-899C-CBE3E25185D3}"/>
              </a:ext>
            </a:extLst>
          </p:cNvPr>
          <p:cNvSpPr>
            <a:spLocks noGrp="1"/>
          </p:cNvSpPr>
          <p:nvPr>
            <p:ph idx="1"/>
          </p:nvPr>
        </p:nvSpPr>
        <p:spPr/>
        <p:txBody>
          <a:bodyPr/>
          <a:lstStyle/>
          <a:p>
            <a:pPr marL="0" indent="0">
              <a:buNone/>
            </a:pPr>
            <a:r>
              <a:rPr lang="en-US" b="1" u="sng" dirty="0"/>
              <a:t>8. Plans and Statements of Mentor and Co-Mentor(s) – 6 page limit</a:t>
            </a:r>
          </a:p>
          <a:p>
            <a:r>
              <a:rPr lang="en-US" dirty="0"/>
              <a:t>Identify any and all co-mentors involved with the proposed research and career development program. </a:t>
            </a:r>
          </a:p>
          <a:p>
            <a:r>
              <a:rPr lang="en-US" dirty="0"/>
              <a:t>The mentor and each co-mentor must provide a statement to document their role and willingness to participate in the project, and explain how they will contribute to the development of the candidate's research career</a:t>
            </a:r>
          </a:p>
          <a:p>
            <a:pPr lvl="1"/>
            <a:r>
              <a:rPr lang="en-US" dirty="0"/>
              <a:t>Plan for training and research career development including info about research and other development activities (e.g. seminars, scientific meetings, training in RCR and presentations)</a:t>
            </a:r>
          </a:p>
          <a:p>
            <a:pPr lvl="1"/>
            <a:r>
              <a:rPr lang="en-US" dirty="0"/>
              <a:t>Publication plans and expectations</a:t>
            </a:r>
          </a:p>
          <a:p>
            <a:pPr lvl="1"/>
            <a:r>
              <a:rPr lang="en-US" dirty="0"/>
              <a:t>Define what aspects of the proposed research project the candidate will be allowed to continue to pursue as a part of their independent research program</a:t>
            </a:r>
          </a:p>
          <a:p>
            <a:pPr lvl="1"/>
            <a:r>
              <a:rPr lang="en-US" dirty="0"/>
              <a:t>Source of anticipated support during each year of the award period</a:t>
            </a:r>
          </a:p>
          <a:p>
            <a:pPr lvl="1"/>
            <a:r>
              <a:rPr lang="en-US" dirty="0"/>
              <a:t>Plan for transitioning the candidate to independence. Describe the mentor’s track record</a:t>
            </a:r>
          </a:p>
          <a:p>
            <a:pPr lvl="1"/>
            <a:endParaRPr lang="en-US" dirty="0"/>
          </a:p>
          <a:p>
            <a:pPr marL="304804" lvl="1" indent="0">
              <a:buNone/>
            </a:pPr>
            <a:r>
              <a:rPr lang="en-US" kern="100" dirty="0">
                <a:latin typeface="Calibri" panose="020F0502020204030204" pitchFamily="34" charset="0"/>
                <a:ea typeface="Calibri" panose="020F0502020204030204" pitchFamily="34" charset="0"/>
                <a:cs typeface="Times New Roman" panose="02020603050405020304" pitchFamily="18" charset="0"/>
              </a:rPr>
              <a:t>Co-mentors must also address the nature of their role in the career development plan and how the responsibility for the candidate’s development is shared with the mentor. Describe respective areas of expertise and how they will be combined to enhance the candidate’s development</a:t>
            </a:r>
            <a:endParaRPr lang="en-US" dirty="0"/>
          </a:p>
        </p:txBody>
      </p:sp>
      <p:sp>
        <p:nvSpPr>
          <p:cNvPr id="4" name="Slide Number Placeholder 3">
            <a:extLst>
              <a:ext uri="{FF2B5EF4-FFF2-40B4-BE49-F238E27FC236}">
                <a16:creationId xmlns:a16="http://schemas.microsoft.com/office/drawing/2014/main" id="{3C905796-77CC-EFE6-8616-2F010AA91C5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12</a:t>
            </a:fld>
            <a:endParaRPr lang="en-US">
              <a:solidFill>
                <a:prstClr val="white">
                  <a:lumMod val="50000"/>
                </a:prstClr>
              </a:solidFill>
            </a:endParaRPr>
          </a:p>
        </p:txBody>
      </p:sp>
      <p:sp>
        <p:nvSpPr>
          <p:cNvPr id="5" name="TextBox 4">
            <a:extLst>
              <a:ext uri="{FF2B5EF4-FFF2-40B4-BE49-F238E27FC236}">
                <a16:creationId xmlns:a16="http://schemas.microsoft.com/office/drawing/2014/main" id="{9339B1E2-2134-F4E9-99EA-F747B01685FC}"/>
              </a:ext>
            </a:extLst>
          </p:cNvPr>
          <p:cNvSpPr txBox="1"/>
          <p:nvPr/>
        </p:nvSpPr>
        <p:spPr>
          <a:xfrm>
            <a:off x="146304" y="6581001"/>
            <a:ext cx="8851392" cy="276999"/>
          </a:xfrm>
          <a:prstGeom prst="rect">
            <a:avLst/>
          </a:prstGeom>
          <a:noFill/>
        </p:spPr>
        <p:txBody>
          <a:bodyPr wrap="square" rtlCol="0">
            <a:spAutoFit/>
          </a:bodyPr>
          <a:lstStyle/>
          <a:p>
            <a:r>
              <a:rPr lang="en-US" sz="1200" dirty="0"/>
              <a:t>From: https://grants.nih.gov/grants/how-to-apply-application-guide/forms-h/career-forms-h.pdf</a:t>
            </a:r>
          </a:p>
        </p:txBody>
      </p:sp>
    </p:spTree>
    <p:extLst>
      <p:ext uri="{BB962C8B-B14F-4D97-AF65-F5344CB8AC3E}">
        <p14:creationId xmlns:p14="http://schemas.microsoft.com/office/powerpoint/2010/main" val="21472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Accelerator Selection Criteria">
            <a:extLst>
              <a:ext uri="{FF2B5EF4-FFF2-40B4-BE49-F238E27FC236}">
                <a16:creationId xmlns:a16="http://schemas.microsoft.com/office/drawing/2014/main" id="{86564E0E-0B78-5000-42BC-14ECEB4A8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665" y="3285825"/>
            <a:ext cx="1369344" cy="8504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06DD68-A7BA-D6F3-C02A-38B14069FCF2}"/>
              </a:ext>
            </a:extLst>
          </p:cNvPr>
          <p:cNvSpPr>
            <a:spLocks noGrp="1"/>
          </p:cNvSpPr>
          <p:nvPr>
            <p:ph type="title"/>
          </p:nvPr>
        </p:nvSpPr>
        <p:spPr/>
        <p:txBody>
          <a:bodyPr/>
          <a:lstStyle/>
          <a:p>
            <a:r>
              <a:rPr lang="en-US" dirty="0"/>
              <a:t>Assembling Your Mentor Team – satisfying all the needs</a:t>
            </a:r>
          </a:p>
        </p:txBody>
      </p:sp>
      <p:sp>
        <p:nvSpPr>
          <p:cNvPr id="3" name="Content Placeholder 2">
            <a:extLst>
              <a:ext uri="{FF2B5EF4-FFF2-40B4-BE49-F238E27FC236}">
                <a16:creationId xmlns:a16="http://schemas.microsoft.com/office/drawing/2014/main" id="{256AE5A7-00C1-E025-B2F2-673EC0CCE1ED}"/>
              </a:ext>
            </a:extLst>
          </p:cNvPr>
          <p:cNvSpPr>
            <a:spLocks noGrp="1"/>
          </p:cNvSpPr>
          <p:nvPr>
            <p:ph idx="1"/>
          </p:nvPr>
        </p:nvSpPr>
        <p:spPr>
          <a:xfrm>
            <a:off x="125129" y="1346444"/>
            <a:ext cx="8681988" cy="1815882"/>
          </a:xfrm>
          <a:noFill/>
          <a:ln w="50800">
            <a:solidFill>
              <a:srgbClr val="00B050"/>
            </a:solidFill>
          </a:ln>
        </p:spPr>
        <p:txBody>
          <a:bodyPr wrap="square" rtlCol="0">
            <a:spAutoFit/>
          </a:bodyPr>
          <a:lstStyle/>
          <a:p>
            <a:pPr marL="0">
              <a:spcBef>
                <a:spcPts val="0"/>
              </a:spcBef>
              <a:spcAft>
                <a:spcPts val="0"/>
              </a:spcAft>
            </a:pPr>
            <a:r>
              <a:rPr lang="en-US" sz="1600" b="1" dirty="0">
                <a:solidFill>
                  <a:schemeClr val="tx1"/>
                </a:solidFill>
                <a:ea typeface="Calibri" panose="020F0502020204030204" pitchFamily="34" charset="0"/>
                <a:cs typeface="Times New Roman" panose="02020603050405020304" pitchFamily="18" charset="0"/>
              </a:rPr>
              <a:t>Criteria that must be met collectively</a:t>
            </a:r>
          </a:p>
          <a:p>
            <a:pPr marL="609598" lvl="1" indent="-342900">
              <a:spcBef>
                <a:spcPct val="0"/>
              </a:spcBef>
              <a:buFont typeface="+mj-lt"/>
              <a:buAutoNum type="arabicPeriod"/>
            </a:pPr>
            <a:r>
              <a:rPr lang="en-US" dirty="0">
                <a:solidFill>
                  <a:schemeClr val="tx1"/>
                </a:solidFill>
                <a:ea typeface="MS PGothic" panose="020B0600070205080204" pitchFamily="34" charset="-128"/>
              </a:rPr>
              <a:t>Funding/Stability – ideally NIH funding for period of the K</a:t>
            </a:r>
          </a:p>
          <a:p>
            <a:pPr marL="609598" lvl="1" indent="-342900">
              <a:spcBef>
                <a:spcPct val="0"/>
              </a:spcBef>
              <a:buFont typeface="+mj-lt"/>
              <a:buAutoNum type="arabicPeriod"/>
            </a:pPr>
            <a:r>
              <a:rPr lang="en-US" dirty="0">
                <a:solidFill>
                  <a:schemeClr val="tx1"/>
                </a:solidFill>
                <a:ea typeface="MS PGothic" panose="020B0600070205080204" pitchFamily="34" charset="-128"/>
              </a:rPr>
              <a:t>Time considerations</a:t>
            </a:r>
          </a:p>
          <a:p>
            <a:pPr marL="609598" lvl="1" indent="-342900">
              <a:spcBef>
                <a:spcPct val="0"/>
              </a:spcBef>
              <a:buFont typeface="+mj-lt"/>
              <a:buAutoNum type="arabicPeriod"/>
            </a:pPr>
            <a:r>
              <a:rPr lang="en-US" dirty="0">
                <a:solidFill>
                  <a:schemeClr val="tx1"/>
                </a:solidFill>
                <a:ea typeface="MS PGothic" panose="020B0600070205080204" pitchFamily="34" charset="-128"/>
              </a:rPr>
              <a:t>Aligned research interests (but not too aligned…)</a:t>
            </a:r>
          </a:p>
          <a:p>
            <a:pPr marL="609598" lvl="1" indent="-342900">
              <a:spcBef>
                <a:spcPct val="0"/>
              </a:spcBef>
              <a:buFont typeface="+mj-lt"/>
              <a:buAutoNum type="arabicPeriod"/>
            </a:pPr>
            <a:r>
              <a:rPr lang="en-US" dirty="0">
                <a:solidFill>
                  <a:schemeClr val="tx1"/>
                </a:solidFill>
                <a:ea typeface="MS PGothic" panose="020B0600070205080204" pitchFamily="34" charset="-128"/>
              </a:rPr>
              <a:t>Strong Biosketch showcasing personal success in scholarship as measured by grants, papers, and overall reputation</a:t>
            </a:r>
          </a:p>
          <a:p>
            <a:pPr marL="609598" lvl="1" indent="-342900">
              <a:spcBef>
                <a:spcPct val="0"/>
              </a:spcBef>
              <a:buFont typeface="+mj-lt"/>
              <a:buAutoNum type="arabicPeriod"/>
            </a:pPr>
            <a:r>
              <a:rPr lang="en-US" dirty="0">
                <a:solidFill>
                  <a:schemeClr val="tx1"/>
                </a:solidFill>
                <a:ea typeface="MS PGothic" panose="020B0600070205080204" pitchFamily="34" charset="-128"/>
              </a:rPr>
              <a:t>Demonstrated track record and commitment to mentoring and career development</a:t>
            </a:r>
          </a:p>
        </p:txBody>
      </p:sp>
      <p:sp>
        <p:nvSpPr>
          <p:cNvPr id="4" name="Slide Number Placeholder 3">
            <a:extLst>
              <a:ext uri="{FF2B5EF4-FFF2-40B4-BE49-F238E27FC236}">
                <a16:creationId xmlns:a16="http://schemas.microsoft.com/office/drawing/2014/main" id="{2DE13970-8ACF-D01F-29F6-A75A05762DFF}"/>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13</a:t>
            </a:fld>
            <a:endParaRPr lang="en-US">
              <a:solidFill>
                <a:prstClr val="white">
                  <a:lumMod val="50000"/>
                </a:prstClr>
              </a:solidFill>
            </a:endParaRPr>
          </a:p>
        </p:txBody>
      </p:sp>
      <p:sp>
        <p:nvSpPr>
          <p:cNvPr id="5" name="TextBox 4">
            <a:extLst>
              <a:ext uri="{FF2B5EF4-FFF2-40B4-BE49-F238E27FC236}">
                <a16:creationId xmlns:a16="http://schemas.microsoft.com/office/drawing/2014/main" id="{CABF22F8-2CE3-EF04-924F-3F500F437387}"/>
              </a:ext>
            </a:extLst>
          </p:cNvPr>
          <p:cNvSpPr txBox="1"/>
          <p:nvPr/>
        </p:nvSpPr>
        <p:spPr>
          <a:xfrm>
            <a:off x="125129" y="4254171"/>
            <a:ext cx="8681988" cy="2554545"/>
          </a:xfrm>
          <a:prstGeom prst="rect">
            <a:avLst/>
          </a:prstGeom>
          <a:noFill/>
          <a:ln w="50800">
            <a:solidFill>
              <a:srgbClr val="00B050"/>
            </a:solidFill>
          </a:ln>
        </p:spPr>
        <p:txBody>
          <a:bodyPr wrap="square" rtlCol="0">
            <a:spAutoFit/>
          </a:bodyPr>
          <a:lstStyle/>
          <a:p>
            <a:pPr marL="0" marR="0">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Some general rules of thumb</a:t>
            </a:r>
          </a:p>
          <a:p>
            <a:pPr marL="342900" marR="0" lvl="0" indent="-342900">
              <a:spcBef>
                <a:spcPts val="0"/>
              </a:spcBef>
              <a:spcAft>
                <a:spcPts val="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Assemble a team with complementary strengths</a:t>
            </a:r>
          </a:p>
          <a:p>
            <a:pPr marL="342900" marR="0" lvl="0" indent="-342900">
              <a:spcBef>
                <a:spcPts val="0"/>
              </a:spcBef>
              <a:spcAft>
                <a:spcPts val="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Choose a primary mentor who is a senior investigator with a track-record of NIH funding</a:t>
            </a:r>
          </a:p>
          <a:p>
            <a:pPr marL="342900" marR="0" lvl="0" indent="-342900">
              <a:spcBef>
                <a:spcPts val="0"/>
              </a:spcBef>
              <a:spcAft>
                <a:spcPts val="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Include co-mentors to complement the primary mentor’s strengths and counter-balance any weaknesses</a:t>
            </a:r>
          </a:p>
          <a:p>
            <a:pPr marL="342900" marR="0" lvl="0" indent="-342900">
              <a:spcBef>
                <a:spcPts val="0"/>
              </a:spcBef>
              <a:spcAft>
                <a:spcPts val="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Establish a relatively small (2-4) mentoring team</a:t>
            </a:r>
          </a:p>
          <a:p>
            <a:pPr marL="342900" marR="0" lvl="0" indent="-342900">
              <a:spcBef>
                <a:spcPts val="0"/>
              </a:spcBef>
              <a:spcAft>
                <a:spcPts val="0"/>
              </a:spcAft>
              <a:buFont typeface="Symbol" panose="05050102010706020507" pitchFamily="18" charset="2"/>
              <a:buChar char=""/>
            </a:pPr>
            <a:r>
              <a:rPr lang="en-US" sz="1600" dirty="0">
                <a:latin typeface="+mj-lt"/>
                <a:ea typeface="Calibri" panose="020F0502020204030204" pitchFamily="34" charset="0"/>
                <a:cs typeface="Times New Roman" panose="02020603050405020304" pitchFamily="18" charset="0"/>
              </a:rPr>
              <a:t>Ensure consistency with the grant application text and specify frequency of meetings, goals/planned deliverables and evaluation measures, resources and tools, ownership of research area</a:t>
            </a:r>
            <a:endParaRPr lang="en-US" sz="16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People with a relatively narrow area of responsibility and focus should instead be in the collaborator, consultant, contributor section</a:t>
            </a:r>
            <a:endParaRPr lang="en-US" sz="2400" dirty="0">
              <a:latin typeface="+mj-lt"/>
            </a:endParaRPr>
          </a:p>
        </p:txBody>
      </p:sp>
    </p:spTree>
    <p:extLst>
      <p:ext uri="{BB962C8B-B14F-4D97-AF65-F5344CB8AC3E}">
        <p14:creationId xmlns:p14="http://schemas.microsoft.com/office/powerpoint/2010/main" val="7765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DD68-A7BA-D6F3-C02A-38B14069FCF2}"/>
              </a:ext>
            </a:extLst>
          </p:cNvPr>
          <p:cNvSpPr>
            <a:spLocks noGrp="1"/>
          </p:cNvSpPr>
          <p:nvPr>
            <p:ph type="title"/>
          </p:nvPr>
        </p:nvSpPr>
        <p:spPr/>
        <p:txBody>
          <a:bodyPr/>
          <a:lstStyle/>
          <a:p>
            <a:r>
              <a:rPr lang="en-US" dirty="0"/>
              <a:t>Assembling Your Mentor Team</a:t>
            </a:r>
          </a:p>
        </p:txBody>
      </p:sp>
      <p:sp>
        <p:nvSpPr>
          <p:cNvPr id="3" name="Content Placeholder 2">
            <a:extLst>
              <a:ext uri="{FF2B5EF4-FFF2-40B4-BE49-F238E27FC236}">
                <a16:creationId xmlns:a16="http://schemas.microsoft.com/office/drawing/2014/main" id="{256AE5A7-00C1-E025-B2F2-673EC0CCE1ED}"/>
              </a:ext>
            </a:extLst>
          </p:cNvPr>
          <p:cNvSpPr>
            <a:spLocks noGrp="1"/>
          </p:cNvSpPr>
          <p:nvPr>
            <p:ph idx="1"/>
          </p:nvPr>
        </p:nvSpPr>
        <p:spPr>
          <a:xfrm>
            <a:off x="380200" y="1294599"/>
            <a:ext cx="8229600" cy="4800600"/>
          </a:xfrm>
        </p:spPr>
        <p:txBody>
          <a:bodyPr/>
          <a:lstStyle/>
          <a:p>
            <a:r>
              <a:rPr lang="en-US" dirty="0"/>
              <a:t>How did you meet your mentors?</a:t>
            </a:r>
          </a:p>
          <a:p>
            <a:r>
              <a:rPr lang="en-US" dirty="0"/>
              <a:t>How many people are on your core mentor team?</a:t>
            </a:r>
          </a:p>
          <a:p>
            <a:r>
              <a:rPr lang="en-US" dirty="0"/>
              <a:t>What roles does each play?</a:t>
            </a:r>
          </a:p>
          <a:p>
            <a:r>
              <a:rPr lang="en-US" dirty="0"/>
              <a:t>Were these criteria collectively met? How did you shore up any potential shortcomings?</a:t>
            </a:r>
          </a:p>
          <a:p>
            <a:pPr lvl="1"/>
            <a:r>
              <a:rPr lang="en-US" dirty="0"/>
              <a:t>Funding/Stability – ideally NIH funded for period of the K</a:t>
            </a:r>
          </a:p>
          <a:p>
            <a:pPr lvl="1"/>
            <a:r>
              <a:rPr lang="en-US" dirty="0"/>
              <a:t>Time considerations</a:t>
            </a:r>
          </a:p>
          <a:p>
            <a:pPr lvl="1"/>
            <a:r>
              <a:rPr lang="en-US" dirty="0"/>
              <a:t>Aligned research interests</a:t>
            </a:r>
          </a:p>
          <a:p>
            <a:pPr lvl="1"/>
            <a:r>
              <a:rPr lang="en-US" dirty="0"/>
              <a:t>Strong Biosketch showcasing personal success in scholarship as measured by grants, papers, and overall reputation</a:t>
            </a:r>
          </a:p>
          <a:p>
            <a:pPr lvl="1"/>
            <a:r>
              <a:rPr lang="en-US" dirty="0"/>
              <a:t>Commitment to mentoring and career development</a:t>
            </a:r>
          </a:p>
          <a:p>
            <a:pPr lvl="1"/>
            <a:endParaRPr lang="en-US" dirty="0"/>
          </a:p>
        </p:txBody>
      </p:sp>
      <p:sp>
        <p:nvSpPr>
          <p:cNvPr id="4" name="Slide Number Placeholder 3">
            <a:extLst>
              <a:ext uri="{FF2B5EF4-FFF2-40B4-BE49-F238E27FC236}">
                <a16:creationId xmlns:a16="http://schemas.microsoft.com/office/drawing/2014/main" id="{2DE13970-8ACF-D01F-29F6-A75A05762DFF}"/>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14</a:t>
            </a:fld>
            <a:endParaRPr lang="en-US">
              <a:solidFill>
                <a:prstClr val="white">
                  <a:lumMod val="50000"/>
                </a:prstClr>
              </a:solidFill>
            </a:endParaRPr>
          </a:p>
        </p:txBody>
      </p:sp>
      <p:pic>
        <p:nvPicPr>
          <p:cNvPr id="1026" name="Picture 2" descr="Mix icon for panelist 6219226 Vector Art at Vecteezy">
            <a:extLst>
              <a:ext uri="{FF2B5EF4-FFF2-40B4-BE49-F238E27FC236}">
                <a16:creationId xmlns:a16="http://schemas.microsoft.com/office/drawing/2014/main" id="{628CA5A4-92A2-4CD9-4F17-9955A23ECD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2637" y="5199425"/>
            <a:ext cx="1752382" cy="160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8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0CA8-E102-296F-A63E-582B916DEA70}"/>
              </a:ext>
            </a:extLst>
          </p:cNvPr>
          <p:cNvSpPr>
            <a:spLocks noGrp="1"/>
          </p:cNvSpPr>
          <p:nvPr>
            <p:ph type="title"/>
          </p:nvPr>
        </p:nvSpPr>
        <p:spPr/>
        <p:txBody>
          <a:bodyPr/>
          <a:lstStyle/>
          <a:p>
            <a:r>
              <a:rPr lang="en-US" dirty="0"/>
              <a:t>All necessary for a K Application</a:t>
            </a:r>
          </a:p>
        </p:txBody>
      </p:sp>
      <p:graphicFrame>
        <p:nvGraphicFramePr>
          <p:cNvPr id="5" name="Content Placeholder 4">
            <a:extLst>
              <a:ext uri="{FF2B5EF4-FFF2-40B4-BE49-F238E27FC236}">
                <a16:creationId xmlns:a16="http://schemas.microsoft.com/office/drawing/2014/main" id="{E17FA52B-0727-BB89-CFF4-2526ACF0DF46}"/>
              </a:ext>
            </a:extLst>
          </p:cNvPr>
          <p:cNvGraphicFramePr>
            <a:graphicFrameLocks noGrp="1"/>
          </p:cNvGraphicFramePr>
          <p:nvPr>
            <p:ph idx="1"/>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F18555-5634-76F8-7453-4B473749DBE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15</a:t>
            </a:fld>
            <a:endParaRPr lang="en-US">
              <a:solidFill>
                <a:prstClr val="white">
                  <a:lumMod val="50000"/>
                </a:prstClr>
              </a:solidFill>
            </a:endParaRPr>
          </a:p>
        </p:txBody>
      </p:sp>
      <p:sp>
        <p:nvSpPr>
          <p:cNvPr id="7" name="Oval 6">
            <a:extLst>
              <a:ext uri="{FF2B5EF4-FFF2-40B4-BE49-F238E27FC236}">
                <a16:creationId xmlns:a16="http://schemas.microsoft.com/office/drawing/2014/main" id="{B7738465-CEDB-C2B2-A0EE-06A88324C40E}"/>
              </a:ext>
            </a:extLst>
          </p:cNvPr>
          <p:cNvSpPr/>
          <p:nvPr/>
        </p:nvSpPr>
        <p:spPr>
          <a:xfrm>
            <a:off x="3761361" y="1517515"/>
            <a:ext cx="2133601" cy="19114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62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C40-9BFA-E873-58EF-FF4FEC929EEF}"/>
              </a:ext>
            </a:extLst>
          </p:cNvPr>
          <p:cNvSpPr>
            <a:spLocks noGrp="1"/>
          </p:cNvSpPr>
          <p:nvPr>
            <p:ph type="title"/>
          </p:nvPr>
        </p:nvSpPr>
        <p:spPr>
          <a:xfrm>
            <a:off x="457200" y="152400"/>
            <a:ext cx="8429946" cy="990600"/>
          </a:xfrm>
        </p:spPr>
        <p:txBody>
          <a:bodyPr/>
          <a:lstStyle/>
          <a:p>
            <a:pPr marL="0" indent="0">
              <a:buNone/>
            </a:pPr>
            <a:r>
              <a:rPr lang="en-US" b="1" dirty="0"/>
              <a:t>Mentor, Co-Mentor, </a:t>
            </a:r>
            <a:r>
              <a:rPr lang="en-US" b="1" u="sng" dirty="0"/>
              <a:t>Consultant, Collaborators </a:t>
            </a:r>
            <a:r>
              <a:rPr lang="en-US" b="1" dirty="0"/>
              <a:t>Section </a:t>
            </a:r>
          </a:p>
        </p:txBody>
      </p:sp>
      <p:sp>
        <p:nvSpPr>
          <p:cNvPr id="3" name="Content Placeholder 2">
            <a:extLst>
              <a:ext uri="{FF2B5EF4-FFF2-40B4-BE49-F238E27FC236}">
                <a16:creationId xmlns:a16="http://schemas.microsoft.com/office/drawing/2014/main" id="{3FCE5B6F-5982-4B58-899C-CBE3E25185D3}"/>
              </a:ext>
            </a:extLst>
          </p:cNvPr>
          <p:cNvSpPr>
            <a:spLocks noGrp="1"/>
          </p:cNvSpPr>
          <p:nvPr>
            <p:ph idx="1"/>
          </p:nvPr>
        </p:nvSpPr>
        <p:spPr/>
        <p:txBody>
          <a:bodyPr/>
          <a:lstStyle/>
          <a:p>
            <a:pPr marL="0" indent="0">
              <a:buNone/>
            </a:pPr>
            <a:r>
              <a:rPr lang="en-US" b="1" u="sng" dirty="0"/>
              <a:t>9. Letters of Support from Collaborators, Contributors, and Consultants – 6 page limit</a:t>
            </a:r>
          </a:p>
          <a:p>
            <a:r>
              <a:rPr lang="en-US" sz="1800" kern="100" dirty="0">
                <a:ea typeface="Calibri" panose="020F0502020204030204" pitchFamily="34" charset="0"/>
                <a:cs typeface="Times New Roman" panose="02020603050405020304" pitchFamily="18" charset="0"/>
              </a:rPr>
              <a:t>Required for any such person who will contribute to the scientific development or execution of CDA application’s proposed project</a:t>
            </a:r>
          </a:p>
          <a:p>
            <a:r>
              <a:rPr lang="en-US" dirty="0"/>
              <a:t>For those contributing in a substantive, measurable way to the scientific and/or career development or execution of the project</a:t>
            </a:r>
          </a:p>
          <a:p>
            <a:r>
              <a:rPr lang="en-US" dirty="0"/>
              <a:t>Briefly describe their anticipated contributions and document their role and willingness to participate in the project</a:t>
            </a:r>
          </a:p>
          <a:p>
            <a:r>
              <a:rPr lang="en-US" dirty="0"/>
              <a:t>Briefly describe research materials, data, guidance, or advice each person will provide</a:t>
            </a:r>
          </a:p>
          <a:p>
            <a:r>
              <a:rPr lang="en-US" dirty="0"/>
              <a:t>Consultant letters should include rates/charges for consulting services</a:t>
            </a:r>
          </a:p>
          <a:p>
            <a:endParaRPr lang="en-US" dirty="0"/>
          </a:p>
        </p:txBody>
      </p:sp>
      <p:sp>
        <p:nvSpPr>
          <p:cNvPr id="4" name="Slide Number Placeholder 3">
            <a:extLst>
              <a:ext uri="{FF2B5EF4-FFF2-40B4-BE49-F238E27FC236}">
                <a16:creationId xmlns:a16="http://schemas.microsoft.com/office/drawing/2014/main" id="{3C905796-77CC-EFE6-8616-2F010AA91C5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16</a:t>
            </a:fld>
            <a:endParaRPr lang="en-US">
              <a:solidFill>
                <a:prstClr val="white">
                  <a:lumMod val="50000"/>
                </a:prstClr>
              </a:solidFill>
            </a:endParaRPr>
          </a:p>
        </p:txBody>
      </p:sp>
      <p:sp>
        <p:nvSpPr>
          <p:cNvPr id="5" name="TextBox 4">
            <a:extLst>
              <a:ext uri="{FF2B5EF4-FFF2-40B4-BE49-F238E27FC236}">
                <a16:creationId xmlns:a16="http://schemas.microsoft.com/office/drawing/2014/main" id="{9339B1E2-2134-F4E9-99EA-F747B01685FC}"/>
              </a:ext>
            </a:extLst>
          </p:cNvPr>
          <p:cNvSpPr txBox="1"/>
          <p:nvPr/>
        </p:nvSpPr>
        <p:spPr>
          <a:xfrm>
            <a:off x="0" y="6629401"/>
            <a:ext cx="8851392" cy="276999"/>
          </a:xfrm>
          <a:prstGeom prst="rect">
            <a:avLst/>
          </a:prstGeom>
          <a:noFill/>
        </p:spPr>
        <p:txBody>
          <a:bodyPr wrap="square" rtlCol="0">
            <a:spAutoFit/>
          </a:bodyPr>
          <a:lstStyle/>
          <a:p>
            <a:r>
              <a:rPr lang="en-US" sz="1200" dirty="0"/>
              <a:t>From: https://grants.nih.gov/grants/how-to-apply-application-guide/forms-h/career-forms-h.pdf</a:t>
            </a:r>
          </a:p>
        </p:txBody>
      </p:sp>
    </p:spTree>
    <p:extLst>
      <p:ext uri="{BB962C8B-B14F-4D97-AF65-F5344CB8AC3E}">
        <p14:creationId xmlns:p14="http://schemas.microsoft.com/office/powerpoint/2010/main" val="274809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F135-B86E-6075-151E-4918852AA78E}"/>
              </a:ext>
            </a:extLst>
          </p:cNvPr>
          <p:cNvSpPr>
            <a:spLocks noGrp="1"/>
          </p:cNvSpPr>
          <p:nvPr>
            <p:ph type="title"/>
          </p:nvPr>
        </p:nvSpPr>
        <p:spPr/>
        <p:txBody>
          <a:bodyPr/>
          <a:lstStyle/>
          <a:p>
            <a:r>
              <a:rPr lang="en-US" dirty="0"/>
              <a:t>Your collaborators, contributors and consultants</a:t>
            </a:r>
          </a:p>
        </p:txBody>
      </p:sp>
      <p:sp>
        <p:nvSpPr>
          <p:cNvPr id="3" name="Content Placeholder 2">
            <a:extLst>
              <a:ext uri="{FF2B5EF4-FFF2-40B4-BE49-F238E27FC236}">
                <a16:creationId xmlns:a16="http://schemas.microsoft.com/office/drawing/2014/main" id="{7519EBA6-97FB-9EB1-E7BE-B19C08B1035D}"/>
              </a:ext>
            </a:extLst>
          </p:cNvPr>
          <p:cNvSpPr>
            <a:spLocks noGrp="1"/>
          </p:cNvSpPr>
          <p:nvPr>
            <p:ph idx="1"/>
          </p:nvPr>
        </p:nvSpPr>
        <p:spPr/>
        <p:txBody>
          <a:bodyPr/>
          <a:lstStyle/>
          <a:p>
            <a:r>
              <a:rPr lang="en-US" sz="2000" dirty="0"/>
              <a:t>Who were they and how did they round out your plans for career development?</a:t>
            </a:r>
          </a:p>
          <a:p>
            <a:r>
              <a:rPr lang="en-US" sz="2000" dirty="0"/>
              <a:t>How did you meet them and how did you ask them to serve in this official role?</a:t>
            </a:r>
          </a:p>
          <a:p>
            <a:r>
              <a:rPr lang="en-US" sz="2000" dirty="0"/>
              <a:t>How many did you have and what were the specific things they offered to you/brought to the table?</a:t>
            </a:r>
          </a:p>
        </p:txBody>
      </p:sp>
      <p:sp>
        <p:nvSpPr>
          <p:cNvPr id="4" name="Slide Number Placeholder 3">
            <a:extLst>
              <a:ext uri="{FF2B5EF4-FFF2-40B4-BE49-F238E27FC236}">
                <a16:creationId xmlns:a16="http://schemas.microsoft.com/office/drawing/2014/main" id="{327C7AF1-79CA-3DB6-B01F-47458B563B20}"/>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17</a:t>
            </a:fld>
            <a:endParaRPr lang="en-US">
              <a:solidFill>
                <a:prstClr val="white">
                  <a:lumMod val="50000"/>
                </a:prstClr>
              </a:solidFill>
            </a:endParaRPr>
          </a:p>
        </p:txBody>
      </p:sp>
      <p:pic>
        <p:nvPicPr>
          <p:cNvPr id="5" name="Picture 2" descr="Mix icon for panelist 6219226 Vector Art at Vecteezy">
            <a:extLst>
              <a:ext uri="{FF2B5EF4-FFF2-40B4-BE49-F238E27FC236}">
                <a16:creationId xmlns:a16="http://schemas.microsoft.com/office/drawing/2014/main" id="{D5E3F788-04D0-6D79-B642-E56261DD65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6878" y="3859155"/>
            <a:ext cx="2657156" cy="242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0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4BDF-91C6-7C21-4EEC-D2A712E72BCF}"/>
              </a:ext>
            </a:extLst>
          </p:cNvPr>
          <p:cNvSpPr>
            <a:spLocks noGrp="1"/>
          </p:cNvSpPr>
          <p:nvPr>
            <p:ph type="title"/>
          </p:nvPr>
        </p:nvSpPr>
        <p:spPr/>
        <p:txBody>
          <a:bodyPr/>
          <a:lstStyle/>
          <a:p>
            <a:r>
              <a:rPr lang="en-US" dirty="0"/>
              <a:t>Grantsmanship Considerations</a:t>
            </a:r>
          </a:p>
        </p:txBody>
      </p:sp>
      <p:sp>
        <p:nvSpPr>
          <p:cNvPr id="3" name="Content Placeholder 2">
            <a:extLst>
              <a:ext uri="{FF2B5EF4-FFF2-40B4-BE49-F238E27FC236}">
                <a16:creationId xmlns:a16="http://schemas.microsoft.com/office/drawing/2014/main" id="{FA652AD6-83D1-67C0-6B06-BD83B1BD481B}"/>
              </a:ext>
            </a:extLst>
          </p:cNvPr>
          <p:cNvSpPr>
            <a:spLocks noGrp="1"/>
          </p:cNvSpPr>
          <p:nvPr>
            <p:ph idx="1"/>
          </p:nvPr>
        </p:nvSpPr>
        <p:spPr>
          <a:xfrm>
            <a:off x="192505" y="1371600"/>
            <a:ext cx="8494295" cy="4800600"/>
          </a:xfrm>
        </p:spPr>
        <p:txBody>
          <a:bodyPr/>
          <a:lstStyle/>
          <a:p>
            <a:pPr marL="742950" lvl="1" indent="-285750">
              <a:spcBef>
                <a:spcPts val="0"/>
              </a:spcBef>
              <a:spcAft>
                <a:spcPts val="0"/>
              </a:spcAft>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Did you draft the letters for them?</a:t>
            </a:r>
            <a:endParaRPr lang="en-US" sz="2000" dirty="0">
              <a:effectLst/>
              <a:ea typeface="Calibri" panose="020F0502020204030204" pitchFamily="34" charset="0"/>
            </a:endParaRPr>
          </a:p>
          <a:p>
            <a:pPr marL="742950" lvl="1" indent="-285750">
              <a:spcBef>
                <a:spcPts val="0"/>
              </a:spcBef>
              <a:spcAft>
                <a:spcPts val="0"/>
              </a:spcAft>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 How did you incorporate/reiterate their roles and contributions to your project and career development in other sections of your grant? (</a:t>
            </a:r>
            <a:r>
              <a:rPr lang="en-US" sz="2000" dirty="0" err="1">
                <a:effectLst/>
                <a:ea typeface="Calibri" panose="020F0502020204030204" pitchFamily="34" charset="0"/>
                <a:cs typeface="Times New Roman" panose="02020603050405020304" pitchFamily="18" charset="0"/>
              </a:rPr>
              <a:t>Biosketches</a:t>
            </a:r>
            <a:r>
              <a:rPr lang="en-US" sz="2000" dirty="0">
                <a:effectLst/>
                <a:ea typeface="Calibri" panose="020F0502020204030204" pitchFamily="34" charset="0"/>
                <a:cs typeface="Times New Roman" panose="02020603050405020304" pitchFamily="18" charset="0"/>
              </a:rPr>
              <a:t>? Resources and environment? Career Development Plan? Research Strategy?)</a:t>
            </a:r>
          </a:p>
          <a:p>
            <a:pPr marL="742950" lvl="1" indent="-285750">
              <a:spcBef>
                <a:spcPts val="0"/>
              </a:spcBef>
              <a:spcAft>
                <a:spcPts val="0"/>
              </a:spcAft>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For resubmissions: What adjustments did you need to make or grantsmanship strategies did you employ to respond to reviewer concerns?</a:t>
            </a:r>
            <a:endParaRPr lang="en-US" sz="2000" dirty="0">
              <a:effectLst/>
              <a:ea typeface="Calibri" panose="020F0502020204030204" pitchFamily="34" charset="0"/>
            </a:endParaRPr>
          </a:p>
          <a:p>
            <a:pPr marL="742950" marR="0" lvl="1" indent="-285750">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058454B-8BC9-1FCE-DA29-520102C5AE12}"/>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18</a:t>
            </a:fld>
            <a:endParaRPr lang="en-US">
              <a:solidFill>
                <a:prstClr val="white">
                  <a:lumMod val="50000"/>
                </a:prstClr>
              </a:solidFill>
            </a:endParaRPr>
          </a:p>
        </p:txBody>
      </p:sp>
      <p:pic>
        <p:nvPicPr>
          <p:cNvPr id="5" name="Picture 2" descr="Mix icon for panelist 6219226 Vector Art at Vecteezy">
            <a:extLst>
              <a:ext uri="{FF2B5EF4-FFF2-40B4-BE49-F238E27FC236}">
                <a16:creationId xmlns:a16="http://schemas.microsoft.com/office/drawing/2014/main" id="{315B193C-D065-D08F-FE1B-0A7FC6D17B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807" y="4090738"/>
            <a:ext cx="2602526"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7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62AD-6A76-EAF6-9DE6-EFF9DA80F698}"/>
              </a:ext>
            </a:extLst>
          </p:cNvPr>
          <p:cNvSpPr>
            <a:spLocks noGrp="1"/>
          </p:cNvSpPr>
          <p:nvPr>
            <p:ph type="title"/>
          </p:nvPr>
        </p:nvSpPr>
        <p:spPr/>
        <p:txBody>
          <a:bodyPr/>
          <a:lstStyle/>
          <a:p>
            <a:r>
              <a:rPr lang="en-US" dirty="0"/>
              <a:t>Post Funding Reality</a:t>
            </a:r>
          </a:p>
        </p:txBody>
      </p:sp>
      <p:sp>
        <p:nvSpPr>
          <p:cNvPr id="3" name="Content Placeholder 2">
            <a:extLst>
              <a:ext uri="{FF2B5EF4-FFF2-40B4-BE49-F238E27FC236}">
                <a16:creationId xmlns:a16="http://schemas.microsoft.com/office/drawing/2014/main" id="{D6059F90-FC02-09DA-505F-A1E51422B003}"/>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Beyond grantsmanship, how did these people contribute to your actual application (did your mentors review the entire application before submission, for example)?</a:t>
            </a:r>
          </a:p>
          <a:p>
            <a:r>
              <a:rPr lang="en-US" sz="1800" dirty="0">
                <a:latin typeface="Calibri" panose="020F0502020204030204" pitchFamily="34" charset="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ow has the operationalization of these groups gone since you have been funded? Is it working out as you had designed? What adjustments/pivots have you had </a:t>
            </a:r>
            <a:r>
              <a:rPr lang="en-US" sz="1800">
                <a:effectLst/>
                <a:latin typeface="Calibri" panose="020F0502020204030204" pitchFamily="34" charset="0"/>
                <a:ea typeface="Calibri" panose="020F0502020204030204" pitchFamily="34" charset="0"/>
                <a:cs typeface="Times New Roman" panose="02020603050405020304" pitchFamily="18" charset="0"/>
              </a:rPr>
              <a:t>to make?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How often do you meet formally and is there a planned agenda?</a:t>
            </a:r>
          </a:p>
          <a:p>
            <a:r>
              <a:rPr lang="en-US" sz="1800" dirty="0">
                <a:latin typeface="Calibri" panose="020F0502020204030204" pitchFamily="34" charset="0"/>
                <a:ea typeface="Calibri" panose="020F0502020204030204" pitchFamily="34" charset="0"/>
                <a:cs typeface="Times New Roman" panose="02020603050405020304" pitchFamily="18" charset="0"/>
              </a:rPr>
              <a:t>Can you share any p</a:t>
            </a:r>
            <a:r>
              <a:rPr lang="en-US" sz="1800" dirty="0">
                <a:effectLst/>
                <a:latin typeface="Calibri" panose="020F0502020204030204" pitchFamily="34" charset="0"/>
                <a:ea typeface="Calibri" panose="020F0502020204030204" pitchFamily="34" charset="0"/>
                <a:cs typeface="Times New Roman" panose="02020603050405020304" pitchFamily="18" charset="0"/>
              </a:rPr>
              <a:t>otential pitfalls and lessons learned from your experience?</a:t>
            </a:r>
            <a:endParaRPr lang="en-US" dirty="0"/>
          </a:p>
        </p:txBody>
      </p:sp>
      <p:sp>
        <p:nvSpPr>
          <p:cNvPr id="4" name="Slide Number Placeholder 3">
            <a:extLst>
              <a:ext uri="{FF2B5EF4-FFF2-40B4-BE49-F238E27FC236}">
                <a16:creationId xmlns:a16="http://schemas.microsoft.com/office/drawing/2014/main" id="{82B63E76-FC1B-5EDD-0FF5-DF353F75DCDF}"/>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19</a:t>
            </a:fld>
            <a:endParaRPr lang="en-US">
              <a:solidFill>
                <a:prstClr val="white">
                  <a:lumMod val="50000"/>
                </a:prstClr>
              </a:solidFill>
            </a:endParaRPr>
          </a:p>
        </p:txBody>
      </p:sp>
      <p:pic>
        <p:nvPicPr>
          <p:cNvPr id="5" name="Picture 2" descr="Mix icon for panelist 6219226 Vector Art at Vecteezy">
            <a:extLst>
              <a:ext uri="{FF2B5EF4-FFF2-40B4-BE49-F238E27FC236}">
                <a16:creationId xmlns:a16="http://schemas.microsoft.com/office/drawing/2014/main" id="{9CAEF74F-31DC-D52B-A0AD-336C55124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807" y="4090738"/>
            <a:ext cx="2602526"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4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2</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3</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
        <p:nvSpPr>
          <p:cNvPr id="3" name="Star: 5 Points 2">
            <a:extLst>
              <a:ext uri="{FF2B5EF4-FFF2-40B4-BE49-F238E27FC236}">
                <a16:creationId xmlns:a16="http://schemas.microsoft.com/office/drawing/2014/main" id="{32AC9EE8-F874-7479-3B6C-8AD7C823F0CB}"/>
              </a:ext>
            </a:extLst>
          </p:cNvPr>
          <p:cNvSpPr/>
          <p:nvPr/>
        </p:nvSpPr>
        <p:spPr>
          <a:xfrm>
            <a:off x="1357161" y="1143000"/>
            <a:ext cx="6150543" cy="5257801"/>
          </a:xfrm>
          <a:prstGeom prst="star5">
            <a:avLst/>
          </a:prstGeom>
          <a:solidFill>
            <a:srgbClr val="7030A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May Winner:</a:t>
            </a:r>
          </a:p>
          <a:p>
            <a:pPr algn="ctr"/>
            <a:r>
              <a:rPr lang="en-US" sz="2800" b="1" dirty="0">
                <a:solidFill>
                  <a:srgbClr val="FFFF00"/>
                </a:solidFill>
              </a:rPr>
              <a:t>Ashwin Patel</a:t>
            </a:r>
          </a:p>
        </p:txBody>
      </p:sp>
    </p:spTree>
    <p:extLst>
      <p:ext uri="{BB962C8B-B14F-4D97-AF65-F5344CB8AC3E}">
        <p14:creationId xmlns:p14="http://schemas.microsoft.com/office/powerpoint/2010/main" val="25876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87" y="363255"/>
            <a:ext cx="7918825" cy="742950"/>
          </a:xfrm>
        </p:spPr>
        <p:txBody>
          <a:bodyPr/>
          <a:lstStyle/>
          <a:p>
            <a:pPr algn="ctr" fontAlgn="ctr">
              <a:lnSpc>
                <a:spcPts val="2100"/>
              </a:lnSpc>
              <a:spcBef>
                <a:spcPts val="0"/>
              </a:spcBef>
              <a:spcAft>
                <a:spcPts val="0"/>
              </a:spcAft>
            </a:pPr>
            <a:r>
              <a:rPr lang="en-US" dirty="0">
                <a:latin typeface="Rockwell"/>
              </a:rPr>
              <a:t>K-Club Special: </a:t>
            </a:r>
            <a:br>
              <a:rPr lang="en-US" dirty="0">
                <a:latin typeface="Rockwell"/>
              </a:rPr>
            </a:br>
            <a:r>
              <a:rPr lang="en-US" i="0" u="none" strike="noStrike" baseline="0" dirty="0"/>
              <a:t>GEORGIA CTSA KL2 Program Application Workshop</a:t>
            </a:r>
            <a:endParaRPr lang="en-US" dirty="0">
              <a:effectLst/>
            </a:endParaRPr>
          </a:p>
        </p:txBody>
      </p:sp>
      <p:sp>
        <p:nvSpPr>
          <p:cNvPr id="3" name="Content Placeholder 2"/>
          <p:cNvSpPr>
            <a:spLocks noGrp="1"/>
          </p:cNvSpPr>
          <p:nvPr>
            <p:ph idx="1"/>
          </p:nvPr>
        </p:nvSpPr>
        <p:spPr>
          <a:xfrm>
            <a:off x="533429" y="1483311"/>
            <a:ext cx="8229571" cy="3837836"/>
          </a:xfrm>
        </p:spPr>
        <p:txBody>
          <a:bodyPr/>
          <a:lstStyle/>
          <a:p>
            <a:pPr marL="228600" indent="-228600" fontAlgn="ctr">
              <a:lnSpc>
                <a:spcPts val="1950"/>
              </a:lnSpc>
              <a:spcBef>
                <a:spcPts val="0"/>
              </a:spcBef>
              <a:spcAft>
                <a:spcPts val="0"/>
              </a:spcAft>
            </a:pPr>
            <a:r>
              <a:rPr lang="en-US" sz="2000" dirty="0"/>
              <a:t>The Georgia CTSA KL2 </a:t>
            </a:r>
            <a:r>
              <a:rPr lang="en-US" sz="2000" dirty="0">
                <a:solidFill>
                  <a:srgbClr val="FF0000"/>
                </a:solidFill>
              </a:rPr>
              <a:t>(Grant proposal is due February 1, 2024)</a:t>
            </a:r>
          </a:p>
          <a:p>
            <a:pPr marL="533407" lvl="2" indent="0" fontAlgn="ctr">
              <a:lnSpc>
                <a:spcPts val="1950"/>
              </a:lnSpc>
              <a:spcBef>
                <a:spcPts val="0"/>
              </a:spcBef>
              <a:spcAft>
                <a:spcPts val="0"/>
              </a:spcAft>
              <a:buNone/>
            </a:pPr>
            <a:r>
              <a:rPr lang="en-US" sz="2000" dirty="0"/>
              <a:t>Junior faculty from a wide variety of disciplines at the Georgia CTSA partner institutions: Emory University, Morehouse School of Medicine, Georgia Tech, and the University of Georgia. Per NIH rules, applicants must be U.S. Citizens or Permanent Residents</a:t>
            </a:r>
          </a:p>
          <a:p>
            <a:pPr marL="533407" lvl="2" indent="0" fontAlgn="ctr">
              <a:lnSpc>
                <a:spcPts val="1950"/>
              </a:lnSpc>
              <a:spcBef>
                <a:spcPts val="0"/>
              </a:spcBef>
              <a:spcAft>
                <a:spcPts val="0"/>
              </a:spcAft>
              <a:buNone/>
            </a:pPr>
            <a:endParaRPr lang="en-US" sz="2000" b="0" i="0" dirty="0">
              <a:effectLst/>
              <a:ea typeface="+mj-lt"/>
              <a:cs typeface="+mj-lt"/>
            </a:endParaRPr>
          </a:p>
          <a:p>
            <a:pPr marL="228600" indent="-228600" fontAlgn="ctr">
              <a:lnSpc>
                <a:spcPts val="1950"/>
              </a:lnSpc>
              <a:spcBef>
                <a:spcPts val="0"/>
              </a:spcBef>
              <a:spcAft>
                <a:spcPts val="0"/>
              </a:spcAft>
            </a:pPr>
            <a:r>
              <a:rPr lang="en-US" sz="2000" dirty="0">
                <a:ea typeface="+mj-lt"/>
                <a:cs typeface="+mj-lt"/>
              </a:rPr>
              <a:t>Free workshop in two parts</a:t>
            </a:r>
            <a:r>
              <a:rPr lang="en-US" sz="2000" b="0" i="0" dirty="0">
                <a:effectLst/>
                <a:ea typeface="+mj-lt"/>
                <a:cs typeface="+mj-lt"/>
              </a:rPr>
              <a:t> that will provide a detailed review of the application process and advice on how to put together a competitive application</a:t>
            </a:r>
          </a:p>
          <a:p>
            <a:pPr marL="0" indent="0" fontAlgn="ctr">
              <a:lnSpc>
                <a:spcPts val="1950"/>
              </a:lnSpc>
              <a:spcBef>
                <a:spcPts val="0"/>
              </a:spcBef>
              <a:spcAft>
                <a:spcPts val="0"/>
              </a:spcAft>
              <a:buNone/>
            </a:pPr>
            <a:endParaRPr lang="en-US" sz="2000" dirty="0">
              <a:solidFill>
                <a:srgbClr val="000000"/>
              </a:solidFill>
              <a:ea typeface="+mj-lt"/>
              <a:cs typeface="+mj-lt"/>
            </a:endParaRPr>
          </a:p>
          <a:p>
            <a:pPr marL="0" indent="0" fontAlgn="ctr">
              <a:lnSpc>
                <a:spcPts val="1950"/>
              </a:lnSpc>
              <a:spcBef>
                <a:spcPts val="0"/>
              </a:spcBef>
              <a:spcAft>
                <a:spcPts val="0"/>
              </a:spcAft>
              <a:buNone/>
            </a:pPr>
            <a:r>
              <a:rPr lang="en-US" sz="2000" b="1" dirty="0">
                <a:solidFill>
                  <a:srgbClr val="000000"/>
                </a:solidFill>
                <a:cs typeface="Calibri"/>
              </a:rPr>
              <a:t>	Part 1: October 19, 2023 9:30-11:30 am </a:t>
            </a:r>
            <a:r>
              <a:rPr lang="en-US" sz="2000" dirty="0">
                <a:solidFill>
                  <a:srgbClr val="000000"/>
                </a:solidFill>
                <a:cs typeface="Calibri"/>
              </a:rPr>
              <a:t>(hybrid format, though in 	person attendance is recommended)</a:t>
            </a:r>
          </a:p>
          <a:p>
            <a:pPr marL="0" indent="0" fontAlgn="ctr">
              <a:lnSpc>
                <a:spcPts val="1950"/>
              </a:lnSpc>
              <a:spcBef>
                <a:spcPts val="0"/>
              </a:spcBef>
              <a:spcAft>
                <a:spcPts val="0"/>
              </a:spcAft>
              <a:buNone/>
            </a:pPr>
            <a:r>
              <a:rPr lang="en-US" sz="2000" b="1" dirty="0">
                <a:solidFill>
                  <a:srgbClr val="000000"/>
                </a:solidFill>
                <a:cs typeface="Calibri"/>
              </a:rPr>
              <a:t>	Part 2: October 26, 2023 9:30-11:30 am</a:t>
            </a:r>
            <a:r>
              <a:rPr lang="en-US" sz="2000" dirty="0">
                <a:solidFill>
                  <a:srgbClr val="000000"/>
                </a:solidFill>
                <a:cs typeface="Calibri"/>
              </a:rPr>
              <a:t> (hybrid format, though in 	person attendance is recommended)</a:t>
            </a:r>
            <a:endParaRPr lang="en-US" sz="2000" dirty="0">
              <a:solidFill>
                <a:schemeClr val="tx1"/>
              </a:solidFill>
              <a:cs typeface="Calibri"/>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4</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4105933762"/>
              </p:ext>
            </p:extLst>
          </p:nvPr>
        </p:nvGraphicFramePr>
        <p:xfrm>
          <a:off x="1657349" y="5778046"/>
          <a:ext cx="5829300" cy="622755"/>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622755">
                <a:tc>
                  <a:txBody>
                    <a:bodyPr/>
                    <a:lstStyle/>
                    <a:p>
                      <a:pPr lvl="0" algn="ctr">
                        <a:buNone/>
                      </a:pPr>
                      <a:r>
                        <a:rPr lang="en-US" sz="1800" dirty="0">
                          <a:hlinkClick r:id="rId3"/>
                        </a:rPr>
                        <a:t>More Information Here</a:t>
                      </a:r>
                      <a:endParaRPr lang="en-US" sz="1800" dirty="0"/>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159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535"/>
            <a:ext cx="8519433" cy="690106"/>
          </a:xfrm>
        </p:spPr>
        <p:txBody>
          <a:bodyPr/>
          <a:lstStyle/>
          <a:p>
            <a:pPr algn="ctr"/>
            <a:r>
              <a:rPr lang="en-US" dirty="0">
                <a:latin typeface="Rockwell"/>
              </a:rPr>
              <a:t>K-Club Special: </a:t>
            </a:r>
            <a:br>
              <a:rPr lang="en-US" dirty="0">
                <a:latin typeface="Rockwell"/>
              </a:rPr>
            </a:br>
            <a:r>
              <a:rPr lang="en-US" dirty="0">
                <a:latin typeface="Rockwell"/>
              </a:rPr>
              <a:t>Conquer Cancer Career Development Award</a:t>
            </a:r>
            <a:endParaRPr lang="en-US" sz="2800" dirty="0"/>
          </a:p>
        </p:txBody>
      </p:sp>
      <p:sp>
        <p:nvSpPr>
          <p:cNvPr id="3" name="Content Placeholder 2"/>
          <p:cNvSpPr>
            <a:spLocks noGrp="1"/>
          </p:cNvSpPr>
          <p:nvPr>
            <p:ph idx="1"/>
          </p:nvPr>
        </p:nvSpPr>
        <p:spPr>
          <a:xfrm>
            <a:off x="457200" y="1290094"/>
            <a:ext cx="7937384" cy="3983242"/>
          </a:xfrm>
        </p:spPr>
        <p:txBody>
          <a:bodyPr/>
          <a:lstStyle/>
          <a:p>
            <a:r>
              <a:rPr lang="en-US" sz="2000" dirty="0"/>
              <a:t>The Conquer Cancer CDA </a:t>
            </a:r>
            <a:r>
              <a:rPr lang="en-US" sz="2000" b="0" i="0" dirty="0">
                <a:solidFill>
                  <a:srgbClr val="333333"/>
                </a:solidFill>
                <a:effectLst/>
              </a:rPr>
              <a:t>provides research funding to clinical investigators, who have received their initial faculty appointment, as they work to establish an independent clinical cancer research program.  </a:t>
            </a:r>
          </a:p>
          <a:p>
            <a:r>
              <a:rPr lang="en-US" sz="2000" b="0" i="0" dirty="0">
                <a:solidFill>
                  <a:srgbClr val="333333"/>
                </a:solidFill>
                <a:effectLst/>
              </a:rPr>
              <a:t>The mentored research must have a patient-oriented focus, including a clinical research study and/or translational research involving human subjects. Proposals with a predominant focus on in vitro or animal studies (even if clinically relevant) are not allowed.</a:t>
            </a:r>
          </a:p>
          <a:p>
            <a:r>
              <a:rPr lang="en-US" sz="2000" dirty="0">
                <a:solidFill>
                  <a:srgbClr val="333333"/>
                </a:solidFill>
              </a:rPr>
              <a:t>Applicants must be a physician in the first to fourth year of a full-time primary faculty appointment and have completed productive postdoctoral research.</a:t>
            </a:r>
          </a:p>
          <a:p>
            <a:r>
              <a:rPr lang="en-US" sz="2000" b="0" i="0" dirty="0">
                <a:solidFill>
                  <a:srgbClr val="333333"/>
                </a:solidFill>
                <a:effectLst/>
              </a:rPr>
              <a:t>Must be able to commit 50% FTE in (total) research</a:t>
            </a:r>
          </a:p>
          <a:p>
            <a:pPr marL="0" indent="0">
              <a:buNone/>
            </a:pPr>
            <a:r>
              <a:rPr lang="en-US" sz="2000" b="1" dirty="0">
                <a:solidFill>
                  <a:schemeClr val="tx1"/>
                </a:solidFill>
              </a:rPr>
              <a:t>Deadline: October 19, 2023</a:t>
            </a: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5</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547528078"/>
              </p:ext>
            </p:extLst>
          </p:nvPr>
        </p:nvGraphicFramePr>
        <p:xfrm>
          <a:off x="584084" y="6025104"/>
          <a:ext cx="7975832" cy="690107"/>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90107">
                <a:tc>
                  <a:txBody>
                    <a:bodyPr/>
                    <a:lstStyle/>
                    <a:p>
                      <a:pPr lvl="0" algn="ctr">
                        <a:buNone/>
                      </a:pPr>
                      <a:r>
                        <a:rPr lang="en-US" sz="1800" dirty="0">
                          <a:hlinkClick r:id="rId3"/>
                        </a:rPr>
                        <a:t>More Information Here</a:t>
                      </a:r>
                      <a:endParaRPr lang="en-US" sz="18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 y="532660"/>
            <a:ext cx="9043416" cy="690106"/>
          </a:xfrm>
        </p:spPr>
        <p:txBody>
          <a:bodyPr/>
          <a:lstStyle/>
          <a:p>
            <a:pPr algn="ctr"/>
            <a:r>
              <a:rPr lang="en-US" dirty="0">
                <a:latin typeface="Rockwell"/>
              </a:rPr>
              <a:t>K-Club Special: </a:t>
            </a:r>
            <a:br>
              <a:rPr lang="en-US" dirty="0">
                <a:latin typeface="Rockwell"/>
              </a:rPr>
            </a:br>
            <a:r>
              <a:rPr lang="en-US" dirty="0">
                <a:latin typeface="Rockwell"/>
              </a:rPr>
              <a:t>Burroughs </a:t>
            </a:r>
            <a:r>
              <a:rPr lang="en-US" dirty="0" err="1">
                <a:latin typeface="Rockwell"/>
              </a:rPr>
              <a:t>Wellcome</a:t>
            </a:r>
            <a:r>
              <a:rPr lang="en-US" dirty="0">
                <a:latin typeface="Rockwell"/>
              </a:rPr>
              <a:t> Fund Career Award for Medical Scientists</a:t>
            </a:r>
            <a:br>
              <a:rPr lang="en-US" sz="2800" dirty="0"/>
            </a:br>
            <a:endParaRPr lang="en-US" sz="2800" dirty="0"/>
          </a:p>
        </p:txBody>
      </p:sp>
      <p:sp>
        <p:nvSpPr>
          <p:cNvPr id="3" name="Content Placeholder 2"/>
          <p:cNvSpPr>
            <a:spLocks noGrp="1"/>
          </p:cNvSpPr>
          <p:nvPr>
            <p:ph idx="1"/>
          </p:nvPr>
        </p:nvSpPr>
        <p:spPr>
          <a:xfrm>
            <a:off x="457200" y="1290094"/>
            <a:ext cx="7937384" cy="3983242"/>
          </a:xfrm>
        </p:spPr>
        <p:txBody>
          <a:bodyPr/>
          <a:lstStyle/>
          <a:p>
            <a:r>
              <a:rPr lang="en-US" sz="2000" b="0" i="0" dirty="0">
                <a:solidFill>
                  <a:srgbClr val="333333"/>
                </a:solidFill>
                <a:effectLst/>
                <a:latin typeface="+mn-lt"/>
              </a:rPr>
              <a:t>(CAMS) is a highly competitive program for physician-scientists committed to an academic career. Its purpose is to bridge advanced postdoctoral/fellowship training and the early years of faculty service. </a:t>
            </a:r>
          </a:p>
          <a:p>
            <a:r>
              <a:rPr lang="en-US" sz="2000" b="0" i="0" dirty="0">
                <a:solidFill>
                  <a:srgbClr val="333333"/>
                </a:solidFill>
                <a:effectLst/>
                <a:latin typeface="+mn-lt"/>
              </a:rPr>
              <a:t>Proposals must be in the area of basic biomedical, disease-oriented, or translational research. Proposals in health services research or involving large-scale clinical trials are not eligible. </a:t>
            </a:r>
          </a:p>
          <a:p>
            <a:r>
              <a:rPr lang="en-US" sz="2000" dirty="0">
                <a:solidFill>
                  <a:srgbClr val="333333"/>
                </a:solidFill>
                <a:latin typeface="+mn-lt"/>
              </a:rPr>
              <a:t>Candidates must hold an M.D., D.D.S., D.V.M., V.M.D., or D.O.</a:t>
            </a:r>
          </a:p>
          <a:p>
            <a:r>
              <a:rPr lang="en-US" sz="2000" b="0" i="0" dirty="0">
                <a:solidFill>
                  <a:srgbClr val="333333"/>
                </a:solidFill>
                <a:effectLst/>
                <a:latin typeface="+mn-lt"/>
              </a:rPr>
              <a:t>Candidates must have completed clinical training (residency or fellowship) and be board eligible by the award start date</a:t>
            </a:r>
          </a:p>
          <a:p>
            <a:r>
              <a:rPr lang="en-US" sz="2000" dirty="0">
                <a:solidFill>
                  <a:srgbClr val="333333"/>
                </a:solidFill>
                <a:latin typeface="+mn-lt"/>
              </a:rPr>
              <a:t>Candidates can be Tenure track or non-tenure-track but must have a rank under Assistant Professor</a:t>
            </a:r>
            <a:endParaRPr lang="en-US" sz="2000" b="0" i="0" dirty="0">
              <a:solidFill>
                <a:srgbClr val="333333"/>
              </a:solidFill>
              <a:effectLst/>
              <a:latin typeface="+mn-lt"/>
            </a:endParaRPr>
          </a:p>
          <a:p>
            <a:pPr marL="0" indent="0">
              <a:buNone/>
            </a:pPr>
            <a:endParaRPr lang="en-US" sz="1600" b="1" dirty="0">
              <a:solidFill>
                <a:schemeClr val="tx1"/>
              </a:solidFill>
            </a:endParaRPr>
          </a:p>
          <a:p>
            <a:pPr marL="0" indent="0">
              <a:buNone/>
            </a:pPr>
            <a:r>
              <a:rPr lang="en-US" sz="2000" b="1" dirty="0">
                <a:solidFill>
                  <a:schemeClr val="tx1"/>
                </a:solidFill>
              </a:rPr>
              <a:t>Deadline: October 17, 2023 3 PM</a:t>
            </a: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6</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2936734378"/>
              </p:ext>
            </p:extLst>
          </p:nvPr>
        </p:nvGraphicFramePr>
        <p:xfrm>
          <a:off x="584084" y="6048260"/>
          <a:ext cx="7975832" cy="666951"/>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66951">
                <a:tc>
                  <a:txBody>
                    <a:bodyPr/>
                    <a:lstStyle/>
                    <a:p>
                      <a:pPr lvl="0" algn="ctr">
                        <a:buNone/>
                      </a:pPr>
                      <a:r>
                        <a:rPr lang="en-US" sz="1800" dirty="0">
                          <a:hlinkClick r:id="rId3"/>
                        </a:rPr>
                        <a:t>More information here</a:t>
                      </a:r>
                      <a:endParaRPr lang="en-US" sz="18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71895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7716-1D70-2A4E-0A64-1F7C05490065}"/>
              </a:ext>
            </a:extLst>
          </p:cNvPr>
          <p:cNvSpPr>
            <a:spLocks noGrp="1"/>
          </p:cNvSpPr>
          <p:nvPr>
            <p:ph type="title"/>
          </p:nvPr>
        </p:nvSpPr>
        <p:spPr/>
        <p:txBody>
          <a:bodyPr/>
          <a:lstStyle/>
          <a:p>
            <a:r>
              <a:rPr lang="en-US" dirty="0"/>
              <a:t>K-Club: Sneak Peak for this Semester</a:t>
            </a:r>
          </a:p>
        </p:txBody>
      </p:sp>
      <p:sp>
        <p:nvSpPr>
          <p:cNvPr id="3" name="Content Placeholder 2">
            <a:extLst>
              <a:ext uri="{FF2B5EF4-FFF2-40B4-BE49-F238E27FC236}">
                <a16:creationId xmlns:a16="http://schemas.microsoft.com/office/drawing/2014/main" id="{C760E0D3-1EA4-6F22-8624-A74D216FFF12}"/>
              </a:ext>
            </a:extLst>
          </p:cNvPr>
          <p:cNvSpPr>
            <a:spLocks noGrp="1"/>
          </p:cNvSpPr>
          <p:nvPr>
            <p:ph idx="1"/>
          </p:nvPr>
        </p:nvSpPr>
        <p:spPr>
          <a:xfrm>
            <a:off x="228600" y="1371600"/>
            <a:ext cx="8686800" cy="4800600"/>
          </a:xfrm>
        </p:spPr>
        <p:txBody>
          <a:bodyPr/>
          <a:lstStyle/>
          <a:p>
            <a:r>
              <a:rPr lang="en-US" dirty="0">
                <a:solidFill>
                  <a:srgbClr val="FF0000"/>
                </a:solidFill>
              </a:rPr>
              <a:t>9/18/2023: </a:t>
            </a:r>
          </a:p>
          <a:p>
            <a:pPr lvl="1"/>
            <a:r>
              <a:rPr lang="en-US" dirty="0">
                <a:solidFill>
                  <a:srgbClr val="FF0000"/>
                </a:solidFill>
              </a:rPr>
              <a:t>Today! </a:t>
            </a:r>
          </a:p>
          <a:p>
            <a:pPr lvl="1"/>
            <a:r>
              <a:rPr lang="en-US" dirty="0">
                <a:solidFill>
                  <a:srgbClr val="FF0000"/>
                </a:solidFill>
              </a:rPr>
              <a:t>Virtual noon start time</a:t>
            </a:r>
          </a:p>
          <a:p>
            <a:pPr lvl="1"/>
            <a:r>
              <a:rPr lang="en-US" dirty="0">
                <a:solidFill>
                  <a:srgbClr val="FF0000"/>
                </a:solidFill>
              </a:rPr>
              <a:t>“It Takes a Village: Assembling your Mentor/Co-Mentor and Consultant/Collaborators teams for your K application“</a:t>
            </a:r>
          </a:p>
          <a:p>
            <a:r>
              <a:rPr lang="en-US" dirty="0">
                <a:solidFill>
                  <a:schemeClr val="accent6">
                    <a:lumMod val="75000"/>
                  </a:schemeClr>
                </a:solidFill>
              </a:rPr>
              <a:t>10/9/2023</a:t>
            </a:r>
          </a:p>
          <a:p>
            <a:pPr lvl="1"/>
            <a:r>
              <a:rPr lang="en-US" dirty="0">
                <a:solidFill>
                  <a:schemeClr val="accent6">
                    <a:lumMod val="75000"/>
                  </a:schemeClr>
                </a:solidFill>
              </a:rPr>
              <a:t>Virtual noon start time</a:t>
            </a:r>
          </a:p>
          <a:p>
            <a:pPr lvl="1"/>
            <a:r>
              <a:rPr lang="en-US" dirty="0">
                <a:solidFill>
                  <a:schemeClr val="accent6">
                    <a:lumMod val="75000"/>
                  </a:schemeClr>
                </a:solidFill>
              </a:rPr>
              <a:t>“How to Talk to Your Division Chief”</a:t>
            </a:r>
          </a:p>
          <a:p>
            <a:r>
              <a:rPr lang="en-US" dirty="0">
                <a:solidFill>
                  <a:srgbClr val="00A94F"/>
                </a:solidFill>
              </a:rPr>
              <a:t>11/2/2023</a:t>
            </a:r>
          </a:p>
          <a:p>
            <a:pPr lvl="1"/>
            <a:r>
              <a:rPr lang="en-US" dirty="0">
                <a:solidFill>
                  <a:srgbClr val="00A94F"/>
                </a:solidFill>
              </a:rPr>
              <a:t>Thursday (instead of usual Monday)</a:t>
            </a:r>
          </a:p>
          <a:p>
            <a:pPr lvl="1"/>
            <a:r>
              <a:rPr lang="en-US" dirty="0">
                <a:solidFill>
                  <a:srgbClr val="00A94F"/>
                </a:solidFill>
              </a:rPr>
              <a:t>In person (virtual option also available) noon start time – register for lunch!</a:t>
            </a:r>
          </a:p>
          <a:p>
            <a:pPr lvl="1"/>
            <a:r>
              <a:rPr lang="en-US" dirty="0">
                <a:solidFill>
                  <a:srgbClr val="00A94F"/>
                </a:solidFill>
              </a:rPr>
              <a:t>"Conflict management with your research teams“ by special guest speaker  Shari Barkin, MD, MSHS, Physician-in-chief, Chair, Dept of Pediatrics, Children’s Hospital of Richmond at VCU</a:t>
            </a:r>
          </a:p>
          <a:p>
            <a:r>
              <a:rPr lang="en-US" dirty="0">
                <a:solidFill>
                  <a:srgbClr val="7030A0"/>
                </a:solidFill>
              </a:rPr>
              <a:t>12/11/2023</a:t>
            </a:r>
          </a:p>
          <a:p>
            <a:pPr lvl="1"/>
            <a:r>
              <a:rPr lang="en-US" dirty="0">
                <a:solidFill>
                  <a:srgbClr val="7030A0"/>
                </a:solidFill>
              </a:rPr>
              <a:t>In person (virtual option also available) noon start time – register for lunch!</a:t>
            </a:r>
          </a:p>
          <a:p>
            <a:pPr lvl="1"/>
            <a:r>
              <a:rPr lang="en-US" dirty="0">
                <a:solidFill>
                  <a:srgbClr val="7030A0"/>
                </a:solidFill>
              </a:rPr>
              <a:t>"Becoming the Boss: Tactical tips for getting your research program off the ground” by special guest speaker Jeremy M. Boss, Ph.D. Chair, Emory Department of Microbiology &amp; Immunology</a:t>
            </a:r>
          </a:p>
          <a:p>
            <a:pPr lvl="1"/>
            <a:endParaRPr lang="en-US" dirty="0"/>
          </a:p>
        </p:txBody>
      </p:sp>
      <p:sp>
        <p:nvSpPr>
          <p:cNvPr id="4" name="Slide Number Placeholder 3">
            <a:extLst>
              <a:ext uri="{FF2B5EF4-FFF2-40B4-BE49-F238E27FC236}">
                <a16:creationId xmlns:a16="http://schemas.microsoft.com/office/drawing/2014/main" id="{A5FE6953-E335-4164-F814-87B61AF2D128}"/>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7</a:t>
            </a:fld>
            <a:endParaRPr lang="en-US">
              <a:solidFill>
                <a:prstClr val="white">
                  <a:lumMod val="50000"/>
                </a:prstClr>
              </a:solidFill>
            </a:endParaRPr>
          </a:p>
        </p:txBody>
      </p:sp>
    </p:spTree>
    <p:extLst>
      <p:ext uri="{BB962C8B-B14F-4D97-AF65-F5344CB8AC3E}">
        <p14:creationId xmlns:p14="http://schemas.microsoft.com/office/powerpoint/2010/main" val="5048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BBE6-753F-1DCB-07BA-245950FA4EDF}"/>
              </a:ext>
            </a:extLst>
          </p:cNvPr>
          <p:cNvSpPr>
            <a:spLocks noGrp="1"/>
          </p:cNvSpPr>
          <p:nvPr>
            <p:ph type="title"/>
          </p:nvPr>
        </p:nvSpPr>
        <p:spPr/>
        <p:txBody>
          <a:bodyPr/>
          <a:lstStyle/>
          <a:p>
            <a:r>
              <a:rPr lang="en-US" dirty="0"/>
              <a:t>Today’s K-Club</a:t>
            </a:r>
          </a:p>
        </p:txBody>
      </p:sp>
      <p:pic>
        <p:nvPicPr>
          <p:cNvPr id="6" name="Content Placeholder 5">
            <a:extLst>
              <a:ext uri="{FF2B5EF4-FFF2-40B4-BE49-F238E27FC236}">
                <a16:creationId xmlns:a16="http://schemas.microsoft.com/office/drawing/2014/main" id="{5A5190C9-3663-E5F1-ABBC-0783BED226D8}"/>
              </a:ext>
            </a:extLst>
          </p:cNvPr>
          <p:cNvPicPr>
            <a:picLocks noGrp="1" noChangeAspect="1"/>
          </p:cNvPicPr>
          <p:nvPr>
            <p:ph idx="1"/>
          </p:nvPr>
        </p:nvPicPr>
        <p:blipFill>
          <a:blip r:embed="rId2"/>
          <a:stretch>
            <a:fillRect/>
          </a:stretch>
        </p:blipFill>
        <p:spPr>
          <a:xfrm>
            <a:off x="1113034" y="1371600"/>
            <a:ext cx="6917932" cy="5334000"/>
          </a:xfrm>
        </p:spPr>
      </p:pic>
      <p:sp>
        <p:nvSpPr>
          <p:cNvPr id="4" name="Slide Number Placeholder 3">
            <a:extLst>
              <a:ext uri="{FF2B5EF4-FFF2-40B4-BE49-F238E27FC236}">
                <a16:creationId xmlns:a16="http://schemas.microsoft.com/office/drawing/2014/main" id="{FC2E1D7E-F00A-5348-AB03-89547799FA25}"/>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8</a:t>
            </a:fld>
            <a:endParaRPr lang="en-US">
              <a:solidFill>
                <a:prstClr val="white">
                  <a:lumMod val="50000"/>
                </a:prstClr>
              </a:solidFill>
            </a:endParaRPr>
          </a:p>
        </p:txBody>
      </p:sp>
    </p:spTree>
    <p:extLst>
      <p:ext uri="{BB962C8B-B14F-4D97-AF65-F5344CB8AC3E}">
        <p14:creationId xmlns:p14="http://schemas.microsoft.com/office/powerpoint/2010/main" val="231999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C40-9BFA-E873-58EF-FF4FEC929EEF}"/>
              </a:ext>
            </a:extLst>
          </p:cNvPr>
          <p:cNvSpPr>
            <a:spLocks noGrp="1"/>
          </p:cNvSpPr>
          <p:nvPr>
            <p:ph type="title"/>
          </p:nvPr>
        </p:nvSpPr>
        <p:spPr/>
        <p:txBody>
          <a:bodyPr/>
          <a:lstStyle/>
          <a:p>
            <a:r>
              <a:rPr lang="en-US" dirty="0"/>
              <a:t>K Grant Sections</a:t>
            </a:r>
          </a:p>
        </p:txBody>
      </p:sp>
      <p:sp>
        <p:nvSpPr>
          <p:cNvPr id="3" name="Content Placeholder 2">
            <a:extLst>
              <a:ext uri="{FF2B5EF4-FFF2-40B4-BE49-F238E27FC236}">
                <a16:creationId xmlns:a16="http://schemas.microsoft.com/office/drawing/2014/main" id="{3FCE5B6F-5982-4B58-899C-CBE3E25185D3}"/>
              </a:ext>
            </a:extLst>
          </p:cNvPr>
          <p:cNvSpPr>
            <a:spLocks noGrp="1"/>
          </p:cNvSpPr>
          <p:nvPr>
            <p:ph idx="1"/>
          </p:nvPr>
        </p:nvSpPr>
        <p:spPr/>
        <p:txBody>
          <a:bodyPr/>
          <a:lstStyle/>
          <a:p>
            <a:pPr marL="0" indent="0">
              <a:buNone/>
            </a:pPr>
            <a:r>
              <a:rPr lang="en-US" b="1" dirty="0"/>
              <a:t>Mentor, Co-Mentor, Consultant, Collaborators Section </a:t>
            </a:r>
          </a:p>
          <a:p>
            <a:pPr marL="0" indent="0">
              <a:buNone/>
            </a:pPr>
            <a:endParaRPr lang="en-US" dirty="0"/>
          </a:p>
          <a:p>
            <a:pPr marL="0" indent="0">
              <a:buNone/>
            </a:pPr>
            <a:r>
              <a:rPr lang="en-US" dirty="0"/>
              <a:t>8. Plans and Statements of Mentor and Co-Mentor(s) – 6 page limit</a:t>
            </a:r>
          </a:p>
          <a:p>
            <a:pPr marL="0" indent="0">
              <a:buNone/>
            </a:pPr>
            <a:endParaRPr lang="en-US" dirty="0"/>
          </a:p>
          <a:p>
            <a:pPr marL="0" indent="0">
              <a:buNone/>
            </a:pPr>
            <a:r>
              <a:rPr lang="en-US" dirty="0"/>
              <a:t>9. Letters of Support from Collaborators, Contributors, and Consultants – 6 page limit</a:t>
            </a:r>
          </a:p>
          <a:p>
            <a:pPr marL="0" indent="0">
              <a:buNone/>
            </a:pPr>
            <a:endParaRPr lang="en-US" dirty="0"/>
          </a:p>
          <a:p>
            <a:pPr marL="266703" lvl="1" indent="0">
              <a:buNone/>
            </a:pPr>
            <a:r>
              <a:rPr lang="en-US" dirty="0"/>
              <a:t>Note that letters of support are </a:t>
            </a:r>
            <a:r>
              <a:rPr lang="en-US" u="sng" dirty="0"/>
              <a:t>not the same as letters of reference </a:t>
            </a:r>
            <a:r>
              <a:rPr lang="en-US" dirty="0"/>
              <a:t>(also known as reference letters), which are required for some K applications. For more information about letters of reference, see the NIH's Reference Letters page. </a:t>
            </a:r>
          </a:p>
        </p:txBody>
      </p:sp>
      <p:sp>
        <p:nvSpPr>
          <p:cNvPr id="4" name="Slide Number Placeholder 3">
            <a:extLst>
              <a:ext uri="{FF2B5EF4-FFF2-40B4-BE49-F238E27FC236}">
                <a16:creationId xmlns:a16="http://schemas.microsoft.com/office/drawing/2014/main" id="{3C905796-77CC-EFE6-8616-2F010AA91C5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9</a:t>
            </a:fld>
            <a:endParaRPr lang="en-US">
              <a:solidFill>
                <a:prstClr val="white">
                  <a:lumMod val="50000"/>
                </a:prstClr>
              </a:solidFill>
            </a:endParaRPr>
          </a:p>
        </p:txBody>
      </p:sp>
      <p:sp>
        <p:nvSpPr>
          <p:cNvPr id="5" name="TextBox 4">
            <a:extLst>
              <a:ext uri="{FF2B5EF4-FFF2-40B4-BE49-F238E27FC236}">
                <a16:creationId xmlns:a16="http://schemas.microsoft.com/office/drawing/2014/main" id="{9339B1E2-2134-F4E9-99EA-F747B01685FC}"/>
              </a:ext>
            </a:extLst>
          </p:cNvPr>
          <p:cNvSpPr txBox="1"/>
          <p:nvPr/>
        </p:nvSpPr>
        <p:spPr>
          <a:xfrm>
            <a:off x="0" y="6581001"/>
            <a:ext cx="8851392" cy="276999"/>
          </a:xfrm>
          <a:prstGeom prst="rect">
            <a:avLst/>
          </a:prstGeom>
          <a:noFill/>
        </p:spPr>
        <p:txBody>
          <a:bodyPr wrap="square" rtlCol="0">
            <a:spAutoFit/>
          </a:bodyPr>
          <a:lstStyle/>
          <a:p>
            <a:r>
              <a:rPr lang="en-US" sz="1200" dirty="0"/>
              <a:t>From: https://grants.nih.gov/grants/how-to-apply-application-guide/forms-h/career-forms-h.pdf</a:t>
            </a:r>
          </a:p>
        </p:txBody>
      </p:sp>
    </p:spTree>
    <p:extLst>
      <p:ext uri="{BB962C8B-B14F-4D97-AF65-F5344CB8AC3E}">
        <p14:creationId xmlns:p14="http://schemas.microsoft.com/office/powerpoint/2010/main" val="296084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265B9F-E978-4EB2-977A-BFAE949BB9CF}">
  <we:reference id="4b785c87-866c-4bad-85d8-5d1ae467ac9a" version="3.5.0.0" store="EXCatalog" storeType="EXCatalog"/>
  <we:alternateReferences>
    <we:reference id="WA104381909" version="3.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8a615d-93b3-4585-befa-6f7c43af0c8a" xsi:nil="true"/>
    <lcf76f155ced4ddcb4097134ff3c332f xmlns="8420ee14-ecd2-4450-96d7-5e402d222d82">
      <Terms xmlns="http://schemas.microsoft.com/office/infopath/2007/PartnerControls"/>
    </lcf76f155ced4ddcb4097134ff3c332f>
    <SharedWithUsers xmlns="088a615d-93b3-4585-befa-6f7c43af0c8a">
      <UserInfo>
        <DisplayName>Heilman, Stacy Stephans</DisplayName>
        <AccountId>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8" ma:contentTypeDescription="Create a new document." ma:contentTypeScope="" ma:versionID="2896a541c28e135c73a85465d7ddce08">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39901f2ee6077eea0b9a4f95ee3cbc44"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B3B1E-F9FE-48F0-B160-19559A9D5409}">
  <ds:schemaRefs>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8420ee14-ecd2-4450-96d7-5e402d222d82"/>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DD532950-09ED-4100-B30D-E6BA8ED24B10}">
  <ds:schemaRefs>
    <ds:schemaRef ds:uri="http://schemas.microsoft.com/sharepoint/v3/contenttype/forms"/>
  </ds:schemaRefs>
</ds:datastoreItem>
</file>

<file path=customXml/itemProps3.xml><?xml version="1.0" encoding="utf-8"?>
<ds:datastoreItem xmlns:ds="http://schemas.openxmlformats.org/officeDocument/2006/customXml" ds:itemID="{B0BD8154-DA06-4006-8DEA-77B31914D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ee14-ecd2-4450-96d7-5e402d222d82"/>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1696</TotalTime>
  <Words>2261</Words>
  <Application>Microsoft Office PowerPoint</Application>
  <PresentationFormat>On-screen Show (4:3)</PresentationFormat>
  <Paragraphs>175</Paragraphs>
  <Slides>19</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Archer Semibold</vt:lpstr>
      <vt:lpstr>Arial</vt:lpstr>
      <vt:lpstr>Arial Rounded MT Bold</vt:lpstr>
      <vt:lpstr>Calibri</vt:lpstr>
      <vt:lpstr>Rockwell</vt:lpstr>
      <vt:lpstr>Symbol</vt:lpstr>
      <vt:lpstr>Times New Roman</vt:lpstr>
      <vt:lpstr>Tw Cen MT</vt:lpstr>
      <vt:lpstr>1_EMORY+CHOA_PPT_template</vt:lpstr>
      <vt:lpstr>2012 Template</vt:lpstr>
      <vt:lpstr>1_2012 Template</vt:lpstr>
      <vt:lpstr>1_EMORY+CHOA_PPT_template</vt:lpstr>
      <vt:lpstr>It Takes a Village: Assembling your  Mentor/Co-Mentor and Consultant/Collaborator Teams for Your K application</vt:lpstr>
      <vt:lpstr>Survey Drawing</vt:lpstr>
      <vt:lpstr>Survey Drawing</vt:lpstr>
      <vt:lpstr>K-Club Special:  GEORGIA CTSA KL2 Program Application Workshop</vt:lpstr>
      <vt:lpstr>K-Club Special:  Conquer Cancer Career Development Award</vt:lpstr>
      <vt:lpstr>K-Club Special:  Burroughs Wellcome Fund Career Award for Medical Scientists </vt:lpstr>
      <vt:lpstr>K-Club: Sneak Peak for this Semester</vt:lpstr>
      <vt:lpstr>Today’s K-Club</vt:lpstr>
      <vt:lpstr>K Grant Sections</vt:lpstr>
      <vt:lpstr>All necessary for a K Application</vt:lpstr>
      <vt:lpstr>All necessary for a K Application</vt:lpstr>
      <vt:lpstr>Mentor, Co-Mentor, Consultant, Collaborators Section </vt:lpstr>
      <vt:lpstr>Assembling Your Mentor Team – satisfying all the needs</vt:lpstr>
      <vt:lpstr>Assembling Your Mentor Team</vt:lpstr>
      <vt:lpstr>All necessary for a K Application</vt:lpstr>
      <vt:lpstr>Mentor, Co-Mentor, Consultant, Collaborators Section </vt:lpstr>
      <vt:lpstr>Your collaborators, contributors and consultants</vt:lpstr>
      <vt:lpstr>Grantsmanship Considerations</vt:lpstr>
      <vt:lpstr>Post Funding Reality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to Enhance Grant Proposals</dc:title>
  <dc:creator>Heilman, Stacy Stephans</dc:creator>
  <cp:lastModifiedBy>Hawk, Julie Lollar</cp:lastModifiedBy>
  <cp:revision>11</cp:revision>
  <dcterms:created xsi:type="dcterms:W3CDTF">2021-02-08T15:52:20Z</dcterms:created>
  <dcterms:modified xsi:type="dcterms:W3CDTF">2023-09-20T18:19:01Z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y fmtid="{D5CDD505-2E9C-101B-9397-08002B2CF9AE}" pid="3" name="MediaServiceImageTags">
    <vt:lpwstr/>
  </property>
</Properties>
</file>