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969" r:id="rId5"/>
    <p:sldMasterId id="2147483975" r:id="rId6"/>
  </p:sldMasterIdLst>
  <p:notesMasterIdLst>
    <p:notesMasterId r:id="rId24"/>
  </p:notesMasterIdLst>
  <p:handoutMasterIdLst>
    <p:handoutMasterId r:id="rId25"/>
  </p:handoutMasterIdLst>
  <p:sldIdLst>
    <p:sldId id="280" r:id="rId7"/>
    <p:sldId id="307" r:id="rId8"/>
    <p:sldId id="319" r:id="rId9"/>
    <p:sldId id="258" r:id="rId10"/>
    <p:sldId id="257" r:id="rId11"/>
    <p:sldId id="269" r:id="rId12"/>
    <p:sldId id="318" r:id="rId13"/>
    <p:sldId id="309" r:id="rId14"/>
    <p:sldId id="310" r:id="rId15"/>
    <p:sldId id="311" r:id="rId16"/>
    <p:sldId id="312" r:id="rId17"/>
    <p:sldId id="313" r:id="rId18"/>
    <p:sldId id="316" r:id="rId19"/>
    <p:sldId id="314" r:id="rId20"/>
    <p:sldId id="315" r:id="rId21"/>
    <p:sldId id="317" r:id="rId22"/>
    <p:sldId id="320"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4F"/>
    <a:srgbClr val="320CD6"/>
    <a:srgbClr val="22229E"/>
    <a:srgbClr val="030F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A7326-8398-4007-A78F-AE29188124F8}" v="20" dt="2023-03-13T13:08:38.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332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F36808D1-7A3D-47ED-B81E-CF1E5719835E}" type="datetimeFigureOut">
              <a:rPr lang="en-US" altLang="en-US"/>
              <a:pPr>
                <a:defRPr/>
              </a:pPr>
              <a:t>3/13/2023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8D56436-1857-4F94-87C1-8DA46F1A2D3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2F9DDB1-D59E-452E-84D6-73890BA3EE62}" type="datetimeFigureOut">
              <a:rPr lang="en-US" altLang="en-US"/>
              <a:pPr>
                <a:defRPr/>
              </a:pPr>
              <a:t>3/13/2023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687D280A-24D0-465F-A94B-0F07550C7C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06D10A-9E57-4931-AB59-7F95947A1540}"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8040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12</a:t>
            </a:fld>
            <a:endParaRPr lang="en-US" altLang="en-US"/>
          </a:p>
        </p:txBody>
      </p:sp>
    </p:spTree>
    <p:extLst>
      <p:ext uri="{BB962C8B-B14F-4D97-AF65-F5344CB8AC3E}">
        <p14:creationId xmlns:p14="http://schemas.microsoft.com/office/powerpoint/2010/main" val="353115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13</a:t>
            </a:fld>
            <a:endParaRPr lang="en-US" altLang="en-US"/>
          </a:p>
        </p:txBody>
      </p:sp>
    </p:spTree>
    <p:extLst>
      <p:ext uri="{BB962C8B-B14F-4D97-AF65-F5344CB8AC3E}">
        <p14:creationId xmlns:p14="http://schemas.microsoft.com/office/powerpoint/2010/main" val="418730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tell you what I like about this first paragraph of the introduction to resubmission, but I think we would all rather hear you discuss what you were going for here, David. </a:t>
            </a:r>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14</a:t>
            </a:fld>
            <a:endParaRPr lang="en-US" altLang="en-US"/>
          </a:p>
        </p:txBody>
      </p:sp>
    </p:spTree>
    <p:extLst>
      <p:ext uri="{BB962C8B-B14F-4D97-AF65-F5344CB8AC3E}">
        <p14:creationId xmlns:p14="http://schemas.microsoft.com/office/powerpoint/2010/main" val="407133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15</a:t>
            </a:fld>
            <a:endParaRPr lang="en-US" altLang="en-US"/>
          </a:p>
        </p:txBody>
      </p:sp>
    </p:spTree>
    <p:extLst>
      <p:ext uri="{BB962C8B-B14F-4D97-AF65-F5344CB8AC3E}">
        <p14:creationId xmlns:p14="http://schemas.microsoft.com/office/powerpoint/2010/main" val="225471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16</a:t>
            </a:fld>
            <a:endParaRPr lang="en-US" altLang="en-US"/>
          </a:p>
        </p:txBody>
      </p:sp>
    </p:spTree>
    <p:extLst>
      <p:ext uri="{BB962C8B-B14F-4D97-AF65-F5344CB8AC3E}">
        <p14:creationId xmlns:p14="http://schemas.microsoft.com/office/powerpoint/2010/main" val="337195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17</a:t>
            </a:fld>
            <a:endParaRPr lang="en-US" altLang="en-US"/>
          </a:p>
        </p:txBody>
      </p:sp>
    </p:spTree>
    <p:extLst>
      <p:ext uri="{BB962C8B-B14F-4D97-AF65-F5344CB8AC3E}">
        <p14:creationId xmlns:p14="http://schemas.microsoft.com/office/powerpoint/2010/main" val="135229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David R. Myers is currently an Assistant Professor in the Wallace H. Coulter Department of Biomedical Engineering at Georgia Tech and Emory University. David leads the Sensors for Living Systems Lab, which fuses engineering, microsystem design, biology, and clinical research. Working at the intersection of these fields, David has authored or contributed to publications in Nature Materials, Nature Communications, PNAS, and Blood.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Soumitri Sil, PhD, ABPP</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Dr. Soumitri Sil is an Associate Professor of Pediatrics at Emory University School of Medicine and Director of the Pediatric Psychology Clinic for the Aflac Cancer and Blood Disorders Center at Children’s Healthcare of Atlanta. Her clinical research program in pediatric pain broadly centers on the assessment and treatment of chronic pain in pediatric sickle cell disease focused on addressing health disparities. </a:t>
            </a:r>
            <a:r>
              <a:rPr lang="en-US" sz="1800" spc="40" dirty="0">
                <a:solidFill>
                  <a:srgbClr val="000000"/>
                </a:solidFill>
                <a:effectLst/>
                <a:latin typeface="Calibri" panose="020F0502020204030204" pitchFamily="34" charset="0"/>
                <a:ea typeface="Calibri" panose="020F0502020204030204" pitchFamily="34" charset="0"/>
              </a:rPr>
              <a:t>Her K23 award focused on identifying individual and family psychosocial factors that contribute to the onset and maintenance of chronic sickle cell pain and developing and evaluating a culturally-responsive behavioral intervention for adolescents with chronic pain related to sickle cell disease. Dr. Sil was awarded an R03 to build on her K23 work to evaluate behavioral treatment effects on reducing inflammatory biomarkers associated with pain. She was recently awarded an R61/R33 award through the NIH HEAL Initiative to adapt and test a multicomponent behavioral intervention for chronic sickle cell pain through a multi-site RCT. </a:t>
            </a: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rPr>
              <a:t>Patricia Zerra, MD is Assistant Professor in the Department of Pathology and Laboratory Medicine at Emory University and is the Assistant Medical Director of the Special Coagulation Laboratory at Emory University Hospital. She has a secondary appointment in the Aflac Cancer &amp; Blood Disorders Center at Children’s Healthcare of Atlanta where she sees pediatric hematology patients. Dr. </a:t>
            </a:r>
            <a:r>
              <a:rPr lang="en-US" sz="1800" dirty="0" err="1">
                <a:effectLst/>
                <a:latin typeface="Calibri" panose="020F0502020204030204" pitchFamily="34" charset="0"/>
                <a:ea typeface="Times New Roman" panose="02020603050405020304" pitchFamily="18" charset="0"/>
              </a:rPr>
              <a:t>Zerra’s</a:t>
            </a:r>
            <a:r>
              <a:rPr lang="en-US" sz="1800" dirty="0">
                <a:effectLst/>
                <a:latin typeface="Calibri" panose="020F0502020204030204" pitchFamily="34" charset="0"/>
                <a:ea typeface="Times New Roman" panose="02020603050405020304" pitchFamily="18" charset="0"/>
              </a:rPr>
              <a:t> lab focuses on identifying the immune mechanisms underlying the development of antibodies against blood-borne therapeutics, including red blood cells and factor VIII.</a:t>
            </a: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6</a:t>
            </a:fld>
            <a:endParaRPr lang="en-US" altLang="en-US"/>
          </a:p>
        </p:txBody>
      </p:sp>
    </p:spTree>
    <p:extLst>
      <p:ext uri="{BB962C8B-B14F-4D97-AF65-F5344CB8AC3E}">
        <p14:creationId xmlns:p14="http://schemas.microsoft.com/office/powerpoint/2010/main" val="35910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7</a:t>
            </a:fld>
            <a:endParaRPr lang="en-US" altLang="en-US"/>
          </a:p>
        </p:txBody>
      </p:sp>
    </p:spTree>
    <p:extLst>
      <p:ext uri="{BB962C8B-B14F-4D97-AF65-F5344CB8AC3E}">
        <p14:creationId xmlns:p14="http://schemas.microsoft.com/office/powerpoint/2010/main" val="296272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8</a:t>
            </a:fld>
            <a:endParaRPr lang="en-US" altLang="en-US"/>
          </a:p>
        </p:txBody>
      </p:sp>
    </p:spTree>
    <p:extLst>
      <p:ext uri="{BB962C8B-B14F-4D97-AF65-F5344CB8AC3E}">
        <p14:creationId xmlns:p14="http://schemas.microsoft.com/office/powerpoint/2010/main" val="195986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9</a:t>
            </a:fld>
            <a:endParaRPr lang="en-US" altLang="en-US"/>
          </a:p>
        </p:txBody>
      </p:sp>
    </p:spTree>
    <p:extLst>
      <p:ext uri="{BB962C8B-B14F-4D97-AF65-F5344CB8AC3E}">
        <p14:creationId xmlns:p14="http://schemas.microsoft.com/office/powerpoint/2010/main" val="132091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10</a:t>
            </a:fld>
            <a:endParaRPr lang="en-US" altLang="en-US"/>
          </a:p>
        </p:txBody>
      </p:sp>
    </p:spTree>
    <p:extLst>
      <p:ext uri="{BB962C8B-B14F-4D97-AF65-F5344CB8AC3E}">
        <p14:creationId xmlns:p14="http://schemas.microsoft.com/office/powerpoint/2010/main" val="252016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11</a:t>
            </a:fld>
            <a:endParaRPr lang="en-US" altLang="en-US"/>
          </a:p>
        </p:txBody>
      </p:sp>
    </p:spTree>
    <p:extLst>
      <p:ext uri="{BB962C8B-B14F-4D97-AF65-F5344CB8AC3E}">
        <p14:creationId xmlns:p14="http://schemas.microsoft.com/office/powerpoint/2010/main" val="1364428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684588"/>
            <a:ext cx="758825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36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835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19812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85800" y="381002"/>
            <a:ext cx="7772400" cy="1470025"/>
          </a:xfrm>
        </p:spPr>
        <p:txBody>
          <a:bodyPr anchor="b" anchorCtr="0">
            <a:noAutofit/>
          </a:bodyPr>
          <a:lstStyle>
            <a:lvl1pPr marL="0" marR="0" indent="0" algn="ctr" defTabSz="812810" rtl="0" eaLnBrk="0" fontAlgn="base" latinLnBrk="0" hangingPunct="0">
              <a:lnSpc>
                <a:spcPct val="100000"/>
              </a:lnSpc>
              <a:spcBef>
                <a:spcPct val="0"/>
              </a:spcBef>
              <a:spcAft>
                <a:spcPct val="0"/>
              </a:spcAft>
              <a:buClrTx/>
              <a:buSzTx/>
              <a:buFontTx/>
              <a:buNone/>
              <a:tabLst/>
              <a:defRPr lang="en-US" sz="4267" smtClean="0"/>
            </a:lvl1pPr>
          </a:lstStyle>
          <a:p>
            <a:r>
              <a:rPr lang="en-US" dirty="0"/>
              <a:t>TITLE</a:t>
            </a:r>
          </a:p>
        </p:txBody>
      </p:sp>
      <p:sp>
        <p:nvSpPr>
          <p:cNvPr id="3" name="Subtitle 2"/>
          <p:cNvSpPr>
            <a:spLocks noGrp="1"/>
          </p:cNvSpPr>
          <p:nvPr>
            <p:ph type="subTitle" idx="1"/>
          </p:nvPr>
        </p:nvSpPr>
        <p:spPr>
          <a:xfrm>
            <a:off x="2209800" y="2193926"/>
            <a:ext cx="4572000" cy="914400"/>
          </a:xfrm>
        </p:spPr>
        <p:txBody>
          <a:bodyPr/>
          <a:lstStyle>
            <a:lvl1pPr marL="0" marR="0" indent="0" algn="ctr" defTabSz="812810" rtl="0" eaLnBrk="0" fontAlgn="base" latinLnBrk="0" hangingPunct="0">
              <a:lnSpc>
                <a:spcPct val="100000"/>
              </a:lnSpc>
              <a:spcBef>
                <a:spcPct val="20000"/>
              </a:spcBef>
              <a:spcAft>
                <a:spcPct val="0"/>
              </a:spcAft>
              <a:buClrTx/>
              <a:buSzTx/>
              <a:buFont typeface="Arial" charset="0"/>
              <a:buNone/>
              <a:tabLst/>
              <a:defRPr lang="en-US" sz="1800"/>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endParaRPr lang="en-US" dirty="0"/>
          </a:p>
          <a:p>
            <a:r>
              <a:rPr lang="en-US" dirty="0"/>
              <a:t>DATE</a:t>
            </a:r>
          </a:p>
        </p:txBody>
      </p:sp>
      <p:pic>
        <p:nvPicPr>
          <p:cNvPr id="8" name="Picture 7">
            <a:extLst>
              <a:ext uri="{FF2B5EF4-FFF2-40B4-BE49-F238E27FC236}">
                <a16:creationId xmlns:a16="http://schemas.microsoft.com/office/drawing/2014/main" id="{D47BCBD9-D6F2-4523-B847-CF6A8BB58E53}"/>
              </a:ext>
            </a:extLst>
          </p:cNvPr>
          <p:cNvPicPr>
            <a:picLocks noChangeAspect="1"/>
          </p:cNvPicPr>
          <p:nvPr userDrawn="1"/>
        </p:nvPicPr>
        <p:blipFill>
          <a:blip r:embed="rId2"/>
          <a:stretch>
            <a:fillRect/>
          </a:stretch>
        </p:blipFill>
        <p:spPr>
          <a:xfrm>
            <a:off x="3208713" y="3368675"/>
            <a:ext cx="2590800" cy="762000"/>
          </a:xfrm>
          <a:prstGeom prst="rect">
            <a:avLst/>
          </a:prstGeom>
        </p:spPr>
      </p:pic>
      <p:sp>
        <p:nvSpPr>
          <p:cNvPr id="9" name="TextBox 8">
            <a:extLst>
              <a:ext uri="{FF2B5EF4-FFF2-40B4-BE49-F238E27FC236}">
                <a16:creationId xmlns:a16="http://schemas.microsoft.com/office/drawing/2014/main" id="{367672FC-70CD-4CA2-9171-CE6B2AF86C53}"/>
              </a:ext>
            </a:extLst>
          </p:cNvPr>
          <p:cNvSpPr txBox="1"/>
          <p:nvPr userDrawn="1"/>
        </p:nvSpPr>
        <p:spPr>
          <a:xfrm>
            <a:off x="3778106" y="4206358"/>
            <a:ext cx="1478915" cy="461665"/>
          </a:xfrm>
          <a:prstGeom prst="rect">
            <a:avLst/>
          </a:prstGeom>
          <a:noFill/>
        </p:spPr>
        <p:txBody>
          <a:bodyPr wrap="square" rtlCol="0">
            <a:spAutoFit/>
          </a:bodyPr>
          <a:lstStyle/>
          <a:p>
            <a:r>
              <a:rPr lang="en-US" sz="2400" b="1" dirty="0">
                <a:solidFill>
                  <a:schemeClr val="tx1"/>
                </a:solidFill>
              </a:rPr>
              <a:t>Sponsors:</a:t>
            </a:r>
          </a:p>
        </p:txBody>
      </p:sp>
      <p:pic>
        <p:nvPicPr>
          <p:cNvPr id="10" name="Picture 9">
            <a:extLst>
              <a:ext uri="{FF2B5EF4-FFF2-40B4-BE49-F238E27FC236}">
                <a16:creationId xmlns:a16="http://schemas.microsoft.com/office/drawing/2014/main" id="{2BFDEFDE-B927-457D-8D2B-FE9CA2AF258F}"/>
              </a:ext>
            </a:extLst>
          </p:cNvPr>
          <p:cNvPicPr>
            <a:picLocks noChangeAspect="1"/>
          </p:cNvPicPr>
          <p:nvPr userDrawn="1"/>
        </p:nvPicPr>
        <p:blipFill>
          <a:blip r:embed="rId3"/>
          <a:stretch>
            <a:fillRect/>
          </a:stretch>
        </p:blipFill>
        <p:spPr>
          <a:xfrm>
            <a:off x="204667" y="5650519"/>
            <a:ext cx="1681171" cy="1079933"/>
          </a:xfrm>
          <a:prstGeom prst="rect">
            <a:avLst/>
          </a:prstGeom>
        </p:spPr>
      </p:pic>
      <p:pic>
        <p:nvPicPr>
          <p:cNvPr id="11" name="Picture 10">
            <a:extLst>
              <a:ext uri="{FF2B5EF4-FFF2-40B4-BE49-F238E27FC236}">
                <a16:creationId xmlns:a16="http://schemas.microsoft.com/office/drawing/2014/main" id="{5C079DF2-F09B-4515-B15C-F675066307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3016" y="4700148"/>
            <a:ext cx="2329094" cy="668049"/>
          </a:xfrm>
          <a:prstGeom prst="rect">
            <a:avLst/>
          </a:prstGeom>
          <a:noFill/>
          <a:ln>
            <a:noFill/>
          </a:ln>
        </p:spPr>
      </p:pic>
      <p:pic>
        <p:nvPicPr>
          <p:cNvPr id="12" name="Picture 11">
            <a:extLst>
              <a:ext uri="{FF2B5EF4-FFF2-40B4-BE49-F238E27FC236}">
                <a16:creationId xmlns:a16="http://schemas.microsoft.com/office/drawing/2014/main" id="{C03FFCBA-D01F-415C-B793-01866C44A8E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78284" y="5724209"/>
            <a:ext cx="1999726" cy="914401"/>
          </a:xfrm>
          <a:prstGeom prst="rect">
            <a:avLst/>
          </a:prstGeom>
          <a:noFill/>
          <a:ln>
            <a:noFill/>
          </a:ln>
        </p:spPr>
      </p:pic>
      <p:pic>
        <p:nvPicPr>
          <p:cNvPr id="13" name="Picture 12">
            <a:extLst>
              <a:ext uri="{FF2B5EF4-FFF2-40B4-BE49-F238E27FC236}">
                <a16:creationId xmlns:a16="http://schemas.microsoft.com/office/drawing/2014/main" id="{10EA18BC-6FD7-440F-9F65-3874A5BDE0C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9837" y="4447596"/>
            <a:ext cx="1562598" cy="1440032"/>
          </a:xfrm>
          <a:prstGeom prst="rect">
            <a:avLst/>
          </a:prstGeom>
          <a:noFill/>
          <a:ln>
            <a:noFill/>
          </a:ln>
        </p:spPr>
      </p:pic>
      <p:pic>
        <p:nvPicPr>
          <p:cNvPr id="15" name="Picture 14">
            <a:extLst>
              <a:ext uri="{FF2B5EF4-FFF2-40B4-BE49-F238E27FC236}">
                <a16:creationId xmlns:a16="http://schemas.microsoft.com/office/drawing/2014/main" id="{8A153B83-C8D5-4D20-9B14-9AEE3DFEAB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10310" y="5800103"/>
            <a:ext cx="1106148" cy="862371"/>
          </a:xfrm>
          <a:prstGeom prst="rect">
            <a:avLst/>
          </a:prstGeom>
          <a:noFill/>
          <a:ln>
            <a:noFill/>
          </a:ln>
        </p:spPr>
      </p:pic>
      <p:pic>
        <p:nvPicPr>
          <p:cNvPr id="16" name="Picture 15">
            <a:extLst>
              <a:ext uri="{FF2B5EF4-FFF2-40B4-BE49-F238E27FC236}">
                <a16:creationId xmlns:a16="http://schemas.microsoft.com/office/drawing/2014/main" id="{6863BF20-CE31-4B1F-866B-9DB69056A666}"/>
              </a:ext>
            </a:extLst>
          </p:cNvPr>
          <p:cNvPicPr>
            <a:picLocks noChangeAspect="1"/>
          </p:cNvPicPr>
          <p:nvPr userDrawn="1"/>
        </p:nvPicPr>
        <p:blipFill>
          <a:blip r:embed="rId8"/>
          <a:stretch>
            <a:fillRect/>
          </a:stretch>
        </p:blipFill>
        <p:spPr>
          <a:xfrm>
            <a:off x="7544442" y="5509030"/>
            <a:ext cx="1599558" cy="1264167"/>
          </a:xfrm>
          <a:prstGeom prst="rect">
            <a:avLst/>
          </a:prstGeom>
        </p:spPr>
      </p:pic>
      <p:pic>
        <p:nvPicPr>
          <p:cNvPr id="1026" name="Picture 2">
            <a:extLst>
              <a:ext uri="{FF2B5EF4-FFF2-40B4-BE49-F238E27FC236}">
                <a16:creationId xmlns:a16="http://schemas.microsoft.com/office/drawing/2014/main" id="{F5A9B726-DBF1-4D19-9874-EA4B0ED6139C}"/>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21566" y="4626582"/>
            <a:ext cx="1512888" cy="1023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1557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13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04603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b="0">
              <a:solidFill>
                <a:prstClr val="white"/>
              </a:solidFill>
              <a:effectLst/>
            </a:endParaRPr>
          </a:p>
        </p:txBody>
      </p:sp>
      <p:cxnSp>
        <p:nvCxnSpPr>
          <p:cNvPr id="4" name="Straight Connector 3"/>
          <p:cNvCxnSpPr/>
          <p:nvPr userDrawn="1"/>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Rockwell" panose="02060603020205020403" pitchFamily="18" charset="0"/>
              </a:defRPr>
            </a:lvl1pPr>
          </a:lstStyle>
          <a:p>
            <a:r>
              <a:rPr lang="en-US"/>
              <a:t>Click to edit Master title style</a:t>
            </a:r>
          </a:p>
        </p:txBody>
      </p:sp>
      <p:sp>
        <p:nvSpPr>
          <p:cNvPr id="7" name="Slide Number Placeholder 5"/>
          <p:cNvSpPr>
            <a:spLocks noGrp="1"/>
          </p:cNvSpPr>
          <p:nvPr>
            <p:ph type="sldNum" sz="quarter" idx="10"/>
          </p:nvPr>
        </p:nvSpPr>
        <p:spPr>
          <a:xfrm>
            <a:off x="8305800" y="6400801"/>
            <a:ext cx="457200" cy="457200"/>
          </a:xfrm>
        </p:spPr>
        <p:txBody>
          <a:bodyPr/>
          <a:lstStyle>
            <a:lvl1pPr>
              <a:defRPr sz="978">
                <a:solidFill>
                  <a:schemeClr val="bg1"/>
                </a:solidFill>
                <a:latin typeface="+mj-lt"/>
              </a:defRPr>
            </a:lvl1pPr>
          </a:lstStyle>
          <a:p>
            <a:pPr>
              <a:defRPr/>
            </a:pPr>
            <a:fld id="{01D945C9-0277-4107-B589-EC55ECD240BC}" type="slidenum">
              <a:rPr lang="en-US" smtClean="0">
                <a:solidFill>
                  <a:prstClr val="white"/>
                </a:solidFill>
              </a:rPr>
              <a:pPr>
                <a:defRPr/>
              </a:pPr>
              <a:t>‹#›</a:t>
            </a:fld>
            <a:endParaRPr lang="en-US">
              <a:solidFill>
                <a:prstClr val="white"/>
              </a:solidFill>
            </a:endParaRPr>
          </a:p>
        </p:txBody>
      </p:sp>
      <p:sp>
        <p:nvSpPr>
          <p:cNvPr id="8" name="TextBox 7"/>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solidFill>
                <a:effectLst/>
                <a:latin typeface="Tw Cen MT"/>
              </a:rPr>
              <a:t>Children’s Healthcare of Atlanta | Emory University</a:t>
            </a: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92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sp>
        <p:nvSpPr>
          <p:cNvPr id="3" name="Content Placeholder 2"/>
          <p:cNvSpPr>
            <a:spLocks noGrp="1"/>
          </p:cNvSpPr>
          <p:nvPr>
            <p:ph sz="half" idx="1"/>
          </p:nvPr>
        </p:nvSpPr>
        <p:spPr>
          <a:xfrm>
            <a:off x="457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4" name="TextBox 13"/>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193168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734">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35898"/>
          </a:xfrm>
          <a:prstGeom prst="rect">
            <a:avLst/>
          </a:prstGeom>
          <a:noFill/>
        </p:spPr>
        <p:txBody>
          <a:bodyPr wrap="square">
            <a:spAutoFit/>
          </a:bodyPr>
          <a:lstStyle/>
          <a:p>
            <a:pPr algn="r" eaLnBrk="1" hangingPunct="1">
              <a:defRPr/>
            </a:pPr>
            <a:r>
              <a:rPr lang="en-US" sz="933"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15272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4"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6A6DF35C-396B-4AEC-8F7A-A170BD15107D}"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31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l="-3178" r="87106"/>
          <a:stretch>
            <a:fillRect/>
          </a:stretch>
        </p:blipFill>
        <p:spPr bwMode="auto">
          <a:xfrm>
            <a:off x="8031163" y="6022975"/>
            <a:ext cx="8239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rcRect l="52269" r="35178"/>
          <a:stretch>
            <a:fillRect/>
          </a:stretch>
        </p:blipFill>
        <p:spPr bwMode="auto">
          <a:xfrm>
            <a:off x="371475" y="5953125"/>
            <a:ext cx="6397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7338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9"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23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4DDD2FC-8DD1-441B-BA56-00FDED4607D2}"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0" name="Content Placeholder 9"/>
          <p:cNvSpPr>
            <a:spLocks noGrp="1"/>
          </p:cNvSpPr>
          <p:nvPr>
            <p:ph sz="quarter" idx="11"/>
          </p:nvPr>
        </p:nvSpPr>
        <p:spPr>
          <a:xfrm>
            <a:off x="457200" y="1295400"/>
            <a:ext cx="3962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70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208CD0-055A-450C-BDA6-B3B5A17DAA8C}"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8" name="Picture Placeholder 7"/>
          <p:cNvSpPr>
            <a:spLocks noGrp="1"/>
          </p:cNvSpPr>
          <p:nvPr>
            <p:ph type="pic" sz="quarter" idx="10"/>
          </p:nvPr>
        </p:nvSpPr>
        <p:spPr>
          <a:xfrm>
            <a:off x="457200" y="1295400"/>
            <a:ext cx="3962400" cy="4953000"/>
          </a:xfrm>
        </p:spPr>
        <p:txBody>
          <a:bodyPr/>
          <a:lstStyle>
            <a:lvl1pPr marL="0" indent="0">
              <a:buNone/>
              <a:defRPr/>
            </a:lvl1pPr>
          </a:lstStyle>
          <a:p>
            <a:pPr lvl="0"/>
            <a:r>
              <a:rPr lang="en-US" noProof="0"/>
              <a:t>Drag picture to placeholder or click icon to add</a:t>
            </a:r>
          </a:p>
        </p:txBody>
      </p:sp>
    </p:spTree>
    <p:extLst>
      <p:ext uri="{BB962C8B-B14F-4D97-AF65-F5344CB8AC3E}">
        <p14:creationId xmlns:p14="http://schemas.microsoft.com/office/powerpoint/2010/main" val="352917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313166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C5217A97-E3B9-4907-BD0B-37DED6B0FCDE}"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Tree>
    <p:extLst>
      <p:ext uri="{BB962C8B-B14F-4D97-AF65-F5344CB8AC3E}">
        <p14:creationId xmlns:p14="http://schemas.microsoft.com/office/powerpoint/2010/main" val="176117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3BE1D20-C982-4F27-938B-E0098F80EC1A}"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73050"/>
            <a:ext cx="5111750" cy="600563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13300"/>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51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886BEBAB-9CFB-47F2-9B90-8C98EC5F13C6}"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668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1EEA0E-1FF3-483A-82A4-5E0F987BAB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2"/>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2"/>
            <a:ext cx="609600" cy="365125"/>
          </a:xfrm>
          <a:prstGeom prst="rect">
            <a:avLst/>
          </a:prstGeom>
        </p:spPr>
        <p:txBody>
          <a:bodyPr vert="horz" lIns="91440" tIns="45720" rIns="91440" bIns="45720" rtlCol="0" anchor="ctr"/>
          <a:lstStyle>
            <a:lvl1pPr algn="r" fontAlgn="auto">
              <a:spcBef>
                <a:spcPts val="0"/>
              </a:spcBef>
              <a:spcAft>
                <a:spcPts val="0"/>
              </a:spcAft>
              <a:defRPr sz="889"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91953763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hf hdr="0" ftr="0" dt="0"/>
  <p:txStyles>
    <p:titleStyle>
      <a:lvl1pPr algn="l" rtl="0" eaLnBrk="0" fontAlgn="base" hangingPunct="0">
        <a:spcBef>
          <a:spcPct val="0"/>
        </a:spcBef>
        <a:spcAft>
          <a:spcPct val="0"/>
        </a:spcAft>
        <a:defRPr sz="32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3200">
          <a:solidFill>
            <a:srgbClr val="009D57"/>
          </a:solidFill>
          <a:latin typeface="Archer Semibold" pitchFamily="50" charset="0"/>
        </a:defRPr>
      </a:lvl2pPr>
      <a:lvl3pPr algn="l" rtl="0" eaLnBrk="0" fontAlgn="base" hangingPunct="0">
        <a:spcBef>
          <a:spcPct val="0"/>
        </a:spcBef>
        <a:spcAft>
          <a:spcPct val="0"/>
        </a:spcAft>
        <a:defRPr sz="3200">
          <a:solidFill>
            <a:srgbClr val="009D57"/>
          </a:solidFill>
          <a:latin typeface="Archer Semibold" pitchFamily="50" charset="0"/>
        </a:defRPr>
      </a:lvl3pPr>
      <a:lvl4pPr algn="l" rtl="0" eaLnBrk="0" fontAlgn="base" hangingPunct="0">
        <a:spcBef>
          <a:spcPct val="0"/>
        </a:spcBef>
        <a:spcAft>
          <a:spcPct val="0"/>
        </a:spcAft>
        <a:defRPr sz="3200">
          <a:solidFill>
            <a:srgbClr val="009D57"/>
          </a:solidFill>
          <a:latin typeface="Archer Semibold" pitchFamily="50" charset="0"/>
        </a:defRPr>
      </a:lvl4pPr>
      <a:lvl5pPr algn="l" rtl="0" eaLnBrk="0" fontAlgn="base" hangingPunct="0">
        <a:spcBef>
          <a:spcPct val="0"/>
        </a:spcBef>
        <a:spcAft>
          <a:spcPct val="0"/>
        </a:spcAft>
        <a:defRPr sz="3200">
          <a:solidFill>
            <a:srgbClr val="009D57"/>
          </a:solidFill>
          <a:latin typeface="Archer Semibold" pitchFamily="50" charset="0"/>
        </a:defRPr>
      </a:lvl5pPr>
      <a:lvl6pPr marL="406405" algn="l" rtl="0" fontAlgn="base">
        <a:spcBef>
          <a:spcPct val="0"/>
        </a:spcBef>
        <a:spcAft>
          <a:spcPct val="0"/>
        </a:spcAft>
        <a:defRPr sz="3200">
          <a:solidFill>
            <a:srgbClr val="009D57"/>
          </a:solidFill>
          <a:latin typeface="Archer Semibold" pitchFamily="50" charset="0"/>
        </a:defRPr>
      </a:lvl6pPr>
      <a:lvl7pPr marL="812810" algn="l" rtl="0" fontAlgn="base">
        <a:spcBef>
          <a:spcPct val="0"/>
        </a:spcBef>
        <a:spcAft>
          <a:spcPct val="0"/>
        </a:spcAft>
        <a:defRPr sz="3200">
          <a:solidFill>
            <a:srgbClr val="009D57"/>
          </a:solidFill>
          <a:latin typeface="Archer Semibold" pitchFamily="50" charset="0"/>
        </a:defRPr>
      </a:lvl7pPr>
      <a:lvl8pPr marL="1219215" algn="l" rtl="0" fontAlgn="base">
        <a:spcBef>
          <a:spcPct val="0"/>
        </a:spcBef>
        <a:spcAft>
          <a:spcPct val="0"/>
        </a:spcAft>
        <a:defRPr sz="3200">
          <a:solidFill>
            <a:srgbClr val="009D57"/>
          </a:solidFill>
          <a:latin typeface="Archer Semibold" pitchFamily="50" charset="0"/>
        </a:defRPr>
      </a:lvl8pPr>
      <a:lvl9pPr marL="1625620" algn="l" rtl="0" fontAlgn="base">
        <a:spcBef>
          <a:spcPct val="0"/>
        </a:spcBef>
        <a:spcAft>
          <a:spcPct val="0"/>
        </a:spcAft>
        <a:defRPr sz="3200">
          <a:solidFill>
            <a:srgbClr val="009D57"/>
          </a:solidFill>
          <a:latin typeface="Archer Semibold" pitchFamily="50" charset="0"/>
        </a:defRPr>
      </a:lvl9pPr>
    </p:titleStyle>
    <p:bodyStyle>
      <a:lvl1pPr marL="304804" indent="-304804" algn="l" rtl="0" eaLnBrk="0" fontAlgn="base" hangingPunct="0">
        <a:spcBef>
          <a:spcPct val="20000"/>
        </a:spcBef>
        <a:spcAft>
          <a:spcPct val="0"/>
        </a:spcAft>
        <a:buFont typeface="Arial" charset="0"/>
        <a:buChar char="•"/>
        <a:defRPr sz="2489" kern="1200">
          <a:solidFill>
            <a:srgbClr val="262626"/>
          </a:solidFill>
          <a:latin typeface="+mn-lt"/>
          <a:ea typeface="+mn-ea"/>
          <a:cs typeface="+mn-cs"/>
        </a:defRPr>
      </a:lvl1pPr>
      <a:lvl2pPr marL="660408" indent="-254003" algn="l" rtl="0" eaLnBrk="0" fontAlgn="base" hangingPunct="0">
        <a:spcBef>
          <a:spcPct val="20000"/>
        </a:spcBef>
        <a:spcAft>
          <a:spcPct val="0"/>
        </a:spcAft>
        <a:buFont typeface="Arial" charset="0"/>
        <a:buChar char="–"/>
        <a:defRPr sz="2133" kern="1200">
          <a:solidFill>
            <a:srgbClr val="262626"/>
          </a:solidFill>
          <a:latin typeface="+mn-lt"/>
          <a:ea typeface="+mn-ea"/>
          <a:cs typeface="+mn-cs"/>
        </a:defRPr>
      </a:lvl2pPr>
      <a:lvl3pPr marL="1016013" indent="-203203" algn="l" rtl="0" eaLnBrk="0" fontAlgn="base" hangingPunct="0">
        <a:spcBef>
          <a:spcPct val="20000"/>
        </a:spcBef>
        <a:spcAft>
          <a:spcPct val="0"/>
        </a:spcAft>
        <a:buFont typeface="Arial" charset="0"/>
        <a:buChar char="•"/>
        <a:defRPr sz="1778" kern="1200">
          <a:solidFill>
            <a:srgbClr val="262626"/>
          </a:solidFill>
          <a:latin typeface="+mn-lt"/>
          <a:ea typeface="+mn-ea"/>
          <a:cs typeface="+mn-cs"/>
        </a:defRPr>
      </a:lvl3pPr>
      <a:lvl4pPr marL="1422418"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4pPr>
      <a:lvl5pPr marL="1828823"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3"/>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4"/>
            <a:ext cx="609600" cy="365125"/>
          </a:xfrm>
          <a:prstGeom prst="rect">
            <a:avLst/>
          </a:prstGeom>
        </p:spPr>
        <p:txBody>
          <a:bodyPr vert="horz" lIns="91440" tIns="45720" rIns="91440" bIns="45720" rtlCol="0" anchor="ctr"/>
          <a:lstStyle>
            <a:lvl1pPr algn="r" fontAlgn="auto">
              <a:spcBef>
                <a:spcPts val="0"/>
              </a:spcBef>
              <a:spcAft>
                <a:spcPts val="0"/>
              </a:spcAft>
              <a:defRPr sz="667"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350802634"/>
      </p:ext>
    </p:extLst>
  </p:cSld>
  <p:clrMap bg1="lt1" tx1="dk1" bg2="lt2" tx2="dk2" accent1="accent1" accent2="accent2" accent3="accent3" accent4="accent4" accent5="accent5" accent6="accent6" hlink="hlink" folHlink="folHlink"/>
  <p:sldLayoutIdLst>
    <p:sldLayoutId id="2147483976" r:id="rId1"/>
  </p:sldLayoutIdLst>
  <p:hf hdr="0" ftr="0" dt="0"/>
  <p:txStyles>
    <p:titleStyle>
      <a:lvl1pPr algn="l" rtl="0" eaLnBrk="0" fontAlgn="base" hangingPunct="0">
        <a:spcBef>
          <a:spcPct val="0"/>
        </a:spcBef>
        <a:spcAft>
          <a:spcPct val="0"/>
        </a:spcAft>
        <a:defRPr sz="24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2400">
          <a:solidFill>
            <a:srgbClr val="009D57"/>
          </a:solidFill>
          <a:latin typeface="Archer Semibold" pitchFamily="50" charset="0"/>
        </a:defRPr>
      </a:lvl2pPr>
      <a:lvl3pPr algn="l" rtl="0" eaLnBrk="0" fontAlgn="base" hangingPunct="0">
        <a:spcBef>
          <a:spcPct val="0"/>
        </a:spcBef>
        <a:spcAft>
          <a:spcPct val="0"/>
        </a:spcAft>
        <a:defRPr sz="2400">
          <a:solidFill>
            <a:srgbClr val="009D57"/>
          </a:solidFill>
          <a:latin typeface="Archer Semibold" pitchFamily="50" charset="0"/>
        </a:defRPr>
      </a:lvl3pPr>
      <a:lvl4pPr algn="l" rtl="0" eaLnBrk="0" fontAlgn="base" hangingPunct="0">
        <a:spcBef>
          <a:spcPct val="0"/>
        </a:spcBef>
        <a:spcAft>
          <a:spcPct val="0"/>
        </a:spcAft>
        <a:defRPr sz="2400">
          <a:solidFill>
            <a:srgbClr val="009D57"/>
          </a:solidFill>
          <a:latin typeface="Archer Semibold" pitchFamily="50" charset="0"/>
        </a:defRPr>
      </a:lvl4pPr>
      <a:lvl5pPr algn="l" rtl="0" eaLnBrk="0" fontAlgn="base" hangingPunct="0">
        <a:spcBef>
          <a:spcPct val="0"/>
        </a:spcBef>
        <a:spcAft>
          <a:spcPct val="0"/>
        </a:spcAft>
        <a:defRPr sz="2400">
          <a:solidFill>
            <a:srgbClr val="009D57"/>
          </a:solidFill>
          <a:latin typeface="Archer Semibold" pitchFamily="50" charset="0"/>
        </a:defRPr>
      </a:lvl5pPr>
      <a:lvl6pPr marL="304804" algn="l" rtl="0" fontAlgn="base">
        <a:spcBef>
          <a:spcPct val="0"/>
        </a:spcBef>
        <a:spcAft>
          <a:spcPct val="0"/>
        </a:spcAft>
        <a:defRPr sz="2400">
          <a:solidFill>
            <a:srgbClr val="009D57"/>
          </a:solidFill>
          <a:latin typeface="Archer Semibold" pitchFamily="50" charset="0"/>
        </a:defRPr>
      </a:lvl6pPr>
      <a:lvl7pPr marL="609608" algn="l" rtl="0" fontAlgn="base">
        <a:spcBef>
          <a:spcPct val="0"/>
        </a:spcBef>
        <a:spcAft>
          <a:spcPct val="0"/>
        </a:spcAft>
        <a:defRPr sz="2400">
          <a:solidFill>
            <a:srgbClr val="009D57"/>
          </a:solidFill>
          <a:latin typeface="Archer Semibold" pitchFamily="50" charset="0"/>
        </a:defRPr>
      </a:lvl7pPr>
      <a:lvl8pPr marL="914411" algn="l" rtl="0" fontAlgn="base">
        <a:spcBef>
          <a:spcPct val="0"/>
        </a:spcBef>
        <a:spcAft>
          <a:spcPct val="0"/>
        </a:spcAft>
        <a:defRPr sz="2400">
          <a:solidFill>
            <a:srgbClr val="009D57"/>
          </a:solidFill>
          <a:latin typeface="Archer Semibold" pitchFamily="50" charset="0"/>
        </a:defRPr>
      </a:lvl8pPr>
      <a:lvl9pPr marL="1219215" algn="l" rtl="0" fontAlgn="base">
        <a:spcBef>
          <a:spcPct val="0"/>
        </a:spcBef>
        <a:spcAft>
          <a:spcPct val="0"/>
        </a:spcAft>
        <a:defRPr sz="2400">
          <a:solidFill>
            <a:srgbClr val="009D57"/>
          </a:solidFill>
          <a:latin typeface="Archer Semibold" pitchFamily="50" charset="0"/>
        </a:defRPr>
      </a:lvl9pPr>
    </p:titleStyle>
    <p:bodyStyle>
      <a:lvl1pPr marL="228603" indent="-228603" algn="l" rtl="0" eaLnBrk="0" fontAlgn="base" hangingPunct="0">
        <a:spcBef>
          <a:spcPct val="20000"/>
        </a:spcBef>
        <a:spcAft>
          <a:spcPct val="0"/>
        </a:spcAft>
        <a:buFont typeface="Arial" charset="0"/>
        <a:buChar char="•"/>
        <a:defRPr sz="1867" kern="1200">
          <a:solidFill>
            <a:srgbClr val="262626"/>
          </a:solidFill>
          <a:latin typeface="+mn-lt"/>
          <a:ea typeface="+mn-ea"/>
          <a:cs typeface="+mn-cs"/>
        </a:defRPr>
      </a:lvl1pPr>
      <a:lvl2pPr marL="495306" indent="-190502"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2pPr>
      <a:lvl3pPr marL="762010" indent="-152402" algn="l" rtl="0" eaLnBrk="0" fontAlgn="base" hangingPunct="0">
        <a:spcBef>
          <a:spcPct val="20000"/>
        </a:spcBef>
        <a:spcAft>
          <a:spcPct val="0"/>
        </a:spcAft>
        <a:buFont typeface="Arial" charset="0"/>
        <a:buChar char="•"/>
        <a:defRPr sz="1334" kern="1200">
          <a:solidFill>
            <a:srgbClr val="262626"/>
          </a:solidFill>
          <a:latin typeface="+mn-lt"/>
          <a:ea typeface="+mn-ea"/>
          <a:cs typeface="+mn-cs"/>
        </a:defRPr>
      </a:lvl3pPr>
      <a:lvl4pPr marL="1066814"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4pPr>
      <a:lvl5pPr marL="1371617"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5pPr>
      <a:lvl6pPr marL="1676421"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6pPr>
      <a:lvl7pPr marL="1981225"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7pPr>
      <a:lvl8pPr marL="2286029"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8pPr>
      <a:lvl9pPr marL="2590832"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9pPr>
    </p:bodyStyle>
    <p:otherStyle>
      <a:defPPr>
        <a:defRPr lang="en-US"/>
      </a:defPPr>
      <a:lvl1pPr marL="0" algn="l" defTabSz="609608" rtl="0" eaLnBrk="1" latinLnBrk="0" hangingPunct="1">
        <a:defRPr sz="1200" kern="1200">
          <a:solidFill>
            <a:schemeClr val="tx1"/>
          </a:solidFill>
          <a:latin typeface="+mn-lt"/>
          <a:ea typeface="+mn-ea"/>
          <a:cs typeface="+mn-cs"/>
        </a:defRPr>
      </a:lvl1pPr>
      <a:lvl2pPr marL="304804" algn="l" defTabSz="609608" rtl="0" eaLnBrk="1" latinLnBrk="0" hangingPunct="1">
        <a:defRPr sz="1200" kern="1200">
          <a:solidFill>
            <a:schemeClr val="tx1"/>
          </a:solidFill>
          <a:latin typeface="+mn-lt"/>
          <a:ea typeface="+mn-ea"/>
          <a:cs typeface="+mn-cs"/>
        </a:defRPr>
      </a:lvl2pPr>
      <a:lvl3pPr marL="609608" algn="l" defTabSz="609608" rtl="0" eaLnBrk="1" latinLnBrk="0" hangingPunct="1">
        <a:defRPr sz="1200" kern="1200">
          <a:solidFill>
            <a:schemeClr val="tx1"/>
          </a:solidFill>
          <a:latin typeface="+mn-lt"/>
          <a:ea typeface="+mn-ea"/>
          <a:cs typeface="+mn-cs"/>
        </a:defRPr>
      </a:lvl3pPr>
      <a:lvl4pPr marL="914411" algn="l" defTabSz="609608" rtl="0" eaLnBrk="1" latinLnBrk="0" hangingPunct="1">
        <a:defRPr sz="1200" kern="1200">
          <a:solidFill>
            <a:schemeClr val="tx1"/>
          </a:solidFill>
          <a:latin typeface="+mn-lt"/>
          <a:ea typeface="+mn-ea"/>
          <a:cs typeface="+mn-cs"/>
        </a:defRPr>
      </a:lvl4pPr>
      <a:lvl5pPr marL="1219215" algn="l" defTabSz="609608" rtl="0" eaLnBrk="1" latinLnBrk="0" hangingPunct="1">
        <a:defRPr sz="1200" kern="1200">
          <a:solidFill>
            <a:schemeClr val="tx1"/>
          </a:solidFill>
          <a:latin typeface="+mn-lt"/>
          <a:ea typeface="+mn-ea"/>
          <a:cs typeface="+mn-cs"/>
        </a:defRPr>
      </a:lvl5pPr>
      <a:lvl6pPr marL="1524019" algn="l" defTabSz="609608" rtl="0" eaLnBrk="1" latinLnBrk="0" hangingPunct="1">
        <a:defRPr sz="1200" kern="1200">
          <a:solidFill>
            <a:schemeClr val="tx1"/>
          </a:solidFill>
          <a:latin typeface="+mn-lt"/>
          <a:ea typeface="+mn-ea"/>
          <a:cs typeface="+mn-cs"/>
        </a:defRPr>
      </a:lvl6pPr>
      <a:lvl7pPr marL="1828823" algn="l" defTabSz="609608" rtl="0" eaLnBrk="1" latinLnBrk="0" hangingPunct="1">
        <a:defRPr sz="1200" kern="1200">
          <a:solidFill>
            <a:schemeClr val="tx1"/>
          </a:solidFill>
          <a:latin typeface="+mn-lt"/>
          <a:ea typeface="+mn-ea"/>
          <a:cs typeface="+mn-cs"/>
        </a:defRPr>
      </a:lvl7pPr>
      <a:lvl8pPr marL="2133627" algn="l" defTabSz="609608" rtl="0" eaLnBrk="1" latinLnBrk="0" hangingPunct="1">
        <a:defRPr sz="1200" kern="1200">
          <a:solidFill>
            <a:schemeClr val="tx1"/>
          </a:solidFill>
          <a:latin typeface="+mn-lt"/>
          <a:ea typeface="+mn-ea"/>
          <a:cs typeface="+mn-cs"/>
        </a:defRPr>
      </a:lvl8pPr>
      <a:lvl9pPr marL="2438431" algn="l" defTabSz="60960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jfif"/><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76200" y="609600"/>
            <a:ext cx="8991600" cy="1306689"/>
          </a:xfrm>
        </p:spPr>
        <p:txBody>
          <a:bodyPr/>
          <a:lstStyle/>
          <a:p>
            <a:pPr marL="0" marR="0" indent="0" algn="ctr">
              <a:lnSpc>
                <a:spcPct val="119000"/>
              </a:lnSpc>
              <a:spcBef>
                <a:spcPts val="0"/>
              </a:spcBef>
              <a:spcAft>
                <a:spcPts val="600"/>
              </a:spcAft>
            </a:pPr>
            <a:r>
              <a:rPr lang="en-US" sz="3200" kern="1400" dirty="0">
                <a:ln>
                  <a:noFill/>
                </a:ln>
                <a:solidFill>
                  <a:srgbClr val="00B050"/>
                </a:solidFill>
                <a:effectLst/>
                <a:latin typeface="Calibri" panose="020F0502020204030204" pitchFamily="34" charset="0"/>
              </a:rPr>
              <a:t>Take Two: Strategies for Resubmissions of Grant Proposals</a:t>
            </a:r>
            <a:endParaRPr lang="en-US" sz="3200" i="1" kern="1400" dirty="0">
              <a:ln>
                <a:noFill/>
              </a:ln>
              <a:solidFill>
                <a:srgbClr val="00B050"/>
              </a:solidFill>
              <a:effectLst/>
              <a:latin typeface="Calibri" panose="020F0502020204030204" pitchFamily="34" charset="0"/>
            </a:endParaRPr>
          </a:p>
        </p:txBody>
      </p:sp>
      <p:sp>
        <p:nvSpPr>
          <p:cNvPr id="5" name="Subtitle 4"/>
          <p:cNvSpPr>
            <a:spLocks noGrp="1"/>
          </p:cNvSpPr>
          <p:nvPr>
            <p:ph type="subTitle" idx="1"/>
          </p:nvPr>
        </p:nvSpPr>
        <p:spPr>
          <a:xfrm>
            <a:off x="2506133" y="2057400"/>
            <a:ext cx="4131733" cy="812800"/>
          </a:xfrm>
        </p:spPr>
        <p:txBody>
          <a:bodyPr/>
          <a:lstStyle/>
          <a:p>
            <a:pPr algn="ctr" eaLnBrk="1" hangingPunct="1"/>
            <a:r>
              <a:rPr lang="en-US" altLang="en-US" sz="3200" dirty="0">
                <a:latin typeface="Arial" panose="020B0604020202020204" pitchFamily="34" charset="0"/>
                <a:cs typeface="Arial" panose="020B0604020202020204" pitchFamily="34" charset="0"/>
              </a:rPr>
              <a:t>3/13/2023</a:t>
            </a:r>
          </a:p>
          <a:p>
            <a:pPr eaLnBrk="1" hangingPunct="1">
              <a:buFont typeface="Arial" pitchFamily="34" charset="0"/>
              <a:buNone/>
              <a:defRPr/>
            </a:pPr>
            <a:endParaRPr lang="en-US" dirty="0"/>
          </a:p>
        </p:txBody>
      </p:sp>
    </p:spTree>
    <p:extLst>
      <p:ext uri="{BB962C8B-B14F-4D97-AF65-F5344CB8AC3E}">
        <p14:creationId xmlns:p14="http://schemas.microsoft.com/office/powerpoint/2010/main" val="227235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a:bodyPr>
          <a:lstStyle/>
          <a:p>
            <a:pPr eaLnBrk="1" hangingPunct="1"/>
            <a:r>
              <a:rPr lang="en-US" altLang="en-US" dirty="0">
                <a:latin typeface="Rockwell" panose="02060603020205020403" pitchFamily="18" charset="0"/>
              </a:rPr>
              <a:t>Reading and Digesting the Reviewer Comments</a:t>
            </a:r>
          </a:p>
        </p:txBody>
      </p:sp>
      <p:sp>
        <p:nvSpPr>
          <p:cNvPr id="2" name="TextBox 1">
            <a:extLst>
              <a:ext uri="{FF2B5EF4-FFF2-40B4-BE49-F238E27FC236}">
                <a16:creationId xmlns:a16="http://schemas.microsoft.com/office/drawing/2014/main" id="{D10D37A1-4367-38DE-7B98-3EB734E92CFD}"/>
              </a:ext>
            </a:extLst>
          </p:cNvPr>
          <p:cNvSpPr txBox="1"/>
          <p:nvPr/>
        </p:nvSpPr>
        <p:spPr>
          <a:xfrm>
            <a:off x="457200" y="1623186"/>
            <a:ext cx="3622091"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 to the panelists: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did you get to the “excited acceptance and readiness to conquer” stage?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did you work through the earlier stages?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did you decide which comments touched on an issue you really did need to significantly revise and which ones you might need simply to justify keeping as is in your introduction letter to the resubmission application?</a:t>
            </a:r>
          </a:p>
        </p:txBody>
      </p:sp>
      <p:pic>
        <p:nvPicPr>
          <p:cNvPr id="6" name="Picture 5" descr="Diagram&#10;&#10;Description automatically generated">
            <a:extLst>
              <a:ext uri="{FF2B5EF4-FFF2-40B4-BE49-F238E27FC236}">
                <a16:creationId xmlns:a16="http://schemas.microsoft.com/office/drawing/2014/main" id="{7E13D0A2-486A-2C41-9DB6-253170D66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548" y="1991499"/>
            <a:ext cx="4412654" cy="3429000"/>
          </a:xfrm>
          <a:prstGeom prst="rect">
            <a:avLst/>
          </a:prstGeom>
        </p:spPr>
      </p:pic>
    </p:spTree>
    <p:extLst>
      <p:ext uri="{BB962C8B-B14F-4D97-AF65-F5344CB8AC3E}">
        <p14:creationId xmlns:p14="http://schemas.microsoft.com/office/powerpoint/2010/main" val="220751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a:bodyPr>
          <a:lstStyle/>
          <a:p>
            <a:pPr eaLnBrk="1" hangingPunct="1"/>
            <a:r>
              <a:rPr lang="en-US" altLang="en-US" dirty="0">
                <a:latin typeface="Rockwell" panose="02060603020205020403" pitchFamily="18" charset="0"/>
              </a:rPr>
              <a:t>Reading and Digesting the Reviewer Comments</a:t>
            </a:r>
          </a:p>
        </p:txBody>
      </p:sp>
      <p:sp>
        <p:nvSpPr>
          <p:cNvPr id="2" name="TextBox 1">
            <a:extLst>
              <a:ext uri="{FF2B5EF4-FFF2-40B4-BE49-F238E27FC236}">
                <a16:creationId xmlns:a16="http://schemas.microsoft.com/office/drawing/2014/main" id="{D10D37A1-4367-38DE-7B98-3EB734E92CFD}"/>
              </a:ext>
            </a:extLst>
          </p:cNvPr>
          <p:cNvSpPr txBox="1"/>
          <p:nvPr/>
        </p:nvSpPr>
        <p:spPr>
          <a:xfrm>
            <a:off x="836720" y="1632063"/>
            <a:ext cx="7470559"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Other Considerations: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Did you have a strategy to divide the revision suggestions into categories, and what criteria did you use for that? </a:t>
            </a:r>
          </a:p>
          <a:p>
            <a:pPr marL="12001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For example: did you think of it in terms of section of the application or global revision suggestions vs localized revision suggestions or some other system?</a:t>
            </a:r>
          </a:p>
          <a:p>
            <a:pPr marL="1200150" lvl="2"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Did the reviewers themselves help you in categorizing in the way that they structured their comments?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Were there any comments that you expected to get? If so, had you already started preparing to address those?	</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73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gle king chess piece on board">
            <a:extLst>
              <a:ext uri="{FF2B5EF4-FFF2-40B4-BE49-F238E27FC236}">
                <a16:creationId xmlns:a16="http://schemas.microsoft.com/office/drawing/2014/main" id="{092A28B2-79B7-DA4C-E069-67798A4A53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18" r="35821"/>
          <a:stretch/>
        </p:blipFill>
        <p:spPr>
          <a:xfrm>
            <a:off x="4648200" y="1295400"/>
            <a:ext cx="4038600" cy="4953000"/>
          </a:xfrm>
          <a:prstGeom prst="rect">
            <a:avLst/>
          </a:prstGeom>
          <a:noFill/>
        </p:spPr>
      </p:pic>
      <p:sp>
        <p:nvSpPr>
          <p:cNvPr id="14338" name="Title 1"/>
          <p:cNvSpPr>
            <a:spLocks noGrp="1"/>
          </p:cNvSpPr>
          <p:nvPr>
            <p:ph type="title"/>
          </p:nvPr>
        </p:nvSpPr>
        <p:spPr>
          <a:xfrm>
            <a:off x="457200" y="274638"/>
            <a:ext cx="8229600" cy="792162"/>
          </a:xfrm>
        </p:spPr>
        <p:txBody>
          <a:bodyPr vert="horz" wrap="square" lIns="91440" tIns="45720" rIns="91440" bIns="45720" numCol="1" anchor="b" anchorCtr="0" compatLnSpc="1">
            <a:prstTxWarp prst="textNoShape">
              <a:avLst/>
            </a:prstTxWarp>
            <a:normAutofit/>
          </a:bodyPr>
          <a:lstStyle/>
          <a:p>
            <a:r>
              <a:rPr lang="en-US" altLang="en-US" kern="1200" dirty="0">
                <a:latin typeface="Rockwell" panose="02060603020205020403" pitchFamily="18" charset="0"/>
              </a:rPr>
              <a:t>Formulating the Revision Strategy</a:t>
            </a:r>
          </a:p>
        </p:txBody>
      </p:sp>
      <p:sp>
        <p:nvSpPr>
          <p:cNvPr id="2" name="TextBox 1">
            <a:extLst>
              <a:ext uri="{FF2B5EF4-FFF2-40B4-BE49-F238E27FC236}">
                <a16:creationId xmlns:a16="http://schemas.microsoft.com/office/drawing/2014/main" id="{D10D37A1-4367-38DE-7B98-3EB734E92CFD}"/>
              </a:ext>
            </a:extLst>
          </p:cNvPr>
          <p:cNvSpPr txBox="1"/>
          <p:nvPr/>
        </p:nvSpPr>
        <p:spPr bwMode="auto">
          <a:xfrm>
            <a:off x="395056" y="1594112"/>
            <a:ext cx="3962400" cy="495300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285750" indent="-285750">
              <a:lnSpc>
                <a:spcPct val="90000"/>
              </a:lnSpc>
              <a:spcBef>
                <a:spcPct val="20000"/>
              </a:spcBef>
              <a:buClr>
                <a:srgbClr val="00A94F"/>
              </a:buClr>
              <a:buFont typeface="Arial" panose="020B0604020202020204" pitchFamily="34" charset="0"/>
              <a:buChar char="•"/>
            </a:pPr>
            <a:r>
              <a:rPr lang="en-US" sz="2400" dirty="0">
                <a:solidFill>
                  <a:srgbClr val="000000"/>
                </a:solidFill>
                <a:latin typeface="+mn-lt"/>
              </a:rPr>
              <a:t>Once you were ready to start planning your revisions, what is the first thing you did? How did you organize your thoughts on how to approach the process?</a:t>
            </a:r>
          </a:p>
          <a:p>
            <a:pPr marL="285750" indent="-285750">
              <a:lnSpc>
                <a:spcPct val="90000"/>
              </a:lnSpc>
              <a:spcBef>
                <a:spcPct val="20000"/>
              </a:spcBef>
              <a:buClr>
                <a:srgbClr val="00A94F"/>
              </a:buClr>
              <a:buFont typeface="Arial" panose="020B0604020202020204" pitchFamily="34" charset="0"/>
              <a:buChar char="•"/>
            </a:pPr>
            <a:r>
              <a:rPr lang="en-US" sz="2400" dirty="0">
                <a:solidFill>
                  <a:srgbClr val="000000"/>
                </a:solidFill>
                <a:latin typeface="+mn-lt"/>
              </a:rPr>
              <a:t>Just like the writing process, revision is not always a linear endeavor, but rather recursive. Can you describe what it looked like for you?</a:t>
            </a:r>
          </a:p>
          <a:p>
            <a:pPr>
              <a:lnSpc>
                <a:spcPct val="90000"/>
              </a:lnSpc>
              <a:spcBef>
                <a:spcPct val="20000"/>
              </a:spcBef>
              <a:buClr>
                <a:srgbClr val="00A94F"/>
              </a:buClr>
            </a:pPr>
            <a:endParaRPr lang="en-US" sz="2400" dirty="0">
              <a:solidFill>
                <a:srgbClr val="000000"/>
              </a:solidFill>
              <a:latin typeface="+mn-lt"/>
            </a:endParaRPr>
          </a:p>
        </p:txBody>
      </p:sp>
    </p:spTree>
    <p:extLst>
      <p:ext uri="{BB962C8B-B14F-4D97-AF65-F5344CB8AC3E}">
        <p14:creationId xmlns:p14="http://schemas.microsoft.com/office/powerpoint/2010/main" val="140051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vert="horz" wrap="square" lIns="91440" tIns="45720" rIns="91440" bIns="45720" numCol="1" anchor="b" anchorCtr="0" compatLnSpc="1">
            <a:prstTxWarp prst="textNoShape">
              <a:avLst/>
            </a:prstTxWarp>
            <a:normAutofit/>
          </a:bodyPr>
          <a:lstStyle/>
          <a:p>
            <a:r>
              <a:rPr lang="en-US" altLang="en-US" kern="1200" dirty="0">
                <a:latin typeface="Rockwell" panose="02060603020205020403" pitchFamily="18" charset="0"/>
              </a:rPr>
              <a:t>Crafting the Introduction to Resubmission</a:t>
            </a:r>
          </a:p>
        </p:txBody>
      </p:sp>
      <p:sp>
        <p:nvSpPr>
          <p:cNvPr id="2" name="TextBox 1">
            <a:extLst>
              <a:ext uri="{FF2B5EF4-FFF2-40B4-BE49-F238E27FC236}">
                <a16:creationId xmlns:a16="http://schemas.microsoft.com/office/drawing/2014/main" id="{D10D37A1-4367-38DE-7B98-3EB734E92CFD}"/>
              </a:ext>
            </a:extLst>
          </p:cNvPr>
          <p:cNvSpPr txBox="1"/>
          <p:nvPr/>
        </p:nvSpPr>
        <p:spPr bwMode="auto">
          <a:xfrm>
            <a:off x="457199" y="1295400"/>
            <a:ext cx="8056486" cy="495300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285750" indent="-285750">
              <a:lnSpc>
                <a:spcPct val="90000"/>
              </a:lnSpc>
              <a:spcBef>
                <a:spcPct val="20000"/>
              </a:spcBef>
              <a:buClr>
                <a:srgbClr val="00A94F"/>
              </a:buClr>
              <a:buFont typeface="Arial" panose="020B0604020202020204" pitchFamily="34" charset="0"/>
              <a:buChar char="•"/>
            </a:pPr>
            <a:r>
              <a:rPr lang="en-US" sz="2000" dirty="0">
                <a:solidFill>
                  <a:srgbClr val="000000"/>
                </a:solidFill>
                <a:latin typeface="+mn-lt"/>
              </a:rPr>
              <a:t>Describe how difficult this part was for you. (There’s no right answer here—no tricks. Some people probably find this part easy and others quite difficult.) What was the hardest part of it?</a:t>
            </a:r>
          </a:p>
          <a:p>
            <a:pPr marL="285750" indent="-285750">
              <a:lnSpc>
                <a:spcPct val="90000"/>
              </a:lnSpc>
              <a:spcBef>
                <a:spcPct val="20000"/>
              </a:spcBef>
              <a:buClr>
                <a:srgbClr val="00A94F"/>
              </a:buClr>
              <a:buFont typeface="Arial" panose="020B0604020202020204" pitchFamily="34" charset="0"/>
              <a:buChar char="•"/>
            </a:pPr>
            <a:r>
              <a:rPr lang="en-US" sz="2000" dirty="0">
                <a:solidFill>
                  <a:srgbClr val="000000"/>
                </a:solidFill>
                <a:latin typeface="+mn-lt"/>
              </a:rPr>
              <a:t> The introduction to resubmission is limited to just one page. That means every word counts as you encapsulate your entire strategy as concisely as possible. How did you prioritize things? What aspects did you prioritize towards the top and why? What aspects got sacrificed and why? 	</a:t>
            </a:r>
          </a:p>
          <a:p>
            <a:pPr lvl="1">
              <a:lnSpc>
                <a:spcPct val="90000"/>
              </a:lnSpc>
              <a:spcBef>
                <a:spcPct val="20000"/>
              </a:spcBef>
              <a:buClr>
                <a:srgbClr val="00A94F"/>
              </a:buClr>
              <a:buFont typeface="Arial" panose="020B0604020202020204" pitchFamily="34" charset="0"/>
            </a:pPr>
            <a:endParaRPr lang="en-US" sz="2000" dirty="0">
              <a:solidFill>
                <a:srgbClr val="000000"/>
              </a:solidFill>
              <a:latin typeface="+mn-lt"/>
            </a:endParaRPr>
          </a:p>
        </p:txBody>
      </p:sp>
      <p:pic>
        <p:nvPicPr>
          <p:cNvPr id="5" name="Picture 4" descr="A picture containing text, clipart, flag&#10;&#10;Description automatically generated">
            <a:extLst>
              <a:ext uri="{FF2B5EF4-FFF2-40B4-BE49-F238E27FC236}">
                <a16:creationId xmlns:a16="http://schemas.microsoft.com/office/drawing/2014/main" id="{65532BDF-4178-8113-EF78-11B2C7EF9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409" y="3389774"/>
            <a:ext cx="6683182" cy="2858626"/>
          </a:xfrm>
          <a:prstGeom prst="rect">
            <a:avLst/>
          </a:prstGeom>
        </p:spPr>
      </p:pic>
    </p:spTree>
    <p:extLst>
      <p:ext uri="{BB962C8B-B14F-4D97-AF65-F5344CB8AC3E}">
        <p14:creationId xmlns:p14="http://schemas.microsoft.com/office/powerpoint/2010/main" val="284890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fontScale="90000"/>
          </a:bodyPr>
          <a:lstStyle/>
          <a:p>
            <a:pPr eaLnBrk="1" hangingPunct="1"/>
            <a:r>
              <a:rPr lang="en-US" altLang="en-US" dirty="0">
                <a:latin typeface="Rockwell" panose="02060603020205020403" pitchFamily="18" charset="0"/>
              </a:rPr>
              <a:t>Crafting the Introduction to Resubmission</a:t>
            </a:r>
            <a:br>
              <a:rPr lang="en-US" altLang="en-US" dirty="0">
                <a:latin typeface="Rockwell" panose="02060603020205020403" pitchFamily="18" charset="0"/>
              </a:rPr>
            </a:br>
            <a:endParaRPr lang="en-US" altLang="en-US" dirty="0">
              <a:latin typeface="Rockwell" panose="02060603020205020403" pitchFamily="18" charset="0"/>
            </a:endParaRPr>
          </a:p>
        </p:txBody>
      </p:sp>
      <p:sp>
        <p:nvSpPr>
          <p:cNvPr id="2" name="TextBox 1">
            <a:extLst>
              <a:ext uri="{FF2B5EF4-FFF2-40B4-BE49-F238E27FC236}">
                <a16:creationId xmlns:a16="http://schemas.microsoft.com/office/drawing/2014/main" id="{D10D37A1-4367-38DE-7B98-3EB734E92CFD}"/>
              </a:ext>
            </a:extLst>
          </p:cNvPr>
          <p:cNvSpPr txBox="1"/>
          <p:nvPr/>
        </p:nvSpPr>
        <p:spPr>
          <a:xfrm>
            <a:off x="600352" y="1418999"/>
            <a:ext cx="7948844" cy="3293209"/>
          </a:xfrm>
          <a:prstGeom prst="rect">
            <a:avLst/>
          </a:prstGeom>
          <a:noFill/>
        </p:spPr>
        <p:txBody>
          <a:bodyPr wrap="square" rtlCol="0">
            <a:spAutoFit/>
          </a:bodyPr>
          <a:lstStyle/>
          <a:p>
            <a:pPr algn="l"/>
            <a:r>
              <a:rPr lang="en-US" sz="1600" b="0" i="0" u="none" strike="noStrike" baseline="0" dirty="0">
                <a:latin typeface="Arial" panose="020B0604020202020204" pitchFamily="34" charset="0"/>
                <a:cs typeface="Arial" panose="020B0604020202020204" pitchFamily="34" charset="0"/>
              </a:rPr>
              <a:t>I deeply appreciate the detailed examination and constructive comments, the reviewers offered for this application, specifically “</a:t>
            </a:r>
            <a:r>
              <a:rPr lang="en-US" sz="1600" b="1" i="1" u="none" strike="noStrike" baseline="0" dirty="0">
                <a:latin typeface="Arial" panose="020B0604020202020204" pitchFamily="34" charset="0"/>
                <a:cs typeface="Arial" panose="020B0604020202020204" pitchFamily="34" charset="0"/>
              </a:rPr>
              <a:t>Candidate was well regarded</a:t>
            </a:r>
            <a:r>
              <a:rPr lang="en-US" sz="1600" b="0" i="1" u="none" strike="noStrike" baseline="0" dirty="0">
                <a:latin typeface="Arial" panose="020B0604020202020204" pitchFamily="34" charset="0"/>
                <a:cs typeface="Arial" panose="020B0604020202020204" pitchFamily="34" charset="0"/>
              </a:rPr>
              <a:t>”</a:t>
            </a:r>
            <a:r>
              <a:rPr lang="en-US" sz="1600" b="0" i="0" u="none" strike="noStrike" baseline="0" dirty="0">
                <a:latin typeface="Arial" panose="020B0604020202020204" pitchFamily="34" charset="0"/>
                <a:cs typeface="Arial" panose="020B0604020202020204" pitchFamily="34" charset="0"/>
              </a:rPr>
              <a:t>, </a:t>
            </a:r>
            <a:r>
              <a:rPr lang="en-US" sz="1600" b="0" i="1" u="none" strike="noStrike" baseline="0" dirty="0">
                <a:latin typeface="Arial" panose="020B0604020202020204" pitchFamily="34" charset="0"/>
                <a:cs typeface="Arial" panose="020B0604020202020204" pitchFamily="34" charset="0"/>
              </a:rPr>
              <a:t>“</a:t>
            </a:r>
            <a:r>
              <a:rPr lang="en-US" sz="1600" b="1" i="1" u="none" strike="noStrike" baseline="0" dirty="0">
                <a:latin typeface="Arial" panose="020B0604020202020204" pitchFamily="34" charset="0"/>
                <a:cs typeface="Arial" panose="020B0604020202020204" pitchFamily="34" charset="0"/>
              </a:rPr>
              <a:t>logical and well-organized training plan</a:t>
            </a:r>
            <a:r>
              <a:rPr lang="en-US" sz="1600" b="0" i="1" u="none" strike="noStrike" baseline="0" dirty="0">
                <a:latin typeface="Arial" panose="020B0604020202020204" pitchFamily="34" charset="0"/>
                <a:cs typeface="Arial" panose="020B0604020202020204" pitchFamily="34" charset="0"/>
              </a:rPr>
              <a:t>”, “</a:t>
            </a:r>
            <a:r>
              <a:rPr lang="en-US" sz="1600" b="1" i="1" u="none" strike="noStrike" baseline="0" dirty="0">
                <a:latin typeface="Arial" panose="020B0604020202020204" pitchFamily="34" charset="0"/>
                <a:cs typeface="Arial" panose="020B0604020202020204" pitchFamily="34" charset="0"/>
              </a:rPr>
              <a:t>mentors are outstanding and appropriate</a:t>
            </a:r>
            <a:r>
              <a:rPr lang="en-US" sz="1600" b="0" i="1" u="none" strike="noStrike" baseline="0" dirty="0">
                <a:latin typeface="Arial" panose="020B0604020202020204" pitchFamily="34" charset="0"/>
                <a:cs typeface="Arial" panose="020B0604020202020204" pitchFamily="34" charset="0"/>
              </a:rPr>
              <a:t>”, “</a:t>
            </a:r>
            <a:r>
              <a:rPr lang="en-US" sz="1600" b="1" i="1" u="none" strike="noStrike" baseline="0" dirty="0">
                <a:latin typeface="Arial" panose="020B0604020202020204" pitchFamily="34" charset="0"/>
                <a:cs typeface="Arial" panose="020B0604020202020204" pitchFamily="34" charset="0"/>
              </a:rPr>
              <a:t>environment and resources … are excellent</a:t>
            </a:r>
            <a:r>
              <a:rPr lang="en-US" sz="1600" b="0" i="0" u="none" strike="noStrike" baseline="0" dirty="0">
                <a:latin typeface="Arial" panose="020B0604020202020204" pitchFamily="34" charset="0"/>
                <a:cs typeface="Arial" panose="020B0604020202020204" pitchFamily="34" charset="0"/>
              </a:rPr>
              <a:t>”, </a:t>
            </a:r>
            <a:r>
              <a:rPr lang="en-US" sz="1600" b="0" i="1" u="none" strike="noStrike" baseline="0" dirty="0">
                <a:latin typeface="Arial" panose="020B0604020202020204" pitchFamily="34" charset="0"/>
                <a:cs typeface="Arial" panose="020B0604020202020204" pitchFamily="34" charset="0"/>
              </a:rPr>
              <a:t>“</a:t>
            </a:r>
            <a:r>
              <a:rPr lang="en-US" sz="1600" b="1" i="1" u="none" strike="noStrike" baseline="0" dirty="0">
                <a:latin typeface="Arial" panose="020B0604020202020204" pitchFamily="34" charset="0"/>
                <a:cs typeface="Arial" panose="020B0604020202020204" pitchFamily="34" charset="0"/>
              </a:rPr>
              <a:t>The PI proposes a new and potentially exciting diagnostic tool for use in assessing bleeding disorders</a:t>
            </a:r>
            <a:r>
              <a:rPr lang="en-US" sz="1600" b="0" i="1" u="none" strike="noStrike" baseline="0" dirty="0">
                <a:latin typeface="Arial" panose="020B0604020202020204" pitchFamily="34" charset="0"/>
                <a:cs typeface="Arial" panose="020B0604020202020204" pitchFamily="34" charset="0"/>
              </a:rPr>
              <a:t>”, and with suggested changes that “</a:t>
            </a:r>
            <a:r>
              <a:rPr lang="en-US" sz="1600" b="1" i="1" u="none" strike="noStrike" baseline="0" dirty="0">
                <a:latin typeface="Arial" panose="020B0604020202020204" pitchFamily="34" charset="0"/>
                <a:cs typeface="Arial" panose="020B0604020202020204" pitchFamily="34" charset="0"/>
              </a:rPr>
              <a:t>the reviewers were confident that this could be a strong application</a:t>
            </a:r>
            <a:r>
              <a:rPr lang="en-US" sz="1600" b="0" i="0" u="none" strike="noStrike" baseline="0" dirty="0">
                <a:latin typeface="Arial" panose="020B0604020202020204" pitchFamily="34" charset="0"/>
                <a:cs typeface="Arial" panose="020B0604020202020204" pitchFamily="34" charset="0"/>
              </a:rPr>
              <a:t>.” The theme of the concerns of the reviewers largely centered around the need for greater and more detailed development of the clinical research methodology and translational aspects of moving the microchip to the bedside. These changes are now incorporated into the revised proposal as detailed below. Changes in the text of the proposal have been indicated with a bar in the left margin.</a:t>
            </a:r>
          </a:p>
          <a:p>
            <a:pPr algn="l"/>
            <a:r>
              <a:rPr lang="en-US" sz="1600" dirty="0">
                <a:latin typeface="ArialMT"/>
                <a:cs typeface="Arial" panose="020B0604020202020204" pitchFamily="34" charset="0"/>
              </a:rPr>
              <a:t>  					-David Myers, K25 </a:t>
            </a: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8D76B13-DED4-E69D-52E6-5A5984222B8B}"/>
              </a:ext>
            </a:extLst>
          </p:cNvPr>
          <p:cNvSpPr txBox="1"/>
          <p:nvPr/>
        </p:nvSpPr>
        <p:spPr>
          <a:xfrm>
            <a:off x="594803" y="4909351"/>
            <a:ext cx="7948843"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Can you walk us through some of your strategies in this paragraph? How were you envisioning your audience, and what was the gist of what you wanted to communicate to them in the very first paragraph of this introduction?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What do you see as the most important component of this paragraph? </a:t>
            </a:r>
          </a:p>
        </p:txBody>
      </p:sp>
    </p:spTree>
    <p:extLst>
      <p:ext uri="{BB962C8B-B14F-4D97-AF65-F5344CB8AC3E}">
        <p14:creationId xmlns:p14="http://schemas.microsoft.com/office/powerpoint/2010/main" val="69244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fontScale="90000"/>
          </a:bodyPr>
          <a:lstStyle/>
          <a:p>
            <a:pPr eaLnBrk="1" hangingPunct="1"/>
            <a:r>
              <a:rPr lang="en-US" altLang="en-US" dirty="0">
                <a:latin typeface="Rockwell" panose="02060603020205020403" pitchFamily="18" charset="0"/>
              </a:rPr>
              <a:t>Crafting the Introduction to Resubmission</a:t>
            </a:r>
            <a:br>
              <a:rPr lang="en-US" altLang="en-US" dirty="0">
                <a:latin typeface="Rockwell" panose="02060603020205020403" pitchFamily="18" charset="0"/>
              </a:rPr>
            </a:br>
            <a:endParaRPr lang="en-US" altLang="en-US" dirty="0">
              <a:latin typeface="Rockwell" panose="02060603020205020403" pitchFamily="18" charset="0"/>
            </a:endParaRPr>
          </a:p>
        </p:txBody>
      </p:sp>
      <p:sp>
        <p:nvSpPr>
          <p:cNvPr id="2" name="TextBox 1">
            <a:extLst>
              <a:ext uri="{FF2B5EF4-FFF2-40B4-BE49-F238E27FC236}">
                <a16:creationId xmlns:a16="http://schemas.microsoft.com/office/drawing/2014/main" id="{D10D37A1-4367-38DE-7B98-3EB734E92CFD}"/>
              </a:ext>
            </a:extLst>
          </p:cNvPr>
          <p:cNvSpPr txBox="1"/>
          <p:nvPr/>
        </p:nvSpPr>
        <p:spPr>
          <a:xfrm>
            <a:off x="600352" y="1418999"/>
            <a:ext cx="7948844" cy="2862322"/>
          </a:xfrm>
          <a:prstGeom prst="rect">
            <a:avLst/>
          </a:prstGeom>
          <a:noFill/>
        </p:spPr>
        <p:txBody>
          <a:bodyPr wrap="square" rtlCol="0">
            <a:spAutoFit/>
          </a:bodyPr>
          <a:lstStyle/>
          <a:p>
            <a:pPr algn="l"/>
            <a:r>
              <a:rPr lang="en-US" sz="1800" b="1" i="0" u="none" strike="noStrike" baseline="0" dirty="0">
                <a:latin typeface="Arial" panose="020B0604020202020204" pitchFamily="34" charset="0"/>
              </a:rPr>
              <a:t>Candidate</a:t>
            </a:r>
            <a:r>
              <a:rPr lang="en-US" sz="1800" b="0" i="0" u="none" strike="noStrike" baseline="0" dirty="0">
                <a:latin typeface="Arial" panose="020B0604020202020204" pitchFamily="34" charset="0"/>
              </a:rPr>
              <a:t>. “Relatively new to the management of patients with SCD.” “No publications with primary mentor.” Although my transition to SCD pain management has been recent, I have successfully published new first authored</a:t>
            </a:r>
            <a:r>
              <a:rPr lang="en-US" dirty="0">
                <a:latin typeface="Arial" panose="020B0604020202020204" pitchFamily="34" charset="0"/>
              </a:rPr>
              <a:t> </a:t>
            </a:r>
            <a:r>
              <a:rPr lang="en-US" sz="1800" b="0" i="0" u="none" strike="noStrike" baseline="0" dirty="0">
                <a:latin typeface="Arial" panose="020B0604020202020204" pitchFamily="34" charset="0"/>
              </a:rPr>
              <a:t>papers with my primary co-mentors (Dampier and Cohen) in SCD pain since my last submission, with 3 publications in SCD and 2 manuscripts under review. I also received highly competitive internal pilot funding</a:t>
            </a:r>
          </a:p>
          <a:p>
            <a:pPr algn="l"/>
            <a:r>
              <a:rPr lang="en-US" sz="1800" b="0" i="0" u="none" strike="noStrike" baseline="0" dirty="0">
                <a:latin typeface="Arial" panose="020B0604020202020204" pitchFamily="34" charset="0"/>
              </a:rPr>
              <a:t>supported by Emory’s NIH-funded CTSA, which directly supports my programmatic line of SCD pain research and the revision of this proposal.</a:t>
            </a:r>
            <a:r>
              <a:rPr lang="en-US" dirty="0">
                <a:latin typeface="Arial" panose="020B0604020202020204" pitchFamily="34" charset="0"/>
                <a:cs typeface="Arial" panose="020B0604020202020204" pitchFamily="34" charset="0"/>
              </a:rPr>
              <a:t>				</a:t>
            </a:r>
          </a:p>
          <a:p>
            <a:pPr algn="l"/>
            <a:r>
              <a:rPr lang="en-US" dirty="0">
                <a:latin typeface="Arial" panose="020B0604020202020204" pitchFamily="34" charset="0"/>
                <a:cs typeface="Arial" panose="020B0604020202020204" pitchFamily="34" charset="0"/>
              </a:rPr>
              <a:t>					-Soumitri Sil, K23</a:t>
            </a: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8D76B13-DED4-E69D-52E6-5A5984222B8B}"/>
              </a:ext>
            </a:extLst>
          </p:cNvPr>
          <p:cNvSpPr txBox="1"/>
          <p:nvPr/>
        </p:nvSpPr>
        <p:spPr>
          <a:xfrm>
            <a:off x="213065" y="4212687"/>
            <a:ext cx="8842158"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Often, academics struggle to adequately sell themselves in documents that require it. I think this concise paragraph does a great job of doing that. What did you choose to prioritize here to show that you had gained the experience you needed? Did you choose to omit any achievements here that did not quite fit?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also shows that sometimes—perhaps quite often—revision happens substantively, over a long period of time and had not much to do with the actual strategy of revising. You needed more experience, and you got it. Did you expect this comment when you received it after your first submission?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4579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fontScale="90000"/>
          </a:bodyPr>
          <a:lstStyle/>
          <a:p>
            <a:pPr eaLnBrk="1" hangingPunct="1"/>
            <a:r>
              <a:rPr lang="en-US" altLang="en-US" dirty="0">
                <a:latin typeface="Rockwell" panose="02060603020205020403" pitchFamily="18" charset="0"/>
              </a:rPr>
              <a:t>Crafting the Introduction to Resubmission</a:t>
            </a:r>
            <a:br>
              <a:rPr lang="en-US" altLang="en-US" dirty="0">
                <a:latin typeface="Rockwell" panose="02060603020205020403" pitchFamily="18" charset="0"/>
              </a:rPr>
            </a:br>
            <a:endParaRPr lang="en-US" altLang="en-US" dirty="0">
              <a:latin typeface="Rockwell" panose="02060603020205020403" pitchFamily="18" charset="0"/>
            </a:endParaRPr>
          </a:p>
        </p:txBody>
      </p:sp>
      <p:sp>
        <p:nvSpPr>
          <p:cNvPr id="2" name="TextBox 1">
            <a:extLst>
              <a:ext uri="{FF2B5EF4-FFF2-40B4-BE49-F238E27FC236}">
                <a16:creationId xmlns:a16="http://schemas.microsoft.com/office/drawing/2014/main" id="{D10D37A1-4367-38DE-7B98-3EB734E92CFD}"/>
              </a:ext>
            </a:extLst>
          </p:cNvPr>
          <p:cNvSpPr txBox="1"/>
          <p:nvPr/>
        </p:nvSpPr>
        <p:spPr>
          <a:xfrm>
            <a:off x="205294" y="1279864"/>
            <a:ext cx="8832173" cy="2862322"/>
          </a:xfrm>
          <a:prstGeom prst="rect">
            <a:avLst/>
          </a:prstGeom>
          <a:noFill/>
        </p:spPr>
        <p:txBody>
          <a:bodyPr wrap="square" rtlCol="0">
            <a:spAutoFit/>
          </a:bodyPr>
          <a:lstStyle/>
          <a:p>
            <a:pPr algn="l"/>
            <a:r>
              <a:rPr lang="en-US" sz="1800" i="0" u="none" strike="noStrike" baseline="0" dirty="0">
                <a:latin typeface="Arial" panose="020B0604020202020204" pitchFamily="34" charset="0"/>
              </a:rPr>
              <a:t>Research Plan: R#1: “The clinical significance might lessen as alternatives … continue to demonstrate success”. While </a:t>
            </a:r>
            <a:r>
              <a:rPr lang="en-US" sz="1800" i="0" u="none" strike="noStrike" baseline="0" dirty="0" err="1">
                <a:latin typeface="Arial" panose="020B0604020202020204" pitchFamily="34" charset="0"/>
              </a:rPr>
              <a:t>emicizumab</a:t>
            </a:r>
            <a:r>
              <a:rPr lang="en-US" sz="1800" i="0" u="none" strike="noStrike" baseline="0" dirty="0">
                <a:latin typeface="Arial" panose="020B0604020202020204" pitchFamily="34" charset="0"/>
              </a:rPr>
              <a:t> prophylaxis can reduce bleeding risk, it is not optimal for managing acute hemorrhage. Furthermore, neutralizing antibodies have also been reported against </a:t>
            </a:r>
            <a:r>
              <a:rPr lang="en-US" sz="1800" i="0" u="none" strike="noStrike" baseline="0" dirty="0" err="1">
                <a:latin typeface="Arial" panose="020B0604020202020204" pitchFamily="34" charset="0"/>
              </a:rPr>
              <a:t>emicizumab</a:t>
            </a:r>
            <a:r>
              <a:rPr lang="en-US" sz="1800" i="0" u="none" strike="noStrike" baseline="0" dirty="0">
                <a:latin typeface="Arial" panose="020B0604020202020204" pitchFamily="34" charset="0"/>
              </a:rPr>
              <a:t>. These</a:t>
            </a:r>
          </a:p>
          <a:p>
            <a:pPr algn="l"/>
            <a:r>
              <a:rPr lang="en-US" sz="1800" i="0" u="none" strike="noStrike" baseline="0" dirty="0">
                <a:latin typeface="Arial" panose="020B0604020202020204" pitchFamily="34" charset="0"/>
              </a:rPr>
              <a:t>points highlight the importance of inhibitor prevention and defining mechanisms of anti-drug antibody formation in general. Using FVIII inhibitor formation as a model of adjuvant independent immune responses may therefore not only aid in understanding inhibitor formation, but also antibody formation to other blood-borne therapeutics.</a:t>
            </a:r>
            <a:r>
              <a:rPr lang="en-US" dirty="0">
                <a:latin typeface="Arial" panose="020B0604020202020204" pitchFamily="34" charset="0"/>
                <a:cs typeface="Arial" panose="020B0604020202020204" pitchFamily="34" charset="0"/>
              </a:rPr>
              <a:t>				</a:t>
            </a:r>
          </a:p>
          <a:p>
            <a:pPr algn="l"/>
            <a:r>
              <a:rPr lang="en-US" dirty="0">
                <a:latin typeface="Arial" panose="020B0604020202020204" pitchFamily="34" charset="0"/>
                <a:cs typeface="Arial" panose="020B0604020202020204" pitchFamily="34" charset="0"/>
              </a:rPr>
              <a:t>				-Patricia Zerra, K08, references redacted</a:t>
            </a: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8D76B13-DED4-E69D-52E6-5A5984222B8B}"/>
              </a:ext>
            </a:extLst>
          </p:cNvPr>
          <p:cNvSpPr txBox="1"/>
          <p:nvPr/>
        </p:nvSpPr>
        <p:spPr>
          <a:xfrm>
            <a:off x="613945" y="4142186"/>
            <a:ext cx="7916109"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reviewer comment (in quotation marks) struck me as a bit of a “Reviewer 2” situation, despite coming from the literal Reviewer 1. Can you walk us through your process from first seeing that comment to the final response we have here? How important was it to you to respond firmly without backing down, which is what it seems to me you have done here?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Was there even a revision that could be made to this at all or was this so central to the project that revision would have meant starting from scratch?</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373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fontScale="90000"/>
          </a:bodyPr>
          <a:lstStyle/>
          <a:p>
            <a:pPr eaLnBrk="1" hangingPunct="1"/>
            <a:r>
              <a:rPr lang="en-US" altLang="en-US" dirty="0">
                <a:latin typeface="Rockwell" panose="02060603020205020403" pitchFamily="18" charset="0"/>
              </a:rPr>
              <a:t>Final Thoughts</a:t>
            </a:r>
            <a:br>
              <a:rPr lang="en-US" altLang="en-US" dirty="0">
                <a:latin typeface="Rockwell" panose="02060603020205020403" pitchFamily="18" charset="0"/>
              </a:rPr>
            </a:br>
            <a:endParaRPr lang="en-US" altLang="en-US" dirty="0">
              <a:latin typeface="Rockwell" panose="02060603020205020403" pitchFamily="18" charset="0"/>
            </a:endParaRPr>
          </a:p>
        </p:txBody>
      </p:sp>
      <p:sp>
        <p:nvSpPr>
          <p:cNvPr id="3" name="TextBox 2">
            <a:extLst>
              <a:ext uri="{FF2B5EF4-FFF2-40B4-BE49-F238E27FC236}">
                <a16:creationId xmlns:a16="http://schemas.microsoft.com/office/drawing/2014/main" id="{CD53980F-26A4-88C1-69E2-8BA97EFBB441}"/>
              </a:ext>
            </a:extLst>
          </p:cNvPr>
          <p:cNvSpPr txBox="1"/>
          <p:nvPr/>
        </p:nvSpPr>
        <p:spPr>
          <a:xfrm>
            <a:off x="1091951" y="1617811"/>
            <a:ext cx="703111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What is the most important piece of advice you can give someone working on a resubmission?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If you had it to do over again, is there anything you would change about your process?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Questions from participants!</a:t>
            </a:r>
          </a:p>
        </p:txBody>
      </p:sp>
      <p:pic>
        <p:nvPicPr>
          <p:cNvPr id="6" name="Picture 5" descr="A picture containing text, doorplate&#10;&#10;Description automatically generated">
            <a:extLst>
              <a:ext uri="{FF2B5EF4-FFF2-40B4-BE49-F238E27FC236}">
                <a16:creationId xmlns:a16="http://schemas.microsoft.com/office/drawing/2014/main" id="{46729342-F8D4-D8F7-B3DA-B165432D5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35" y="4107815"/>
            <a:ext cx="5983549" cy="2127611"/>
          </a:xfrm>
          <a:prstGeom prst="rect">
            <a:avLst/>
          </a:prstGeom>
        </p:spPr>
      </p:pic>
    </p:spTree>
    <p:extLst>
      <p:ext uri="{BB962C8B-B14F-4D97-AF65-F5344CB8AC3E}">
        <p14:creationId xmlns:p14="http://schemas.microsoft.com/office/powerpoint/2010/main" val="241881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2</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Tree>
    <p:extLst>
      <p:ext uri="{BB962C8B-B14F-4D97-AF65-F5344CB8AC3E}">
        <p14:creationId xmlns:p14="http://schemas.microsoft.com/office/powerpoint/2010/main" val="120602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3</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
        <p:nvSpPr>
          <p:cNvPr id="6" name="TextBox 5">
            <a:extLst>
              <a:ext uri="{FF2B5EF4-FFF2-40B4-BE49-F238E27FC236}">
                <a16:creationId xmlns:a16="http://schemas.microsoft.com/office/drawing/2014/main" id="{2E1B640D-3F9E-58E6-2BB2-02C840284E97}"/>
              </a:ext>
            </a:extLst>
          </p:cNvPr>
          <p:cNvSpPr txBox="1"/>
          <p:nvPr/>
        </p:nvSpPr>
        <p:spPr>
          <a:xfrm>
            <a:off x="5890334" y="3974522"/>
            <a:ext cx="3253666" cy="369332"/>
          </a:xfrm>
          <a:prstGeom prst="rect">
            <a:avLst/>
          </a:prstGeom>
          <a:noFill/>
        </p:spPr>
        <p:txBody>
          <a:bodyPr wrap="square">
            <a:spAutoFit/>
          </a:bodyPr>
          <a:lstStyle/>
          <a:p>
            <a:r>
              <a:rPr lang="en-US" dirty="0">
                <a:solidFill>
                  <a:srgbClr val="00A94F"/>
                </a:solidFill>
                <a:latin typeface="Rockwell" panose="02060603020205020403" pitchFamily="18" charset="0"/>
              </a:rPr>
              <a:t>Winner: </a:t>
            </a:r>
            <a:r>
              <a:rPr lang="en-US" dirty="0" err="1">
                <a:solidFill>
                  <a:srgbClr val="00A94F"/>
                </a:solidFill>
                <a:latin typeface="Rockwell" panose="02060603020205020403" pitchFamily="18" charset="0"/>
              </a:rPr>
              <a:t>Samillya</a:t>
            </a:r>
            <a:r>
              <a:rPr lang="en-US" dirty="0">
                <a:solidFill>
                  <a:srgbClr val="00A94F"/>
                </a:solidFill>
                <a:latin typeface="Rockwell" panose="02060603020205020403" pitchFamily="18" charset="0"/>
              </a:rPr>
              <a:t> Pearson!</a:t>
            </a:r>
          </a:p>
        </p:txBody>
      </p:sp>
    </p:spTree>
    <p:extLst>
      <p:ext uri="{BB962C8B-B14F-4D97-AF65-F5344CB8AC3E}">
        <p14:creationId xmlns:p14="http://schemas.microsoft.com/office/powerpoint/2010/main" val="25876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87" y="363255"/>
            <a:ext cx="7918825" cy="742950"/>
          </a:xfrm>
        </p:spPr>
        <p:txBody>
          <a:bodyPr/>
          <a:lstStyle/>
          <a:p>
            <a:pPr marL="0" marR="0" algn="ctr" fontAlgn="ctr">
              <a:lnSpc>
                <a:spcPts val="2100"/>
              </a:lnSpc>
              <a:spcBef>
                <a:spcPts val="0"/>
              </a:spcBef>
              <a:spcAft>
                <a:spcPts val="0"/>
              </a:spcAft>
            </a:pPr>
            <a:r>
              <a:rPr lang="en-US" dirty="0">
                <a:latin typeface="Rockwell"/>
              </a:rPr>
              <a:t>K-Club Special: </a:t>
            </a:r>
            <a:br>
              <a:rPr lang="en-US" dirty="0">
                <a:latin typeface="Rockwell"/>
              </a:rPr>
            </a:br>
            <a:r>
              <a:rPr lang="en-US" dirty="0">
                <a:latin typeface="Rockwell"/>
              </a:rPr>
              <a:t>International Anesthesia Research Society (IARS) Mentored Research Award</a:t>
            </a:r>
            <a:endParaRPr lang="en-US" dirty="0">
              <a:effectLst/>
              <a:ea typeface="Calibri" panose="020F0502020204030204" pitchFamily="34" charset="0"/>
            </a:endParaRPr>
          </a:p>
        </p:txBody>
      </p:sp>
      <p:sp>
        <p:nvSpPr>
          <p:cNvPr id="3" name="Content Placeholder 2"/>
          <p:cNvSpPr>
            <a:spLocks noGrp="1"/>
          </p:cNvSpPr>
          <p:nvPr>
            <p:ph idx="1"/>
          </p:nvPr>
        </p:nvSpPr>
        <p:spPr>
          <a:xfrm>
            <a:off x="533429" y="1483311"/>
            <a:ext cx="8229571" cy="3283998"/>
          </a:xfrm>
        </p:spPr>
        <p:txBody>
          <a:bodyPr/>
          <a:lstStyle/>
          <a:p>
            <a:pPr fontAlgn="ctr">
              <a:lnSpc>
                <a:spcPts val="1950"/>
              </a:lnSpc>
              <a:spcBef>
                <a:spcPts val="0"/>
              </a:spcBef>
              <a:spcAft>
                <a:spcPts val="0"/>
              </a:spcAft>
            </a:pPr>
            <a:r>
              <a:rPr lang="en-US" sz="2000" dirty="0"/>
              <a:t>The IARS Mentored Research Awards (IMRA) are intended to support investigations that will further the understanding of clinical practice in anesthesiology and related sciences</a:t>
            </a:r>
          </a:p>
          <a:p>
            <a:pPr fontAlgn="ctr">
              <a:lnSpc>
                <a:spcPts val="1950"/>
              </a:lnSpc>
              <a:spcBef>
                <a:spcPts val="0"/>
              </a:spcBef>
              <a:spcAft>
                <a:spcPts val="0"/>
              </a:spcAft>
            </a:pPr>
            <a:r>
              <a:rPr lang="en-US" sz="2000" b="0" i="0" dirty="0">
                <a:solidFill>
                  <a:srgbClr val="333333"/>
                </a:solidFill>
                <a:effectLst/>
                <a:latin typeface="+mn-lt"/>
              </a:rPr>
              <a:t>Up to $175,000 payable over two (2) years</a:t>
            </a:r>
          </a:p>
          <a:p>
            <a:pPr fontAlgn="ctr">
              <a:lnSpc>
                <a:spcPts val="1950"/>
              </a:lnSpc>
              <a:spcBef>
                <a:spcPts val="0"/>
              </a:spcBef>
              <a:spcAft>
                <a:spcPts val="0"/>
              </a:spcAft>
            </a:pPr>
            <a:r>
              <a:rPr lang="en-US" sz="2000" dirty="0"/>
              <a:t>The proposed project may be in any area of investigation (clinical, translational, basic science), but must have ultimate relevance to the broad practice of anesthesiology and its subspecialties.</a:t>
            </a:r>
          </a:p>
          <a:p>
            <a:pPr fontAlgn="ctr">
              <a:lnSpc>
                <a:spcPts val="1950"/>
              </a:lnSpc>
              <a:spcBef>
                <a:spcPts val="0"/>
              </a:spcBef>
              <a:spcAft>
                <a:spcPts val="0"/>
              </a:spcAft>
            </a:pPr>
            <a:r>
              <a:rPr lang="en-US" sz="2000" dirty="0"/>
              <a:t>Principal applicants for IMRA must be members of the IARS who have yet to establish substantial independent research funding or who are initiating a new area of research. Candidates should present a clear research plan, propose work that is pertinent to anesthesiology, and have both a senior mentor and an appointment in a successful principal investigator’s group. </a:t>
            </a:r>
          </a:p>
          <a:p>
            <a:pPr fontAlgn="ctr">
              <a:lnSpc>
                <a:spcPts val="1950"/>
              </a:lnSpc>
              <a:spcBef>
                <a:spcPts val="0"/>
              </a:spcBef>
              <a:spcAft>
                <a:spcPts val="0"/>
              </a:spcAft>
            </a:pPr>
            <a:endParaRPr lang="en-US" sz="2000" dirty="0"/>
          </a:p>
          <a:p>
            <a:pPr marL="0" indent="0">
              <a:buNone/>
            </a:pPr>
            <a:r>
              <a:rPr lang="en-US" sz="2200" b="1" dirty="0">
                <a:solidFill>
                  <a:srgbClr val="000000"/>
                </a:solidFill>
                <a:cs typeface="Calibri" panose="020F0502020204030204" pitchFamily="34" charset="0"/>
              </a:rPr>
              <a:t>Deadline: April 30, 2023</a:t>
            </a: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4</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1073192301"/>
              </p:ext>
            </p:extLst>
          </p:nvPr>
        </p:nvGraphicFramePr>
        <p:xfrm>
          <a:off x="1657349" y="5410200"/>
          <a:ext cx="5829300" cy="829160"/>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829160">
                <a:tc>
                  <a:txBody>
                    <a:bodyPr/>
                    <a:lstStyle/>
                    <a:p>
                      <a:pPr lvl="0" algn="ctr">
                        <a:buNone/>
                      </a:pPr>
                      <a:r>
                        <a:rPr lang="en-US" sz="1400" b="0" i="0" u="none" strike="noStrike" noProof="0" dirty="0">
                          <a:latin typeface="+mn-lt"/>
                        </a:rPr>
                        <a:t>https://iars.org/wp-content/uploads/IMRA-Guidelines2023.pdf</a:t>
                      </a:r>
                      <a:endParaRPr lang="en-US" sz="14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41598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660"/>
            <a:ext cx="8519433" cy="690106"/>
          </a:xfrm>
        </p:spPr>
        <p:txBody>
          <a:bodyPr/>
          <a:lstStyle/>
          <a:p>
            <a:r>
              <a:rPr lang="en-US" dirty="0">
                <a:latin typeface="Rockwell"/>
              </a:rPr>
              <a:t>K-Club Special: DoD Autism Career Development Award</a:t>
            </a:r>
            <a:br>
              <a:rPr lang="en-US" sz="2800" dirty="0"/>
            </a:br>
            <a:endParaRPr lang="en-US" sz="2800" dirty="0"/>
          </a:p>
        </p:txBody>
      </p:sp>
      <p:sp>
        <p:nvSpPr>
          <p:cNvPr id="3" name="Content Placeholder 2"/>
          <p:cNvSpPr>
            <a:spLocks noGrp="1"/>
          </p:cNvSpPr>
          <p:nvPr>
            <p:ph idx="1"/>
          </p:nvPr>
        </p:nvSpPr>
        <p:spPr>
          <a:xfrm>
            <a:off x="457200" y="1290094"/>
            <a:ext cx="7937384" cy="3983242"/>
          </a:xfrm>
        </p:spPr>
        <p:txBody>
          <a:bodyPr/>
          <a:lstStyle/>
          <a:p>
            <a:r>
              <a:rPr lang="en-US" sz="1800" b="0" i="0" u="none" strike="noStrike" baseline="0" dirty="0">
                <a:solidFill>
                  <a:srgbClr val="000000"/>
                </a:solidFill>
                <a:cs typeface="Arial" panose="020B0604020202020204" pitchFamily="34" charset="0"/>
              </a:rPr>
              <a:t>The proposed research is expected to make an important and original contribution to advancing the understanding of ASD and ultimately lead to improved outcomes for individuals with ASD and their families/caregivers. The project’s impact on both ASD research and ASD care should be clearly articulated. A statistical plan is an important aspect of the FY23 ARP Career Development Award to demonstrate the significance of any research outcomes or findings. </a:t>
            </a:r>
          </a:p>
          <a:p>
            <a:r>
              <a:rPr lang="en-US" sz="1800" b="0" u="none" strike="noStrike" baseline="0" dirty="0">
                <a:solidFill>
                  <a:srgbClr val="000000"/>
                </a:solidFill>
                <a:cs typeface="Arial" panose="020B0604020202020204" pitchFamily="34" charset="0"/>
              </a:rPr>
              <a:t>The FY23 ARP Career Development Award is designed to support the continued development of promising independent investigators that are early in their faculty appointments </a:t>
            </a:r>
            <a:r>
              <a:rPr lang="en-US" sz="1800" b="1" u="none" strike="noStrike" baseline="0" dirty="0">
                <a:solidFill>
                  <a:srgbClr val="000000"/>
                </a:solidFill>
                <a:cs typeface="Arial" panose="020B0604020202020204" pitchFamily="34" charset="0"/>
              </a:rPr>
              <a:t>or </a:t>
            </a:r>
            <a:r>
              <a:rPr lang="en-US" sz="1800" b="0" u="none" strike="noStrike" baseline="0" dirty="0">
                <a:solidFill>
                  <a:srgbClr val="000000"/>
                </a:solidFill>
                <a:cs typeface="Arial" panose="020B0604020202020204" pitchFamily="34" charset="0"/>
              </a:rPr>
              <a:t>the transition of established investigators from other research fields into a career in the field of ASD research. </a:t>
            </a:r>
            <a:r>
              <a:rPr lang="en-US" sz="1800" b="0" i="0" u="none" strike="noStrike" baseline="0" dirty="0">
                <a:solidFill>
                  <a:srgbClr val="000000"/>
                </a:solidFill>
                <a:cs typeface="Arial" panose="020B0604020202020204" pitchFamily="34" charset="0"/>
              </a:rPr>
              <a:t>Applicants are strongly encouraged to strengthen their applications through collaboration with investigators experienced in ASD research and/or possessing other relevant expertise as demonstrated by a record of funding and publications. </a:t>
            </a:r>
          </a:p>
          <a:p>
            <a:pPr algn="l"/>
            <a:r>
              <a:rPr lang="en-US" sz="1800" dirty="0">
                <a:solidFill>
                  <a:srgbClr val="000000"/>
                </a:solidFill>
                <a:cs typeface="Arial" panose="020B0604020202020204" pitchFamily="34" charset="0"/>
              </a:rPr>
              <a:t>Up to $550,000 over a three-year period</a:t>
            </a:r>
            <a:endParaRPr lang="en-US" sz="1800" b="0" dirty="0">
              <a:solidFill>
                <a:srgbClr val="000000"/>
              </a:solidFill>
              <a:effectLst/>
              <a:cs typeface="Arial" panose="020B0604020202020204" pitchFamily="34" charset="0"/>
            </a:endParaRPr>
          </a:p>
          <a:p>
            <a:pPr marL="0" indent="0">
              <a:buNone/>
            </a:pPr>
            <a:r>
              <a:rPr lang="en-US" sz="2000" b="1" dirty="0">
                <a:solidFill>
                  <a:schemeClr val="tx1"/>
                </a:solidFill>
              </a:rPr>
              <a:t>Deadline: July 20, 2023</a:t>
            </a:r>
            <a:endParaRPr lang="en-US" sz="2800" b="1" dirty="0">
              <a:solidFill>
                <a:schemeClr val="tx1"/>
              </a:solidFill>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5</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4193313915"/>
              </p:ext>
            </p:extLst>
          </p:nvPr>
        </p:nvGraphicFramePr>
        <p:xfrm>
          <a:off x="584084" y="6025104"/>
          <a:ext cx="7975832" cy="690107"/>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690107">
                <a:tc>
                  <a:txBody>
                    <a:bodyPr/>
                    <a:lstStyle/>
                    <a:p>
                      <a:pPr lvl="0" algn="ctr">
                        <a:buNone/>
                      </a:pPr>
                      <a:r>
                        <a:rPr lang="en-US" sz="1400" dirty="0"/>
                        <a:t>https://www.grants.gov/custom/viewOppDetails.jsp?oppId=346592</a:t>
                      </a:r>
                      <a:endParaRPr lang="en-US" sz="14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6781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a:bodyPr>
          <a:lstStyle/>
          <a:p>
            <a:pPr eaLnBrk="1" hangingPunct="1"/>
            <a:r>
              <a:rPr lang="en-US" altLang="en-US" dirty="0">
                <a:latin typeface="Rockwell" panose="02060603020205020403" pitchFamily="18" charset="0"/>
              </a:rPr>
              <a:t>Panelists</a:t>
            </a:r>
          </a:p>
        </p:txBody>
      </p:sp>
      <p:pic>
        <p:nvPicPr>
          <p:cNvPr id="1026" name="Picture 2">
            <a:extLst>
              <a:ext uri="{FF2B5EF4-FFF2-40B4-BE49-F238E27FC236}">
                <a16:creationId xmlns:a16="http://schemas.microsoft.com/office/drawing/2014/main" id="{DCB496D4-BFCA-3EF6-9D8C-56AA577FB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5069" y="1815183"/>
            <a:ext cx="8698861" cy="352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a:bodyPr>
          <a:lstStyle/>
          <a:p>
            <a:pPr eaLnBrk="1" hangingPunct="1"/>
            <a:r>
              <a:rPr lang="en-US" altLang="en-US" dirty="0">
                <a:latin typeface="Rockwell" panose="02060603020205020403" pitchFamily="18" charset="0"/>
              </a:rPr>
              <a:t>Overall Strategy for the Resubmission Process</a:t>
            </a:r>
          </a:p>
        </p:txBody>
      </p:sp>
      <p:sp>
        <p:nvSpPr>
          <p:cNvPr id="2" name="TextBox 1">
            <a:extLst>
              <a:ext uri="{FF2B5EF4-FFF2-40B4-BE49-F238E27FC236}">
                <a16:creationId xmlns:a16="http://schemas.microsoft.com/office/drawing/2014/main" id="{330BDCDB-CFF0-DAA5-95AB-6DB7C87566B6}"/>
              </a:ext>
            </a:extLst>
          </p:cNvPr>
          <p:cNvSpPr txBox="1"/>
          <p:nvPr/>
        </p:nvSpPr>
        <p:spPr>
          <a:xfrm>
            <a:off x="457200" y="1951672"/>
            <a:ext cx="7776839" cy="2616101"/>
          </a:xfrm>
          <a:prstGeom prst="rect">
            <a:avLst/>
          </a:prstGeom>
          <a:noFill/>
        </p:spPr>
        <p:txBody>
          <a:bodyPr wrap="square" rtlCol="0">
            <a:spAutoFit/>
          </a:bodyPr>
          <a:lstStyle/>
          <a:p>
            <a:pPr marL="342900" indent="-342900">
              <a:buFont typeface="+mj-lt"/>
              <a:buAutoNum type="arabicPeriod"/>
            </a:pPr>
            <a:r>
              <a:rPr lang="en-US" sz="3200" dirty="0">
                <a:latin typeface="Arial" panose="020B0604020202020204" pitchFamily="34" charset="0"/>
                <a:cs typeface="Arial" panose="020B0604020202020204" pitchFamily="34" charset="0"/>
              </a:rPr>
              <a:t> Read and digest the reviewer    comments</a:t>
            </a:r>
          </a:p>
          <a:p>
            <a:pPr marL="342900" indent="-342900">
              <a:buFont typeface="+mj-lt"/>
              <a:buAutoNum type="arabicPeriod"/>
            </a:pPr>
            <a:r>
              <a:rPr lang="en-US" sz="3200" dirty="0">
                <a:latin typeface="Arial" panose="020B0604020202020204" pitchFamily="34" charset="0"/>
                <a:cs typeface="Arial" panose="020B0604020202020204" pitchFamily="34" charset="0"/>
              </a:rPr>
              <a:t> Formulate the revision strategies</a:t>
            </a:r>
          </a:p>
          <a:p>
            <a:pPr marL="342900" indent="-342900">
              <a:buFont typeface="+mj-lt"/>
              <a:buAutoNum type="arabicPeriod"/>
            </a:pPr>
            <a:r>
              <a:rPr lang="en-US" sz="3200" dirty="0">
                <a:latin typeface="Arial" panose="020B0604020202020204" pitchFamily="34" charset="0"/>
                <a:cs typeface="Arial" panose="020B0604020202020204" pitchFamily="34" charset="0"/>
              </a:rPr>
              <a:t> Craft the introduction to resubmission</a:t>
            </a:r>
          </a:p>
          <a:p>
            <a:pPr lvl="1"/>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79970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a:bodyPr>
          <a:lstStyle/>
          <a:p>
            <a:pPr eaLnBrk="1" hangingPunct="1"/>
            <a:r>
              <a:rPr lang="en-US" altLang="en-US" dirty="0">
                <a:latin typeface="Rockwell" panose="02060603020205020403" pitchFamily="18" charset="0"/>
              </a:rPr>
              <a:t>Reading and Digesting the Reviewer Comments</a:t>
            </a:r>
          </a:p>
        </p:txBody>
      </p:sp>
      <p:pic>
        <p:nvPicPr>
          <p:cNvPr id="4" name="Picture 3" descr="A picture containing text, person, staring&#10;&#10;Description automatically generated">
            <a:extLst>
              <a:ext uri="{FF2B5EF4-FFF2-40B4-BE49-F238E27FC236}">
                <a16:creationId xmlns:a16="http://schemas.microsoft.com/office/drawing/2014/main" id="{B0ADC8BA-9734-6DD8-0ECD-1D0D46EF4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141" y="1693405"/>
            <a:ext cx="2964736" cy="1666182"/>
          </a:xfrm>
          <a:prstGeom prst="rect">
            <a:avLst/>
          </a:prstGeom>
        </p:spPr>
      </p:pic>
      <p:sp>
        <p:nvSpPr>
          <p:cNvPr id="5" name="TextBox 4">
            <a:extLst>
              <a:ext uri="{FF2B5EF4-FFF2-40B4-BE49-F238E27FC236}">
                <a16:creationId xmlns:a16="http://schemas.microsoft.com/office/drawing/2014/main" id="{62D2E42E-3ED2-9BD5-323B-2FEA330C0689}"/>
              </a:ext>
            </a:extLst>
          </p:cNvPr>
          <p:cNvSpPr txBox="1"/>
          <p:nvPr/>
        </p:nvSpPr>
        <p:spPr>
          <a:xfrm>
            <a:off x="324651" y="1242956"/>
            <a:ext cx="849469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The stages of digesting reviewer comments, while not linear, include the following:</a:t>
            </a:r>
          </a:p>
        </p:txBody>
      </p:sp>
      <p:sp>
        <p:nvSpPr>
          <p:cNvPr id="6" name="TextBox 5">
            <a:extLst>
              <a:ext uri="{FF2B5EF4-FFF2-40B4-BE49-F238E27FC236}">
                <a16:creationId xmlns:a16="http://schemas.microsoft.com/office/drawing/2014/main" id="{F66092D3-044B-FCC8-D181-230C35B13891}"/>
              </a:ext>
            </a:extLst>
          </p:cNvPr>
          <p:cNvSpPr txBox="1"/>
          <p:nvPr/>
        </p:nvSpPr>
        <p:spPr>
          <a:xfrm>
            <a:off x="1160247" y="3377820"/>
            <a:ext cx="257452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Slightly overblown sense of confidence</a:t>
            </a:r>
          </a:p>
        </p:txBody>
      </p:sp>
      <p:pic>
        <p:nvPicPr>
          <p:cNvPr id="8" name="Picture 7" descr="A person holding a stick&#10;&#10;Description automatically generated with low confidence">
            <a:extLst>
              <a:ext uri="{FF2B5EF4-FFF2-40B4-BE49-F238E27FC236}">
                <a16:creationId xmlns:a16="http://schemas.microsoft.com/office/drawing/2014/main" id="{ECC73466-717E-F62E-47BE-F7B1F344B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848" y="1693405"/>
            <a:ext cx="2793399" cy="1666182"/>
          </a:xfrm>
          <a:prstGeom prst="rect">
            <a:avLst/>
          </a:prstGeom>
        </p:spPr>
      </p:pic>
      <p:sp>
        <p:nvSpPr>
          <p:cNvPr id="9" name="TextBox 8">
            <a:extLst>
              <a:ext uri="{FF2B5EF4-FFF2-40B4-BE49-F238E27FC236}">
                <a16:creationId xmlns:a16="http://schemas.microsoft.com/office/drawing/2014/main" id="{EDD97175-49F3-69FF-BF73-5A611C7D8E1C}"/>
              </a:ext>
            </a:extLst>
          </p:cNvPr>
          <p:cNvSpPr txBox="1"/>
          <p:nvPr/>
        </p:nvSpPr>
        <p:spPr>
          <a:xfrm>
            <a:off x="6208908" y="3369665"/>
            <a:ext cx="177484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Anger/Defiance</a:t>
            </a:r>
          </a:p>
        </p:txBody>
      </p:sp>
      <p:pic>
        <p:nvPicPr>
          <p:cNvPr id="13" name="Picture 12" descr="A picture containing text, person&#10;&#10;Description automatically generated">
            <a:extLst>
              <a:ext uri="{FF2B5EF4-FFF2-40B4-BE49-F238E27FC236}">
                <a16:creationId xmlns:a16="http://schemas.microsoft.com/office/drawing/2014/main" id="{58D1D0DC-897A-4ACE-0BBC-C1EA6B9EE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4771" y="3919428"/>
            <a:ext cx="2265141" cy="2336888"/>
          </a:xfrm>
          <a:prstGeom prst="rect">
            <a:avLst/>
          </a:prstGeom>
        </p:spPr>
      </p:pic>
      <p:sp>
        <p:nvSpPr>
          <p:cNvPr id="14" name="TextBox 13">
            <a:extLst>
              <a:ext uri="{FF2B5EF4-FFF2-40B4-BE49-F238E27FC236}">
                <a16:creationId xmlns:a16="http://schemas.microsoft.com/office/drawing/2014/main" id="{F5032C15-2EDA-F1A3-9B2D-AD44A427B9BE}"/>
              </a:ext>
            </a:extLst>
          </p:cNvPr>
          <p:cNvSpPr txBox="1"/>
          <p:nvPr/>
        </p:nvSpPr>
        <p:spPr>
          <a:xfrm>
            <a:off x="2841971" y="6256316"/>
            <a:ext cx="48417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reluctant beginnings of acceptance</a:t>
            </a:r>
          </a:p>
        </p:txBody>
      </p:sp>
    </p:spTree>
    <p:extLst>
      <p:ext uri="{BB962C8B-B14F-4D97-AF65-F5344CB8AC3E}">
        <p14:creationId xmlns:p14="http://schemas.microsoft.com/office/powerpoint/2010/main" val="395269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wrap="square" anchor="b">
            <a:normAutofit/>
          </a:bodyPr>
          <a:lstStyle/>
          <a:p>
            <a:pPr eaLnBrk="1" hangingPunct="1"/>
            <a:r>
              <a:rPr lang="en-US" altLang="en-US" dirty="0">
                <a:latin typeface="Rockwell" panose="02060603020205020403" pitchFamily="18" charset="0"/>
              </a:rPr>
              <a:t>Reading and Digesting the Reviewer Comments</a:t>
            </a:r>
          </a:p>
        </p:txBody>
      </p:sp>
      <p:sp>
        <p:nvSpPr>
          <p:cNvPr id="5" name="TextBox 4">
            <a:extLst>
              <a:ext uri="{FF2B5EF4-FFF2-40B4-BE49-F238E27FC236}">
                <a16:creationId xmlns:a16="http://schemas.microsoft.com/office/drawing/2014/main" id="{62D2E42E-3ED2-9BD5-323B-2FEA330C0689}"/>
              </a:ext>
            </a:extLst>
          </p:cNvPr>
          <p:cNvSpPr txBox="1"/>
          <p:nvPr/>
        </p:nvSpPr>
        <p:spPr>
          <a:xfrm>
            <a:off x="3236528" y="1361295"/>
            <a:ext cx="210826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The Ultimate Goal:</a:t>
            </a:r>
          </a:p>
        </p:txBody>
      </p:sp>
      <p:pic>
        <p:nvPicPr>
          <p:cNvPr id="16" name="Picture 15" descr="A cat wearing sunglasses&#10;&#10;Description automatically generated">
            <a:extLst>
              <a:ext uri="{FF2B5EF4-FFF2-40B4-BE49-F238E27FC236}">
                <a16:creationId xmlns:a16="http://schemas.microsoft.com/office/drawing/2014/main" id="{4981FD51-4928-F39C-E5DB-4AD27612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427" y="1921781"/>
            <a:ext cx="6137077" cy="3835673"/>
          </a:xfrm>
          <a:prstGeom prst="rect">
            <a:avLst/>
          </a:prstGeom>
        </p:spPr>
      </p:pic>
      <p:sp>
        <p:nvSpPr>
          <p:cNvPr id="3" name="TextBox 2">
            <a:extLst>
              <a:ext uri="{FF2B5EF4-FFF2-40B4-BE49-F238E27FC236}">
                <a16:creationId xmlns:a16="http://schemas.microsoft.com/office/drawing/2014/main" id="{D5C8CD78-185F-CE39-82CF-ED5EBCEBB247}"/>
              </a:ext>
            </a:extLst>
          </p:cNvPr>
          <p:cNvSpPr txBox="1"/>
          <p:nvPr/>
        </p:nvSpPr>
        <p:spPr>
          <a:xfrm>
            <a:off x="2286000" y="5948608"/>
            <a:ext cx="4572000" cy="646331"/>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Excited Acceptance and Readiness to Conquer!</a:t>
            </a:r>
          </a:p>
        </p:txBody>
      </p:sp>
    </p:spTree>
    <p:extLst>
      <p:ext uri="{BB962C8B-B14F-4D97-AF65-F5344CB8AC3E}">
        <p14:creationId xmlns:p14="http://schemas.microsoft.com/office/powerpoint/2010/main" val="3698255817"/>
      </p:ext>
    </p:extLst>
  </p:cSld>
  <p:clrMapOvr>
    <a:masterClrMapping/>
  </p:clrMapOvr>
</p:sld>
</file>

<file path=ppt/theme/theme1.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265B9F-E978-4EB2-977A-BFAE949BB9CF}">
  <we:reference id="4b785c87-866c-4bad-85d8-5d1ae467ac9a" version="3.5.0.0" store="EXCatalog" storeType="EXCatalog"/>
  <we:alternateReferences>
    <we:reference id="WA104381909" version="3.5.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8a615d-93b3-4585-befa-6f7c43af0c8a" xsi:nil="true"/>
    <lcf76f155ced4ddcb4097134ff3c332f xmlns="8420ee14-ecd2-4450-96d7-5e402d222d8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A5C9F1B9C7724387FD8ACCA2844C71" ma:contentTypeVersion="17" ma:contentTypeDescription="Create a new document." ma:contentTypeScope="" ma:versionID="af528a11f3129ee01caffd1dbef2c57f">
  <xsd:schema xmlns:xsd="http://www.w3.org/2001/XMLSchema" xmlns:xs="http://www.w3.org/2001/XMLSchema" xmlns:p="http://schemas.microsoft.com/office/2006/metadata/properties" xmlns:ns2="8420ee14-ecd2-4450-96d7-5e402d222d82" xmlns:ns3="088a615d-93b3-4585-befa-6f7c43af0c8a" targetNamespace="http://schemas.microsoft.com/office/2006/metadata/properties" ma:root="true" ma:fieldsID="7000a2fa1a5bbab6e78562db89ffcef1" ns2:_="" ns3:_="">
    <xsd:import namespace="8420ee14-ecd2-4450-96d7-5e402d222d82"/>
    <xsd:import namespace="088a615d-93b3-4585-befa-6f7c43af0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ee14-ecd2-4450-96d7-5e402d222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8a615d-93b3-4585-befa-6f7c43af0c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a1573f-5556-496e-9d4b-f4196c6498c6}" ma:internalName="TaxCatchAll" ma:showField="CatchAllData" ma:web="088a615d-93b3-4585-befa-6f7c43af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AB3B1E-F9FE-48F0-B160-19559A9D5409}">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8420ee14-ecd2-4450-96d7-5e402d222d82"/>
    <ds:schemaRef ds:uri="http://schemas.microsoft.com/office/infopath/2007/PartnerControls"/>
    <ds:schemaRef ds:uri="http://schemas.openxmlformats.org/package/2006/metadata/core-properties"/>
    <ds:schemaRef ds:uri="088a615d-93b3-4585-befa-6f7c43af0c8a"/>
    <ds:schemaRef ds:uri="http://www.w3.org/XML/1998/namespace"/>
  </ds:schemaRefs>
</ds:datastoreItem>
</file>

<file path=customXml/itemProps2.xml><?xml version="1.0" encoding="utf-8"?>
<ds:datastoreItem xmlns:ds="http://schemas.openxmlformats.org/officeDocument/2006/customXml" ds:itemID="{DDEF34F0-AE4C-4FE2-B969-B213AA8725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0ee14-ecd2-4450-96d7-5e402d222d82"/>
    <ds:schemaRef ds:uri="088a615d-93b3-4585-befa-6f7c43af0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532950-09ED-4100-B30D-E6BA8ED24B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5470</TotalTime>
  <Words>1891</Words>
  <Application>Microsoft Office PowerPoint</Application>
  <PresentationFormat>On-screen Show (4:3)</PresentationFormat>
  <Paragraphs>99</Paragraphs>
  <Slides>17</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Archer Semibold</vt:lpstr>
      <vt:lpstr>Arial</vt:lpstr>
      <vt:lpstr>Arial Rounded MT Bold</vt:lpstr>
      <vt:lpstr>ArialMT</vt:lpstr>
      <vt:lpstr>Calibri</vt:lpstr>
      <vt:lpstr>Courier New</vt:lpstr>
      <vt:lpstr>Rockwell</vt:lpstr>
      <vt:lpstr>Times New Roman</vt:lpstr>
      <vt:lpstr>Tw Cen MT</vt:lpstr>
      <vt:lpstr>1_EMORY+CHOA_PPT_template</vt:lpstr>
      <vt:lpstr>2012 Template</vt:lpstr>
      <vt:lpstr>1_2012 Template</vt:lpstr>
      <vt:lpstr>Take Two: Strategies for Resubmissions of Grant Proposals</vt:lpstr>
      <vt:lpstr>Survey Drawing</vt:lpstr>
      <vt:lpstr>Survey Drawing</vt:lpstr>
      <vt:lpstr>K-Club Special:  International Anesthesia Research Society (IARS) Mentored Research Award</vt:lpstr>
      <vt:lpstr>K-Club Special: DoD Autism Career Development Award </vt:lpstr>
      <vt:lpstr>Panelists</vt:lpstr>
      <vt:lpstr>Overall Strategy for the Resubmission Process</vt:lpstr>
      <vt:lpstr>Reading and Digesting the Reviewer Comments</vt:lpstr>
      <vt:lpstr>Reading and Digesting the Reviewer Comments</vt:lpstr>
      <vt:lpstr>Reading and Digesting the Reviewer Comments</vt:lpstr>
      <vt:lpstr>Reading and Digesting the Reviewer Comments</vt:lpstr>
      <vt:lpstr>Formulating the Revision Strategy</vt:lpstr>
      <vt:lpstr>Crafting the Introduction to Resubmission</vt:lpstr>
      <vt:lpstr>Crafting the Introduction to Resubmission </vt:lpstr>
      <vt:lpstr>Crafting the Introduction to Resubmission </vt:lpstr>
      <vt:lpstr>Crafting the Introduction to Resubmission </vt:lpstr>
      <vt:lpstr>Final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Graphics to Enhance Grant Proposals</dc:title>
  <dc:creator>Heilman, Stacy Stephans</dc:creator>
  <cp:lastModifiedBy>Hawk, Julie Lollar</cp:lastModifiedBy>
  <cp:revision>6</cp:revision>
  <dcterms:created xsi:type="dcterms:W3CDTF">2021-02-08T15:52:20Z</dcterms:created>
  <dcterms:modified xsi:type="dcterms:W3CDTF">2023-03-13T13:42:12Z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0x01010087A5C9F1B9C7724387FD8ACCA2844C71</vt:lpwstr>
  </property>
</Properties>
</file>